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1" r:id="rId1"/>
  </p:sldMasterIdLst>
  <p:notesMasterIdLst>
    <p:notesMasterId r:id="rId2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70" r:id="rId69"/>
    <p:sldId id="371" r:id="rId70"/>
    <p:sldId id="324" r:id="rId71"/>
    <p:sldId id="325" r:id="rId72"/>
    <p:sldId id="326"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72" r:id="rId101"/>
    <p:sldId id="373" r:id="rId102"/>
    <p:sldId id="374" r:id="rId103"/>
    <p:sldId id="375" r:id="rId104"/>
    <p:sldId id="376" r:id="rId105"/>
    <p:sldId id="377" r:id="rId106"/>
    <p:sldId id="378" r:id="rId107"/>
    <p:sldId id="379" r:id="rId108"/>
    <p:sldId id="380" r:id="rId109"/>
    <p:sldId id="384" r:id="rId110"/>
    <p:sldId id="383" r:id="rId111"/>
    <p:sldId id="385" r:id="rId112"/>
    <p:sldId id="502" r:id="rId113"/>
    <p:sldId id="386" r:id="rId114"/>
    <p:sldId id="387" r:id="rId115"/>
    <p:sldId id="388" r:id="rId116"/>
    <p:sldId id="389" r:id="rId117"/>
    <p:sldId id="390" r:id="rId118"/>
    <p:sldId id="391" r:id="rId119"/>
    <p:sldId id="392" r:id="rId120"/>
    <p:sldId id="393" r:id="rId121"/>
    <p:sldId id="394" r:id="rId122"/>
    <p:sldId id="395" r:id="rId123"/>
    <p:sldId id="396" r:id="rId124"/>
    <p:sldId id="397" r:id="rId125"/>
    <p:sldId id="398" r:id="rId126"/>
    <p:sldId id="399" r:id="rId127"/>
    <p:sldId id="400" r:id="rId128"/>
    <p:sldId id="401" r:id="rId129"/>
    <p:sldId id="402" r:id="rId130"/>
    <p:sldId id="403" r:id="rId131"/>
    <p:sldId id="404" r:id="rId132"/>
    <p:sldId id="405" r:id="rId133"/>
    <p:sldId id="406" r:id="rId134"/>
    <p:sldId id="407" r:id="rId135"/>
    <p:sldId id="408" r:id="rId136"/>
    <p:sldId id="409" r:id="rId137"/>
    <p:sldId id="410" r:id="rId138"/>
    <p:sldId id="412" r:id="rId139"/>
    <p:sldId id="413" r:id="rId140"/>
    <p:sldId id="414" r:id="rId141"/>
    <p:sldId id="415" r:id="rId142"/>
    <p:sldId id="416" r:id="rId143"/>
    <p:sldId id="417" r:id="rId144"/>
    <p:sldId id="418" r:id="rId145"/>
    <p:sldId id="419" r:id="rId146"/>
    <p:sldId id="420" r:id="rId147"/>
    <p:sldId id="421" r:id="rId148"/>
    <p:sldId id="422" r:id="rId149"/>
    <p:sldId id="423" r:id="rId150"/>
    <p:sldId id="424" r:id="rId151"/>
    <p:sldId id="425" r:id="rId152"/>
    <p:sldId id="426" r:id="rId153"/>
    <p:sldId id="494" r:id="rId154"/>
    <p:sldId id="495" r:id="rId155"/>
    <p:sldId id="496" r:id="rId156"/>
    <p:sldId id="497" r:id="rId157"/>
    <p:sldId id="498" r:id="rId158"/>
    <p:sldId id="499" r:id="rId159"/>
    <p:sldId id="501" r:id="rId160"/>
    <p:sldId id="500" r:id="rId161"/>
    <p:sldId id="439" r:id="rId162"/>
    <p:sldId id="440" r:id="rId163"/>
    <p:sldId id="444" r:id="rId164"/>
    <p:sldId id="443" r:id="rId165"/>
    <p:sldId id="445" r:id="rId166"/>
    <p:sldId id="446" r:id="rId167"/>
    <p:sldId id="449" r:id="rId168"/>
    <p:sldId id="447" r:id="rId169"/>
    <p:sldId id="450" r:id="rId170"/>
    <p:sldId id="451" r:id="rId171"/>
    <p:sldId id="452" r:id="rId172"/>
    <p:sldId id="453" r:id="rId173"/>
    <p:sldId id="454" r:id="rId174"/>
    <p:sldId id="455" r:id="rId175"/>
    <p:sldId id="456" r:id="rId176"/>
    <p:sldId id="457" r:id="rId177"/>
    <p:sldId id="458" r:id="rId178"/>
    <p:sldId id="461" r:id="rId179"/>
    <p:sldId id="463" r:id="rId180"/>
    <p:sldId id="462" r:id="rId181"/>
    <p:sldId id="427" r:id="rId182"/>
    <p:sldId id="428" r:id="rId183"/>
    <p:sldId id="429" r:id="rId184"/>
    <p:sldId id="430" r:id="rId185"/>
    <p:sldId id="431" r:id="rId186"/>
    <p:sldId id="432" r:id="rId187"/>
    <p:sldId id="433" r:id="rId188"/>
    <p:sldId id="434" r:id="rId189"/>
    <p:sldId id="435" r:id="rId190"/>
    <p:sldId id="436" r:id="rId191"/>
    <p:sldId id="437" r:id="rId192"/>
    <p:sldId id="438" r:id="rId193"/>
    <p:sldId id="464" r:id="rId194"/>
    <p:sldId id="465" r:id="rId195"/>
    <p:sldId id="466" r:id="rId196"/>
    <p:sldId id="467" r:id="rId197"/>
    <p:sldId id="468" r:id="rId198"/>
    <p:sldId id="469" r:id="rId199"/>
    <p:sldId id="470" r:id="rId200"/>
    <p:sldId id="471" r:id="rId201"/>
    <p:sldId id="472" r:id="rId202"/>
    <p:sldId id="473" r:id="rId203"/>
    <p:sldId id="474" r:id="rId204"/>
    <p:sldId id="475" r:id="rId205"/>
    <p:sldId id="476" r:id="rId206"/>
    <p:sldId id="477" r:id="rId207"/>
    <p:sldId id="478" r:id="rId208"/>
    <p:sldId id="480" r:id="rId209"/>
    <p:sldId id="481" r:id="rId210"/>
    <p:sldId id="482" r:id="rId211"/>
    <p:sldId id="483" r:id="rId212"/>
    <p:sldId id="484" r:id="rId213"/>
    <p:sldId id="485" r:id="rId214"/>
    <p:sldId id="486" r:id="rId215"/>
    <p:sldId id="487" r:id="rId216"/>
    <p:sldId id="488" r:id="rId217"/>
    <p:sldId id="489" r:id="rId218"/>
    <p:sldId id="490" r:id="rId219"/>
    <p:sldId id="491" r:id="rId220"/>
    <p:sldId id="492" r:id="rId221"/>
    <p:sldId id="493" r:id="rId222"/>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767" autoAdjust="0"/>
  </p:normalViewPr>
  <p:slideViewPr>
    <p:cSldViewPr>
      <p:cViewPr varScale="1">
        <p:scale>
          <a:sx n="74" d="100"/>
          <a:sy n="74" d="100"/>
        </p:scale>
        <p:origin x="1714" y="7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theme" Target="theme/theme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tableStyles" Target="tableStyle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notesMaster" Target="notesMasters/notesMaster1.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presProps" Target="presProps.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061F9A7-4278-421B-9453-31221C320150}" type="doc">
      <dgm:prSet loTypeId="urn:microsoft.com/office/officeart/2005/8/layout/orgChart1" loCatId="hierarchy" qsTypeId="urn:microsoft.com/office/officeart/2005/8/quickstyle/simple1#1" qsCatId="simple" csTypeId="urn:microsoft.com/office/officeart/2005/8/colors/accent1_2#1" csCatId="accent1" phldr="1"/>
      <dgm:spPr/>
    </dgm:pt>
    <dgm:pt modelId="{54E9E1CF-57AC-4D15-811A-AF1A2C3EDD93}">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Times New Roman" pitchFamily="18" charset="0"/>
              <a:cs typeface="Times New Roman" pitchFamily="18" charset="0"/>
            </a:rPr>
            <a:t>САЯСИ МӘДЕНИЕТТІҢ ЖІКТЕЛҮІ </a:t>
          </a:r>
        </a:p>
      </dgm:t>
    </dgm:pt>
    <dgm:pt modelId="{61E8866C-5B55-438A-90C8-6C69D8DB3691}" type="parTrans" cxnId="{EC016879-A8AC-4FA6-8FEB-007795ECD3FD}">
      <dgm:prSet/>
      <dgm:spPr/>
      <dgm:t>
        <a:bodyPr/>
        <a:lstStyle/>
        <a:p>
          <a:endParaRPr lang="ru-RU"/>
        </a:p>
      </dgm:t>
    </dgm:pt>
    <dgm:pt modelId="{AA83DF2D-7B81-4968-B5CB-3C10F39F3BB4}" type="sibTrans" cxnId="{EC016879-A8AC-4FA6-8FEB-007795ECD3FD}">
      <dgm:prSet/>
      <dgm:spPr/>
      <dgm:t>
        <a:bodyPr/>
        <a:lstStyle/>
        <a:p>
          <a:endParaRPr lang="ru-RU"/>
        </a:p>
      </dgm:t>
    </dgm:pt>
    <dgm:pt modelId="{B727FD77-CB89-40A3-93B1-090555BDC818}">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2000" b="0" i="0" u="none" strike="noStrike" cap="none" normalizeH="0" baseline="0" dirty="0" smtClean="0">
              <a:ln>
                <a:noFill/>
              </a:ln>
              <a:solidFill>
                <a:schemeClr val="tx1"/>
              </a:solidFill>
              <a:effectLst/>
              <a:latin typeface="Times New Roman" pitchFamily="18" charset="0"/>
              <a:cs typeface="Times New Roman" pitchFamily="18" charset="0"/>
            </a:rPr>
            <a:t>ПАТРИАРХАЛДЫҚ</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dgm:t>
    </dgm:pt>
    <dgm:pt modelId="{0850919F-4152-4CF9-B932-F14E88661C28}" type="parTrans" cxnId="{070EF0FF-5E48-4335-A257-BAA961154F2E}">
      <dgm:prSet/>
      <dgm:spPr/>
      <dgm:t>
        <a:bodyPr/>
        <a:lstStyle/>
        <a:p>
          <a:endParaRPr lang="ru-RU"/>
        </a:p>
      </dgm:t>
    </dgm:pt>
    <dgm:pt modelId="{77E2D218-1CB7-42FA-802A-5E29B4CD3057}" type="sibTrans" cxnId="{070EF0FF-5E48-4335-A257-BAA961154F2E}">
      <dgm:prSet/>
      <dgm:spPr/>
      <dgm:t>
        <a:bodyPr/>
        <a:lstStyle/>
        <a:p>
          <a:endParaRPr lang="ru-RU"/>
        </a:p>
      </dgm:t>
    </dgm:pt>
    <dgm:pt modelId="{25F5BBDA-05F1-496B-8271-55CE68D2A0A4}">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1.БЕЙСАЯСАТТЫЛЫ</a:t>
          </a:r>
          <a:r>
            <a:rPr kumimoji="0" lang="kk-KZ" sz="1800" b="0" i="0" u="none" strike="noStrike" cap="none" normalizeH="0" baseline="0" dirty="0" smtClean="0">
              <a:ln>
                <a:noFill/>
              </a:ln>
              <a:solidFill>
                <a:schemeClr val="tx1"/>
              </a:solidFill>
              <a:effectLst/>
              <a:latin typeface="Times New Roman" pitchFamily="18" charset="0"/>
              <a:cs typeface="Times New Roman" pitchFamily="18" charset="0"/>
            </a:rPr>
            <a:t>Қ</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2МЕМЛЕКЕТКЕ КӨНІЛ БӨЛМЕҮ</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3 АЗАМАТТЫҚ ҰСТАНЫМҒА</a:t>
          </a:r>
        </a:p>
        <a:p>
          <a:pPr marL="0" marR="0" lvl="0" indent="0" algn="ctr" defTabSz="914400" rtl="0" eaLnBrk="1" fontAlgn="base" latinLnBrk="0" hangingPunct="1">
            <a:lnSpc>
              <a:spcPct val="100000"/>
            </a:lnSpc>
            <a:spcBef>
              <a:spcPct val="0"/>
            </a:spcBef>
            <a:spcAft>
              <a:spcPct val="0"/>
            </a:spcAft>
            <a:buClrTx/>
            <a:buSzTx/>
            <a:buFontTx/>
            <a:buNone/>
            <a:tabLst/>
          </a:pPr>
          <a:r>
            <a:rPr kumimoji="0" lang="kk-KZ" sz="1800" b="0" i="0" u="none" strike="noStrike" cap="none" normalizeH="0" baseline="0" dirty="0" smtClean="0">
              <a:ln>
                <a:noFill/>
              </a:ln>
              <a:solidFill>
                <a:schemeClr val="tx1"/>
              </a:solidFill>
              <a:effectLst/>
              <a:latin typeface="Times New Roman" pitchFamily="18" charset="0"/>
              <a:cs typeface="Times New Roman" pitchFamily="18" charset="0"/>
            </a:rPr>
            <a:t>КӨҢІЛ БӨЛМЕҮ</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900" b="0" i="0" u="none" strike="noStrike" cap="none" normalizeH="0" baseline="0" dirty="0" smtClean="0">
            <a:ln>
              <a:noFill/>
            </a:ln>
            <a:solidFill>
              <a:schemeClr val="tx1"/>
            </a:solidFill>
            <a:effectLst/>
            <a:latin typeface="Arial" charset="0"/>
          </a:endParaRPr>
        </a:p>
      </dgm:t>
    </dgm:pt>
    <dgm:pt modelId="{A91456AA-B39A-4E38-A89B-BBDB057B300E}" type="parTrans" cxnId="{9B9DE234-A1C2-4E82-AEFF-5B7D0BAFC7CB}">
      <dgm:prSet/>
      <dgm:spPr/>
      <dgm:t>
        <a:bodyPr/>
        <a:lstStyle/>
        <a:p>
          <a:endParaRPr lang="ru-RU"/>
        </a:p>
      </dgm:t>
    </dgm:pt>
    <dgm:pt modelId="{E899A565-9A8C-4E34-A6C4-3F7A4E788B97}" type="sibTrans" cxnId="{9B9DE234-A1C2-4E82-AEFF-5B7D0BAFC7CB}">
      <dgm:prSet/>
      <dgm:spPr/>
      <dgm:t>
        <a:bodyPr/>
        <a:lstStyle/>
        <a:p>
          <a:endParaRPr lang="ru-RU"/>
        </a:p>
      </dgm:t>
    </dgm:pt>
    <dgm:pt modelId="{BDAC8258-F51A-4F13-922E-C4B22C92860D}">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ҚАТЫСУ МӘДЕНИЕТІ</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(БЕЛСЕНДІЛІК)</a:t>
          </a:r>
        </a:p>
      </dgm:t>
    </dgm:pt>
    <dgm:pt modelId="{4D7EAC9A-F14E-4B5E-9BBD-2A6E7DE24645}" type="parTrans" cxnId="{29804E60-7AF2-4773-8E3A-E22AD46B8B16}">
      <dgm:prSet/>
      <dgm:spPr/>
      <dgm:t>
        <a:bodyPr/>
        <a:lstStyle/>
        <a:p>
          <a:endParaRPr lang="ru-RU"/>
        </a:p>
      </dgm:t>
    </dgm:pt>
    <dgm:pt modelId="{99B997CF-19CF-490E-AF4C-F4B23449FC00}" type="sibTrans" cxnId="{29804E60-7AF2-4773-8E3A-E22AD46B8B16}">
      <dgm:prSet/>
      <dgm:spPr/>
      <dgm:t>
        <a:bodyPr/>
        <a:lstStyle/>
        <a:p>
          <a:endParaRPr lang="ru-RU"/>
        </a:p>
      </dgm:t>
    </dgm:pt>
    <dgm:pt modelId="{0F2EE7F3-D117-43A5-B96F-6BCBF54AC1ED}">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Arial" charset="0"/>
            </a:rPr>
            <a:t>1 Т.САЯСИ БЕЛСЕНДІЛІК</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Arial" charset="0"/>
            </a:rPr>
            <a:t>2.МЕМЛЕКЕТТІ САЯСАТҚА БАСҚА ҚАТЫСУШЫЛАРҒА ТӘН БАҒАЛАУ</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Arial" charset="0"/>
            </a:rPr>
            <a:t>3.АЗАМАТТЫҚ ҰСТАНЫМДЫҚТЫҢ ЖОҒАРЛАТҮЫ</a:t>
          </a:r>
        </a:p>
      </dgm:t>
    </dgm:pt>
    <dgm:pt modelId="{8FA405E4-E7A8-48E2-A01E-E53CDC48ED7D}" type="parTrans" cxnId="{11B65911-A270-4EE8-9D6A-8D7BB3EE6357}">
      <dgm:prSet/>
      <dgm:spPr/>
      <dgm:t>
        <a:bodyPr/>
        <a:lstStyle/>
        <a:p>
          <a:endParaRPr lang="ru-RU"/>
        </a:p>
      </dgm:t>
    </dgm:pt>
    <dgm:pt modelId="{A7ED38F7-A22D-4583-80F1-2CBC30F76220}" type="sibTrans" cxnId="{11B65911-A270-4EE8-9D6A-8D7BB3EE6357}">
      <dgm:prSet/>
      <dgm:spPr/>
      <dgm:t>
        <a:bodyPr/>
        <a:lstStyle/>
        <a:p>
          <a:endParaRPr lang="ru-RU"/>
        </a:p>
      </dgm:t>
    </dgm:pt>
    <dgm:pt modelId="{6480541E-D579-484F-B066-FEBA9BF49540}">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1.КОНФОРМИЗМ</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2МЕМЛЕКЕТПЕН БИЛІКТІ СЫЙЛАУ</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3 .АЗАМАТТЫҚ ҰСТАНЫМДАРДЫҢ КҮШСІЗДІГІ</a:t>
          </a:r>
        </a:p>
      </dgm:t>
    </dgm:pt>
    <dgm:pt modelId="{71A9E230-A656-42DB-A718-C6FE38A8D32A}" type="sibTrans" cxnId="{26D5E00C-7AE0-41D0-94ED-238EA19D6B42}">
      <dgm:prSet/>
      <dgm:spPr/>
      <dgm:t>
        <a:bodyPr/>
        <a:lstStyle/>
        <a:p>
          <a:endParaRPr lang="ru-RU"/>
        </a:p>
      </dgm:t>
    </dgm:pt>
    <dgm:pt modelId="{95C93FA6-15B7-46A3-8496-3E95588D7CA1}" type="parTrans" cxnId="{26D5E00C-7AE0-41D0-94ED-238EA19D6B42}">
      <dgm:prSet/>
      <dgm:spPr/>
      <dgm:t>
        <a:bodyPr/>
        <a:lstStyle/>
        <a:p>
          <a:endParaRPr lang="ru-RU"/>
        </a:p>
      </dgm:t>
    </dgm:pt>
    <dgm:pt modelId="{2C85904F-E30E-45F9-8B95-DB609EAF1756}">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2000" b="0" i="0" u="none" strike="noStrike" cap="none" normalizeH="0" baseline="0" dirty="0" smtClean="0">
              <a:ln>
                <a:noFill/>
              </a:ln>
              <a:solidFill>
                <a:schemeClr val="tx1"/>
              </a:solidFill>
              <a:effectLst/>
              <a:latin typeface="Times New Roman" pitchFamily="18" charset="0"/>
              <a:cs typeface="Times New Roman" pitchFamily="18" charset="0"/>
            </a:rPr>
            <a:t>БАҒЫНУ</a:t>
          </a: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a:t>
          </a:r>
          <a:r>
            <a:rPr kumimoji="0" lang="kk-KZ" sz="2000" b="0" i="0" u="none" strike="noStrike" cap="none" normalizeH="0" baseline="0" dirty="0" smtClean="0">
              <a:ln>
                <a:noFill/>
              </a:ln>
              <a:solidFill>
                <a:schemeClr val="tx1"/>
              </a:solidFill>
              <a:effectLst/>
              <a:latin typeface="Times New Roman" pitchFamily="18" charset="0"/>
              <a:cs typeface="Times New Roman" pitchFamily="18" charset="0"/>
            </a:rPr>
            <a:t> ТӘҮЕЛДІЛІК</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dgm:t>
    </dgm:pt>
    <dgm:pt modelId="{7A92FD65-5798-40A3-B5F7-E571EE55FE1C}" type="sibTrans" cxnId="{080F4136-247F-448C-B1D8-287344BADAB5}">
      <dgm:prSet/>
      <dgm:spPr/>
      <dgm:t>
        <a:bodyPr/>
        <a:lstStyle/>
        <a:p>
          <a:endParaRPr lang="ru-RU"/>
        </a:p>
      </dgm:t>
    </dgm:pt>
    <dgm:pt modelId="{FC4D3163-12A7-4DBD-B941-E9AC5F90B200}" type="parTrans" cxnId="{080F4136-247F-448C-B1D8-287344BADAB5}">
      <dgm:prSet/>
      <dgm:spPr/>
      <dgm:t>
        <a:bodyPr/>
        <a:lstStyle/>
        <a:p>
          <a:endParaRPr lang="ru-RU"/>
        </a:p>
      </dgm:t>
    </dgm:pt>
    <dgm:pt modelId="{1D6EED38-F4C3-47CA-89F0-6B6085C362CF}" type="pres">
      <dgm:prSet presAssocID="{8061F9A7-4278-421B-9453-31221C320150}" presName="hierChild1" presStyleCnt="0">
        <dgm:presLayoutVars>
          <dgm:orgChart val="1"/>
          <dgm:chPref val="1"/>
          <dgm:dir/>
          <dgm:animOne val="branch"/>
          <dgm:animLvl val="lvl"/>
          <dgm:resizeHandles/>
        </dgm:presLayoutVars>
      </dgm:prSet>
      <dgm:spPr/>
    </dgm:pt>
    <dgm:pt modelId="{D94E5D8B-0CD9-479C-82A9-6F3099D77991}" type="pres">
      <dgm:prSet presAssocID="{54E9E1CF-57AC-4D15-811A-AF1A2C3EDD93}" presName="hierRoot1" presStyleCnt="0">
        <dgm:presLayoutVars>
          <dgm:hierBranch/>
        </dgm:presLayoutVars>
      </dgm:prSet>
      <dgm:spPr/>
    </dgm:pt>
    <dgm:pt modelId="{675E8718-C877-4F16-8EE4-3D50FE80E62F}" type="pres">
      <dgm:prSet presAssocID="{54E9E1CF-57AC-4D15-811A-AF1A2C3EDD93}" presName="rootComposite1" presStyleCnt="0"/>
      <dgm:spPr/>
    </dgm:pt>
    <dgm:pt modelId="{08F1822B-F15E-4956-B7C7-75C64457F4BD}" type="pres">
      <dgm:prSet presAssocID="{54E9E1CF-57AC-4D15-811A-AF1A2C3EDD93}" presName="rootText1" presStyleLbl="node0" presStyleIdx="0" presStyleCnt="1" custAng="0" custScaleX="741950" custScaleY="321454" custLinFactNeighborX="5999" custLinFactNeighborY="0">
        <dgm:presLayoutVars>
          <dgm:chPref val="3"/>
        </dgm:presLayoutVars>
      </dgm:prSet>
      <dgm:spPr/>
      <dgm:t>
        <a:bodyPr/>
        <a:lstStyle/>
        <a:p>
          <a:endParaRPr lang="ru-RU"/>
        </a:p>
      </dgm:t>
    </dgm:pt>
    <dgm:pt modelId="{5A9ACA5A-F5FF-439F-8B77-A1635FBC2D12}" type="pres">
      <dgm:prSet presAssocID="{54E9E1CF-57AC-4D15-811A-AF1A2C3EDD93}" presName="rootConnector1" presStyleLbl="node1" presStyleIdx="0" presStyleCnt="0"/>
      <dgm:spPr/>
      <dgm:t>
        <a:bodyPr/>
        <a:lstStyle/>
        <a:p>
          <a:endParaRPr lang="ru-RU"/>
        </a:p>
      </dgm:t>
    </dgm:pt>
    <dgm:pt modelId="{D823C02B-D871-4F5A-8344-995605CF87D6}" type="pres">
      <dgm:prSet presAssocID="{54E9E1CF-57AC-4D15-811A-AF1A2C3EDD93}" presName="hierChild2" presStyleCnt="0"/>
      <dgm:spPr/>
    </dgm:pt>
    <dgm:pt modelId="{6C9F4448-7B00-4843-986E-076C1C19AC43}" type="pres">
      <dgm:prSet presAssocID="{0850919F-4152-4CF9-B932-F14E88661C28}" presName="Name35" presStyleLbl="parChTrans1D2" presStyleIdx="0" presStyleCnt="3"/>
      <dgm:spPr/>
      <dgm:t>
        <a:bodyPr/>
        <a:lstStyle/>
        <a:p>
          <a:endParaRPr lang="ru-RU"/>
        </a:p>
      </dgm:t>
    </dgm:pt>
    <dgm:pt modelId="{1AE3997C-7695-499B-84EC-89F8C8597B04}" type="pres">
      <dgm:prSet presAssocID="{B727FD77-CB89-40A3-93B1-090555BDC818}" presName="hierRoot2" presStyleCnt="0">
        <dgm:presLayoutVars>
          <dgm:hierBranch/>
        </dgm:presLayoutVars>
      </dgm:prSet>
      <dgm:spPr/>
    </dgm:pt>
    <dgm:pt modelId="{AE4A4C89-981B-4789-A7F0-F8BBA0BC55AE}" type="pres">
      <dgm:prSet presAssocID="{B727FD77-CB89-40A3-93B1-090555BDC818}" presName="rootComposite" presStyleCnt="0"/>
      <dgm:spPr/>
    </dgm:pt>
    <dgm:pt modelId="{CC3A53DD-0901-4428-9B91-8D16D3BECB77}" type="pres">
      <dgm:prSet presAssocID="{B727FD77-CB89-40A3-93B1-090555BDC818}" presName="rootText" presStyleLbl="node2" presStyleIdx="0" presStyleCnt="3" custScaleX="515399" custScaleY="253449" custLinFactNeighborX="-44059" custLinFactNeighborY="-2776">
        <dgm:presLayoutVars>
          <dgm:chPref val="3"/>
        </dgm:presLayoutVars>
      </dgm:prSet>
      <dgm:spPr/>
      <dgm:t>
        <a:bodyPr/>
        <a:lstStyle/>
        <a:p>
          <a:endParaRPr lang="ru-RU"/>
        </a:p>
      </dgm:t>
    </dgm:pt>
    <dgm:pt modelId="{274080BB-72DE-4F1D-AFC6-DA5B138F37C0}" type="pres">
      <dgm:prSet presAssocID="{B727FD77-CB89-40A3-93B1-090555BDC818}" presName="rootConnector" presStyleLbl="node2" presStyleIdx="0" presStyleCnt="3"/>
      <dgm:spPr/>
      <dgm:t>
        <a:bodyPr/>
        <a:lstStyle/>
        <a:p>
          <a:endParaRPr lang="ru-RU"/>
        </a:p>
      </dgm:t>
    </dgm:pt>
    <dgm:pt modelId="{CC1F8F98-2CC5-4E6C-8ED8-A97E0DEEBE79}" type="pres">
      <dgm:prSet presAssocID="{B727FD77-CB89-40A3-93B1-090555BDC818}" presName="hierChild4" presStyleCnt="0"/>
      <dgm:spPr/>
    </dgm:pt>
    <dgm:pt modelId="{BFDD3AB4-DF98-471A-B5E1-40224AD702B2}" type="pres">
      <dgm:prSet presAssocID="{A91456AA-B39A-4E38-A89B-BBDB057B300E}" presName="Name35" presStyleLbl="parChTrans1D3" presStyleIdx="0" presStyleCnt="3"/>
      <dgm:spPr/>
      <dgm:t>
        <a:bodyPr/>
        <a:lstStyle/>
        <a:p>
          <a:endParaRPr lang="ru-RU"/>
        </a:p>
      </dgm:t>
    </dgm:pt>
    <dgm:pt modelId="{485E167B-BEB1-4D3B-962B-2C56E03FDC0F}" type="pres">
      <dgm:prSet presAssocID="{25F5BBDA-05F1-496B-8271-55CE68D2A0A4}" presName="hierRoot2" presStyleCnt="0">
        <dgm:presLayoutVars>
          <dgm:hierBranch val="r"/>
        </dgm:presLayoutVars>
      </dgm:prSet>
      <dgm:spPr/>
    </dgm:pt>
    <dgm:pt modelId="{7A6CF14C-44DD-461D-807B-512F1E880A85}" type="pres">
      <dgm:prSet presAssocID="{25F5BBDA-05F1-496B-8271-55CE68D2A0A4}" presName="rootComposite" presStyleCnt="0"/>
      <dgm:spPr/>
    </dgm:pt>
    <dgm:pt modelId="{73FB0958-7215-468B-B38A-323B51D35101}" type="pres">
      <dgm:prSet presAssocID="{25F5BBDA-05F1-496B-8271-55CE68D2A0A4}" presName="rootText" presStyleLbl="node3" presStyleIdx="0" presStyleCnt="3" custAng="0" custScaleX="336542" custScaleY="674012" custLinFactNeighborX="-1358" custLinFactNeighborY="69587">
        <dgm:presLayoutVars>
          <dgm:chPref val="3"/>
        </dgm:presLayoutVars>
      </dgm:prSet>
      <dgm:spPr/>
      <dgm:t>
        <a:bodyPr/>
        <a:lstStyle/>
        <a:p>
          <a:endParaRPr lang="ru-RU"/>
        </a:p>
      </dgm:t>
    </dgm:pt>
    <dgm:pt modelId="{6128CFD9-9E6F-463B-9E85-7D096057097D}" type="pres">
      <dgm:prSet presAssocID="{25F5BBDA-05F1-496B-8271-55CE68D2A0A4}" presName="rootConnector" presStyleLbl="node3" presStyleIdx="0" presStyleCnt="3"/>
      <dgm:spPr/>
      <dgm:t>
        <a:bodyPr/>
        <a:lstStyle/>
        <a:p>
          <a:endParaRPr lang="ru-RU"/>
        </a:p>
      </dgm:t>
    </dgm:pt>
    <dgm:pt modelId="{5A13D0B7-AAE8-43C1-B1B9-64ED4CCA4B07}" type="pres">
      <dgm:prSet presAssocID="{25F5BBDA-05F1-496B-8271-55CE68D2A0A4}" presName="hierChild4" presStyleCnt="0"/>
      <dgm:spPr/>
    </dgm:pt>
    <dgm:pt modelId="{9123F328-A090-4030-A9B1-F23134053963}" type="pres">
      <dgm:prSet presAssocID="{25F5BBDA-05F1-496B-8271-55CE68D2A0A4}" presName="hierChild5" presStyleCnt="0"/>
      <dgm:spPr/>
    </dgm:pt>
    <dgm:pt modelId="{F45B3C59-396A-4046-8C30-B138B0CFCC9A}" type="pres">
      <dgm:prSet presAssocID="{B727FD77-CB89-40A3-93B1-090555BDC818}" presName="hierChild5" presStyleCnt="0"/>
      <dgm:spPr/>
    </dgm:pt>
    <dgm:pt modelId="{83BA61E3-2051-42F9-BC84-CEE5DD1870CF}" type="pres">
      <dgm:prSet presAssocID="{FC4D3163-12A7-4DBD-B941-E9AC5F90B200}" presName="Name35" presStyleLbl="parChTrans1D2" presStyleIdx="1" presStyleCnt="3"/>
      <dgm:spPr/>
      <dgm:t>
        <a:bodyPr/>
        <a:lstStyle/>
        <a:p>
          <a:endParaRPr lang="ru-RU"/>
        </a:p>
      </dgm:t>
    </dgm:pt>
    <dgm:pt modelId="{88559D28-25B3-43A4-B9FF-BB523D674ABD}" type="pres">
      <dgm:prSet presAssocID="{2C85904F-E30E-45F9-8B95-DB609EAF1756}" presName="hierRoot2" presStyleCnt="0">
        <dgm:presLayoutVars>
          <dgm:hierBranch/>
        </dgm:presLayoutVars>
      </dgm:prSet>
      <dgm:spPr/>
    </dgm:pt>
    <dgm:pt modelId="{E297E363-A79D-44F7-94B8-7AFF3C7513D4}" type="pres">
      <dgm:prSet presAssocID="{2C85904F-E30E-45F9-8B95-DB609EAF1756}" presName="rootComposite" presStyleCnt="0"/>
      <dgm:spPr/>
    </dgm:pt>
    <dgm:pt modelId="{2A7F7D62-EC17-4AC8-A50F-0CAD2D942E89}" type="pres">
      <dgm:prSet presAssocID="{2C85904F-E30E-45F9-8B95-DB609EAF1756}" presName="rootText" presStyleLbl="node2" presStyleIdx="1" presStyleCnt="3" custScaleX="323742" custScaleY="320267">
        <dgm:presLayoutVars>
          <dgm:chPref val="3"/>
        </dgm:presLayoutVars>
      </dgm:prSet>
      <dgm:spPr/>
      <dgm:t>
        <a:bodyPr/>
        <a:lstStyle/>
        <a:p>
          <a:endParaRPr lang="ru-RU"/>
        </a:p>
      </dgm:t>
    </dgm:pt>
    <dgm:pt modelId="{F3D4AFB1-B835-4C0B-97ED-B73298C232D5}" type="pres">
      <dgm:prSet presAssocID="{2C85904F-E30E-45F9-8B95-DB609EAF1756}" presName="rootConnector" presStyleLbl="node2" presStyleIdx="1" presStyleCnt="3"/>
      <dgm:spPr/>
      <dgm:t>
        <a:bodyPr/>
        <a:lstStyle/>
        <a:p>
          <a:endParaRPr lang="ru-RU"/>
        </a:p>
      </dgm:t>
    </dgm:pt>
    <dgm:pt modelId="{5C4CFFD5-348F-419C-9A1C-EC5545D60368}" type="pres">
      <dgm:prSet presAssocID="{2C85904F-E30E-45F9-8B95-DB609EAF1756}" presName="hierChild4" presStyleCnt="0"/>
      <dgm:spPr/>
    </dgm:pt>
    <dgm:pt modelId="{46059AB6-6F7F-47DA-96E8-7860B85C8C55}" type="pres">
      <dgm:prSet presAssocID="{95C93FA6-15B7-46A3-8496-3E95588D7CA1}" presName="Name35" presStyleLbl="parChTrans1D3" presStyleIdx="1" presStyleCnt="3"/>
      <dgm:spPr/>
      <dgm:t>
        <a:bodyPr/>
        <a:lstStyle/>
        <a:p>
          <a:endParaRPr lang="ru-RU"/>
        </a:p>
      </dgm:t>
    </dgm:pt>
    <dgm:pt modelId="{52F9BD8E-EAB2-4DD8-9128-A458F80584E7}" type="pres">
      <dgm:prSet presAssocID="{6480541E-D579-484F-B066-FEBA9BF49540}" presName="hierRoot2" presStyleCnt="0">
        <dgm:presLayoutVars>
          <dgm:hierBranch val="r"/>
        </dgm:presLayoutVars>
      </dgm:prSet>
      <dgm:spPr/>
    </dgm:pt>
    <dgm:pt modelId="{3B03FA99-6F26-48D9-8E19-9CAE63C80F29}" type="pres">
      <dgm:prSet presAssocID="{6480541E-D579-484F-B066-FEBA9BF49540}" presName="rootComposite" presStyleCnt="0"/>
      <dgm:spPr/>
    </dgm:pt>
    <dgm:pt modelId="{0AFD0724-ED3F-4AD9-90E9-6F05C2415CDF}" type="pres">
      <dgm:prSet presAssocID="{6480541E-D579-484F-B066-FEBA9BF49540}" presName="rootText" presStyleLbl="node3" presStyleIdx="1" presStyleCnt="3" custScaleX="330452" custScaleY="827832" custLinFactY="10987" custLinFactNeighborX="-9620" custLinFactNeighborY="100000">
        <dgm:presLayoutVars>
          <dgm:chPref val="3"/>
        </dgm:presLayoutVars>
      </dgm:prSet>
      <dgm:spPr/>
      <dgm:t>
        <a:bodyPr/>
        <a:lstStyle/>
        <a:p>
          <a:endParaRPr lang="ru-RU"/>
        </a:p>
      </dgm:t>
    </dgm:pt>
    <dgm:pt modelId="{F7C6EDA4-060D-4526-B5A6-7E4556449A5A}" type="pres">
      <dgm:prSet presAssocID="{6480541E-D579-484F-B066-FEBA9BF49540}" presName="rootConnector" presStyleLbl="node3" presStyleIdx="1" presStyleCnt="3"/>
      <dgm:spPr/>
      <dgm:t>
        <a:bodyPr/>
        <a:lstStyle/>
        <a:p>
          <a:endParaRPr lang="ru-RU"/>
        </a:p>
      </dgm:t>
    </dgm:pt>
    <dgm:pt modelId="{2B21ECFC-F442-4113-B6F0-3AEBD6FEA4E9}" type="pres">
      <dgm:prSet presAssocID="{6480541E-D579-484F-B066-FEBA9BF49540}" presName="hierChild4" presStyleCnt="0"/>
      <dgm:spPr/>
    </dgm:pt>
    <dgm:pt modelId="{8BCD9CB9-7212-4ACD-9B88-6DE5C9FFA3F3}" type="pres">
      <dgm:prSet presAssocID="{6480541E-D579-484F-B066-FEBA9BF49540}" presName="hierChild5" presStyleCnt="0"/>
      <dgm:spPr/>
    </dgm:pt>
    <dgm:pt modelId="{876BE40A-F7B7-49D4-9DC8-937C27EFAC37}" type="pres">
      <dgm:prSet presAssocID="{2C85904F-E30E-45F9-8B95-DB609EAF1756}" presName="hierChild5" presStyleCnt="0"/>
      <dgm:spPr/>
    </dgm:pt>
    <dgm:pt modelId="{B46C244E-866C-418C-BEE4-ECD4B2D1B411}" type="pres">
      <dgm:prSet presAssocID="{4D7EAC9A-F14E-4B5E-9BBD-2A6E7DE24645}" presName="Name35" presStyleLbl="parChTrans1D2" presStyleIdx="2" presStyleCnt="3"/>
      <dgm:spPr/>
      <dgm:t>
        <a:bodyPr/>
        <a:lstStyle/>
        <a:p>
          <a:endParaRPr lang="ru-RU"/>
        </a:p>
      </dgm:t>
    </dgm:pt>
    <dgm:pt modelId="{F7A779B5-CBD7-4587-A22F-B618F11EA1D3}" type="pres">
      <dgm:prSet presAssocID="{BDAC8258-F51A-4F13-922E-C4B22C92860D}" presName="hierRoot2" presStyleCnt="0">
        <dgm:presLayoutVars>
          <dgm:hierBranch/>
        </dgm:presLayoutVars>
      </dgm:prSet>
      <dgm:spPr/>
    </dgm:pt>
    <dgm:pt modelId="{7310DDEB-9C59-49C2-A7C5-59DCF90B23E5}" type="pres">
      <dgm:prSet presAssocID="{BDAC8258-F51A-4F13-922E-C4B22C92860D}" presName="rootComposite" presStyleCnt="0"/>
      <dgm:spPr/>
    </dgm:pt>
    <dgm:pt modelId="{FDEA60EB-0366-4FAB-8EEA-5AE57A6DEAEB}" type="pres">
      <dgm:prSet presAssocID="{BDAC8258-F51A-4F13-922E-C4B22C92860D}" presName="rootText" presStyleLbl="node2" presStyleIdx="2" presStyleCnt="3" custScaleX="375517" custScaleY="314767" custLinFactNeighborX="-7329" custLinFactNeighborY="5528">
        <dgm:presLayoutVars>
          <dgm:chPref val="3"/>
        </dgm:presLayoutVars>
      </dgm:prSet>
      <dgm:spPr/>
      <dgm:t>
        <a:bodyPr/>
        <a:lstStyle/>
        <a:p>
          <a:endParaRPr lang="ru-RU"/>
        </a:p>
      </dgm:t>
    </dgm:pt>
    <dgm:pt modelId="{973B7C5C-3AE9-4D6E-8DE9-11049B1ABE36}" type="pres">
      <dgm:prSet presAssocID="{BDAC8258-F51A-4F13-922E-C4B22C92860D}" presName="rootConnector" presStyleLbl="node2" presStyleIdx="2" presStyleCnt="3"/>
      <dgm:spPr/>
      <dgm:t>
        <a:bodyPr/>
        <a:lstStyle/>
        <a:p>
          <a:endParaRPr lang="ru-RU"/>
        </a:p>
      </dgm:t>
    </dgm:pt>
    <dgm:pt modelId="{7C12C5B0-7357-4023-8E16-7A584B9183DA}" type="pres">
      <dgm:prSet presAssocID="{BDAC8258-F51A-4F13-922E-C4B22C92860D}" presName="hierChild4" presStyleCnt="0"/>
      <dgm:spPr/>
    </dgm:pt>
    <dgm:pt modelId="{EE2DF4B1-5FA5-4585-A216-78AE1E5E2F18}" type="pres">
      <dgm:prSet presAssocID="{8FA405E4-E7A8-48E2-A01E-E53CDC48ED7D}" presName="Name35" presStyleLbl="parChTrans1D3" presStyleIdx="2" presStyleCnt="3"/>
      <dgm:spPr/>
      <dgm:t>
        <a:bodyPr/>
        <a:lstStyle/>
        <a:p>
          <a:endParaRPr lang="ru-RU"/>
        </a:p>
      </dgm:t>
    </dgm:pt>
    <dgm:pt modelId="{213F1402-36EC-4BAE-AC13-AF01471300DD}" type="pres">
      <dgm:prSet presAssocID="{0F2EE7F3-D117-43A5-B96F-6BCBF54AC1ED}" presName="hierRoot2" presStyleCnt="0">
        <dgm:presLayoutVars>
          <dgm:hierBranch val="r"/>
        </dgm:presLayoutVars>
      </dgm:prSet>
      <dgm:spPr/>
    </dgm:pt>
    <dgm:pt modelId="{46BED8F7-477F-4956-A319-99626E6579E9}" type="pres">
      <dgm:prSet presAssocID="{0F2EE7F3-D117-43A5-B96F-6BCBF54AC1ED}" presName="rootComposite" presStyleCnt="0"/>
      <dgm:spPr/>
    </dgm:pt>
    <dgm:pt modelId="{BEFA0C7A-EBDD-4D57-A46B-84612002C674}" type="pres">
      <dgm:prSet presAssocID="{0F2EE7F3-D117-43A5-B96F-6BCBF54AC1ED}" presName="rootText" presStyleLbl="node3" presStyleIdx="2" presStyleCnt="3" custScaleX="362704" custScaleY="705885">
        <dgm:presLayoutVars>
          <dgm:chPref val="3"/>
        </dgm:presLayoutVars>
      </dgm:prSet>
      <dgm:spPr/>
      <dgm:t>
        <a:bodyPr/>
        <a:lstStyle/>
        <a:p>
          <a:endParaRPr lang="ru-RU"/>
        </a:p>
      </dgm:t>
    </dgm:pt>
    <dgm:pt modelId="{107FA529-54F2-4721-9C97-B4F34488D958}" type="pres">
      <dgm:prSet presAssocID="{0F2EE7F3-D117-43A5-B96F-6BCBF54AC1ED}" presName="rootConnector" presStyleLbl="node3" presStyleIdx="2" presStyleCnt="3"/>
      <dgm:spPr/>
      <dgm:t>
        <a:bodyPr/>
        <a:lstStyle/>
        <a:p>
          <a:endParaRPr lang="ru-RU"/>
        </a:p>
      </dgm:t>
    </dgm:pt>
    <dgm:pt modelId="{8ED394BF-BB18-4047-B4AA-B7FEC9E0AE6E}" type="pres">
      <dgm:prSet presAssocID="{0F2EE7F3-D117-43A5-B96F-6BCBF54AC1ED}" presName="hierChild4" presStyleCnt="0"/>
      <dgm:spPr/>
    </dgm:pt>
    <dgm:pt modelId="{23DEA5D1-7404-4CFA-BE42-DD2DAEC39321}" type="pres">
      <dgm:prSet presAssocID="{0F2EE7F3-D117-43A5-B96F-6BCBF54AC1ED}" presName="hierChild5" presStyleCnt="0"/>
      <dgm:spPr/>
    </dgm:pt>
    <dgm:pt modelId="{DC9CBA58-B408-4443-93B9-39AC626E65F9}" type="pres">
      <dgm:prSet presAssocID="{BDAC8258-F51A-4F13-922E-C4B22C92860D}" presName="hierChild5" presStyleCnt="0"/>
      <dgm:spPr/>
    </dgm:pt>
    <dgm:pt modelId="{4B7B3778-D938-450C-A0F8-23B02362038D}" type="pres">
      <dgm:prSet presAssocID="{54E9E1CF-57AC-4D15-811A-AF1A2C3EDD93}" presName="hierChild3" presStyleCnt="0"/>
      <dgm:spPr/>
    </dgm:pt>
  </dgm:ptLst>
  <dgm:cxnLst>
    <dgm:cxn modelId="{7EFA65DE-7DE3-4970-98F0-5C76FB8A2C50}" type="presOf" srcId="{B727FD77-CB89-40A3-93B1-090555BDC818}" destId="{CC3A53DD-0901-4428-9B91-8D16D3BECB77}" srcOrd="0" destOrd="0" presId="urn:microsoft.com/office/officeart/2005/8/layout/orgChart1"/>
    <dgm:cxn modelId="{23DD7818-9E55-4E69-B674-B4978DBDA32E}" type="presOf" srcId="{54E9E1CF-57AC-4D15-811A-AF1A2C3EDD93}" destId="{5A9ACA5A-F5FF-439F-8B77-A1635FBC2D12}" srcOrd="1" destOrd="0" presId="urn:microsoft.com/office/officeart/2005/8/layout/orgChart1"/>
    <dgm:cxn modelId="{937F658D-25B2-4D5C-B551-9398F263059A}" type="presOf" srcId="{8FA405E4-E7A8-48E2-A01E-E53CDC48ED7D}" destId="{EE2DF4B1-5FA5-4585-A216-78AE1E5E2F18}" srcOrd="0" destOrd="0" presId="urn:microsoft.com/office/officeart/2005/8/layout/orgChart1"/>
    <dgm:cxn modelId="{26D5E00C-7AE0-41D0-94ED-238EA19D6B42}" srcId="{2C85904F-E30E-45F9-8B95-DB609EAF1756}" destId="{6480541E-D579-484F-B066-FEBA9BF49540}" srcOrd="0" destOrd="0" parTransId="{95C93FA6-15B7-46A3-8496-3E95588D7CA1}" sibTransId="{71A9E230-A656-42DB-A718-C6FE38A8D32A}"/>
    <dgm:cxn modelId="{17C33EAE-1C20-4C30-896D-795C8B5812A5}" type="presOf" srcId="{6480541E-D579-484F-B066-FEBA9BF49540}" destId="{0AFD0724-ED3F-4AD9-90E9-6F05C2415CDF}" srcOrd="0" destOrd="0" presId="urn:microsoft.com/office/officeart/2005/8/layout/orgChart1"/>
    <dgm:cxn modelId="{8B74403D-264B-4586-BD37-5215E67788B1}" type="presOf" srcId="{FC4D3163-12A7-4DBD-B941-E9AC5F90B200}" destId="{83BA61E3-2051-42F9-BC84-CEE5DD1870CF}" srcOrd="0" destOrd="0" presId="urn:microsoft.com/office/officeart/2005/8/layout/orgChart1"/>
    <dgm:cxn modelId="{9B9DE234-A1C2-4E82-AEFF-5B7D0BAFC7CB}" srcId="{B727FD77-CB89-40A3-93B1-090555BDC818}" destId="{25F5BBDA-05F1-496B-8271-55CE68D2A0A4}" srcOrd="0" destOrd="0" parTransId="{A91456AA-B39A-4E38-A89B-BBDB057B300E}" sibTransId="{E899A565-9A8C-4E34-A6C4-3F7A4E788B97}"/>
    <dgm:cxn modelId="{8D19EE4B-F08F-417F-BFB4-5ACD1228A4AF}" type="presOf" srcId="{BDAC8258-F51A-4F13-922E-C4B22C92860D}" destId="{973B7C5C-3AE9-4D6E-8DE9-11049B1ABE36}" srcOrd="1" destOrd="0" presId="urn:microsoft.com/office/officeart/2005/8/layout/orgChart1"/>
    <dgm:cxn modelId="{070EF0FF-5E48-4335-A257-BAA961154F2E}" srcId="{54E9E1CF-57AC-4D15-811A-AF1A2C3EDD93}" destId="{B727FD77-CB89-40A3-93B1-090555BDC818}" srcOrd="0" destOrd="0" parTransId="{0850919F-4152-4CF9-B932-F14E88661C28}" sibTransId="{77E2D218-1CB7-42FA-802A-5E29B4CD3057}"/>
    <dgm:cxn modelId="{2BD78BAF-AB10-49CD-AF11-31FED6B13447}" type="presOf" srcId="{0F2EE7F3-D117-43A5-B96F-6BCBF54AC1ED}" destId="{107FA529-54F2-4721-9C97-B4F34488D958}" srcOrd="1" destOrd="0" presId="urn:microsoft.com/office/officeart/2005/8/layout/orgChart1"/>
    <dgm:cxn modelId="{5D4F9DE5-96B4-4849-A0EE-96F9FE7F2E2E}" type="presOf" srcId="{4D7EAC9A-F14E-4B5E-9BBD-2A6E7DE24645}" destId="{B46C244E-866C-418C-BEE4-ECD4B2D1B411}" srcOrd="0" destOrd="0" presId="urn:microsoft.com/office/officeart/2005/8/layout/orgChart1"/>
    <dgm:cxn modelId="{EC016879-A8AC-4FA6-8FEB-007795ECD3FD}" srcId="{8061F9A7-4278-421B-9453-31221C320150}" destId="{54E9E1CF-57AC-4D15-811A-AF1A2C3EDD93}" srcOrd="0" destOrd="0" parTransId="{61E8866C-5B55-438A-90C8-6C69D8DB3691}" sibTransId="{AA83DF2D-7B81-4968-B5CB-3C10F39F3BB4}"/>
    <dgm:cxn modelId="{11B65911-A270-4EE8-9D6A-8D7BB3EE6357}" srcId="{BDAC8258-F51A-4F13-922E-C4B22C92860D}" destId="{0F2EE7F3-D117-43A5-B96F-6BCBF54AC1ED}" srcOrd="0" destOrd="0" parTransId="{8FA405E4-E7A8-48E2-A01E-E53CDC48ED7D}" sibTransId="{A7ED38F7-A22D-4583-80F1-2CBC30F76220}"/>
    <dgm:cxn modelId="{644CCDD9-29E3-41A9-A9AC-769385B14569}" type="presOf" srcId="{2C85904F-E30E-45F9-8B95-DB609EAF1756}" destId="{F3D4AFB1-B835-4C0B-97ED-B73298C232D5}" srcOrd="1" destOrd="0" presId="urn:microsoft.com/office/officeart/2005/8/layout/orgChart1"/>
    <dgm:cxn modelId="{29804E60-7AF2-4773-8E3A-E22AD46B8B16}" srcId="{54E9E1CF-57AC-4D15-811A-AF1A2C3EDD93}" destId="{BDAC8258-F51A-4F13-922E-C4B22C92860D}" srcOrd="2" destOrd="0" parTransId="{4D7EAC9A-F14E-4B5E-9BBD-2A6E7DE24645}" sibTransId="{99B997CF-19CF-490E-AF4C-F4B23449FC00}"/>
    <dgm:cxn modelId="{A96DE443-5F48-48F7-9581-458019724CD8}" type="presOf" srcId="{B727FD77-CB89-40A3-93B1-090555BDC818}" destId="{274080BB-72DE-4F1D-AFC6-DA5B138F37C0}" srcOrd="1" destOrd="0" presId="urn:microsoft.com/office/officeart/2005/8/layout/orgChart1"/>
    <dgm:cxn modelId="{080F4136-247F-448C-B1D8-287344BADAB5}" srcId="{54E9E1CF-57AC-4D15-811A-AF1A2C3EDD93}" destId="{2C85904F-E30E-45F9-8B95-DB609EAF1756}" srcOrd="1" destOrd="0" parTransId="{FC4D3163-12A7-4DBD-B941-E9AC5F90B200}" sibTransId="{7A92FD65-5798-40A3-B5F7-E571EE55FE1C}"/>
    <dgm:cxn modelId="{8AA3A850-DD0E-4EED-8937-A8366E794B13}" type="presOf" srcId="{25F5BBDA-05F1-496B-8271-55CE68D2A0A4}" destId="{73FB0958-7215-468B-B38A-323B51D35101}" srcOrd="0" destOrd="0" presId="urn:microsoft.com/office/officeart/2005/8/layout/orgChart1"/>
    <dgm:cxn modelId="{3E7042C5-602C-46EF-ACB3-AA1B9DC1D5BF}" type="presOf" srcId="{BDAC8258-F51A-4F13-922E-C4B22C92860D}" destId="{FDEA60EB-0366-4FAB-8EEA-5AE57A6DEAEB}" srcOrd="0" destOrd="0" presId="urn:microsoft.com/office/officeart/2005/8/layout/orgChart1"/>
    <dgm:cxn modelId="{AD722619-88C5-4E46-89B7-E16794D1F187}" type="presOf" srcId="{0850919F-4152-4CF9-B932-F14E88661C28}" destId="{6C9F4448-7B00-4843-986E-076C1C19AC43}" srcOrd="0" destOrd="0" presId="urn:microsoft.com/office/officeart/2005/8/layout/orgChart1"/>
    <dgm:cxn modelId="{A0EB1F39-D31E-4D6A-85DF-6F1A753D84BF}" type="presOf" srcId="{95C93FA6-15B7-46A3-8496-3E95588D7CA1}" destId="{46059AB6-6F7F-47DA-96E8-7860B85C8C55}" srcOrd="0" destOrd="0" presId="urn:microsoft.com/office/officeart/2005/8/layout/orgChart1"/>
    <dgm:cxn modelId="{0A9C679B-973D-4071-8FC9-B915A9F205C3}" type="presOf" srcId="{8061F9A7-4278-421B-9453-31221C320150}" destId="{1D6EED38-F4C3-47CA-89F0-6B6085C362CF}" srcOrd="0" destOrd="0" presId="urn:microsoft.com/office/officeart/2005/8/layout/orgChart1"/>
    <dgm:cxn modelId="{94881116-2D07-45FF-8351-87F988032342}" type="presOf" srcId="{54E9E1CF-57AC-4D15-811A-AF1A2C3EDD93}" destId="{08F1822B-F15E-4956-B7C7-75C64457F4BD}" srcOrd="0" destOrd="0" presId="urn:microsoft.com/office/officeart/2005/8/layout/orgChart1"/>
    <dgm:cxn modelId="{400D653B-5885-480D-A973-90BE92E48F52}" type="presOf" srcId="{0F2EE7F3-D117-43A5-B96F-6BCBF54AC1ED}" destId="{BEFA0C7A-EBDD-4D57-A46B-84612002C674}" srcOrd="0" destOrd="0" presId="urn:microsoft.com/office/officeart/2005/8/layout/orgChart1"/>
    <dgm:cxn modelId="{C3AB0E77-9754-47B8-8A55-2FAF6C540200}" type="presOf" srcId="{25F5BBDA-05F1-496B-8271-55CE68D2A0A4}" destId="{6128CFD9-9E6F-463B-9E85-7D096057097D}" srcOrd="1" destOrd="0" presId="urn:microsoft.com/office/officeart/2005/8/layout/orgChart1"/>
    <dgm:cxn modelId="{72B6E979-9030-41EA-B3D0-9E1BCF05C131}" type="presOf" srcId="{2C85904F-E30E-45F9-8B95-DB609EAF1756}" destId="{2A7F7D62-EC17-4AC8-A50F-0CAD2D942E89}" srcOrd="0" destOrd="0" presId="urn:microsoft.com/office/officeart/2005/8/layout/orgChart1"/>
    <dgm:cxn modelId="{FD131DF5-F38F-4504-A0DE-A56DA50C7B35}" type="presOf" srcId="{6480541E-D579-484F-B066-FEBA9BF49540}" destId="{F7C6EDA4-060D-4526-B5A6-7E4556449A5A}" srcOrd="1" destOrd="0" presId="urn:microsoft.com/office/officeart/2005/8/layout/orgChart1"/>
    <dgm:cxn modelId="{4F37E5C9-7397-4678-ABF7-6C32346F5268}" type="presOf" srcId="{A91456AA-B39A-4E38-A89B-BBDB057B300E}" destId="{BFDD3AB4-DF98-471A-B5E1-40224AD702B2}" srcOrd="0" destOrd="0" presId="urn:microsoft.com/office/officeart/2005/8/layout/orgChart1"/>
    <dgm:cxn modelId="{9814BE1F-5F39-4FD9-BE62-5402DAE6DD41}" type="presParOf" srcId="{1D6EED38-F4C3-47CA-89F0-6B6085C362CF}" destId="{D94E5D8B-0CD9-479C-82A9-6F3099D77991}" srcOrd="0" destOrd="0" presId="urn:microsoft.com/office/officeart/2005/8/layout/orgChart1"/>
    <dgm:cxn modelId="{79F4953D-9759-4392-A06B-A3FFC3AF8573}" type="presParOf" srcId="{D94E5D8B-0CD9-479C-82A9-6F3099D77991}" destId="{675E8718-C877-4F16-8EE4-3D50FE80E62F}" srcOrd="0" destOrd="0" presId="urn:microsoft.com/office/officeart/2005/8/layout/orgChart1"/>
    <dgm:cxn modelId="{A295C07A-AAEA-4D45-AC45-33B3D1425281}" type="presParOf" srcId="{675E8718-C877-4F16-8EE4-3D50FE80E62F}" destId="{08F1822B-F15E-4956-B7C7-75C64457F4BD}" srcOrd="0" destOrd="0" presId="urn:microsoft.com/office/officeart/2005/8/layout/orgChart1"/>
    <dgm:cxn modelId="{6E6845C2-BEE0-408C-8D18-FA979C71D352}" type="presParOf" srcId="{675E8718-C877-4F16-8EE4-3D50FE80E62F}" destId="{5A9ACA5A-F5FF-439F-8B77-A1635FBC2D12}" srcOrd="1" destOrd="0" presId="urn:microsoft.com/office/officeart/2005/8/layout/orgChart1"/>
    <dgm:cxn modelId="{812D59FA-8CCD-4A0C-9DAC-D0FAA9B8237A}" type="presParOf" srcId="{D94E5D8B-0CD9-479C-82A9-6F3099D77991}" destId="{D823C02B-D871-4F5A-8344-995605CF87D6}" srcOrd="1" destOrd="0" presId="urn:microsoft.com/office/officeart/2005/8/layout/orgChart1"/>
    <dgm:cxn modelId="{9E413206-5C9A-4C9D-AB80-BED56EE0263D}" type="presParOf" srcId="{D823C02B-D871-4F5A-8344-995605CF87D6}" destId="{6C9F4448-7B00-4843-986E-076C1C19AC43}" srcOrd="0" destOrd="0" presId="urn:microsoft.com/office/officeart/2005/8/layout/orgChart1"/>
    <dgm:cxn modelId="{93C89EF7-7B3F-4284-8A1C-F71A4EFCEBE5}" type="presParOf" srcId="{D823C02B-D871-4F5A-8344-995605CF87D6}" destId="{1AE3997C-7695-499B-84EC-89F8C8597B04}" srcOrd="1" destOrd="0" presId="urn:microsoft.com/office/officeart/2005/8/layout/orgChart1"/>
    <dgm:cxn modelId="{9DBBFE25-DCFC-4BEF-9C91-F5D79BE488EC}" type="presParOf" srcId="{1AE3997C-7695-499B-84EC-89F8C8597B04}" destId="{AE4A4C89-981B-4789-A7F0-F8BBA0BC55AE}" srcOrd="0" destOrd="0" presId="urn:microsoft.com/office/officeart/2005/8/layout/orgChart1"/>
    <dgm:cxn modelId="{87B5A725-850A-4F09-AD62-5ED5B463E714}" type="presParOf" srcId="{AE4A4C89-981B-4789-A7F0-F8BBA0BC55AE}" destId="{CC3A53DD-0901-4428-9B91-8D16D3BECB77}" srcOrd="0" destOrd="0" presId="urn:microsoft.com/office/officeart/2005/8/layout/orgChart1"/>
    <dgm:cxn modelId="{AD86F011-7BCC-4F41-9E63-09F3E1CF8AC7}" type="presParOf" srcId="{AE4A4C89-981B-4789-A7F0-F8BBA0BC55AE}" destId="{274080BB-72DE-4F1D-AFC6-DA5B138F37C0}" srcOrd="1" destOrd="0" presId="urn:microsoft.com/office/officeart/2005/8/layout/orgChart1"/>
    <dgm:cxn modelId="{99BDA363-A00D-4E63-8A97-2C3854D31FD5}" type="presParOf" srcId="{1AE3997C-7695-499B-84EC-89F8C8597B04}" destId="{CC1F8F98-2CC5-4E6C-8ED8-A97E0DEEBE79}" srcOrd="1" destOrd="0" presId="urn:microsoft.com/office/officeart/2005/8/layout/orgChart1"/>
    <dgm:cxn modelId="{955FE4B0-2D05-47EB-AEE5-3B22DC53D7FD}" type="presParOf" srcId="{CC1F8F98-2CC5-4E6C-8ED8-A97E0DEEBE79}" destId="{BFDD3AB4-DF98-471A-B5E1-40224AD702B2}" srcOrd="0" destOrd="0" presId="urn:microsoft.com/office/officeart/2005/8/layout/orgChart1"/>
    <dgm:cxn modelId="{C54AD00E-BAAA-47C5-840B-BFB14FA9971C}" type="presParOf" srcId="{CC1F8F98-2CC5-4E6C-8ED8-A97E0DEEBE79}" destId="{485E167B-BEB1-4D3B-962B-2C56E03FDC0F}" srcOrd="1" destOrd="0" presId="urn:microsoft.com/office/officeart/2005/8/layout/orgChart1"/>
    <dgm:cxn modelId="{634A911F-04A7-42BE-A665-9F44419BAFE6}" type="presParOf" srcId="{485E167B-BEB1-4D3B-962B-2C56E03FDC0F}" destId="{7A6CF14C-44DD-461D-807B-512F1E880A85}" srcOrd="0" destOrd="0" presId="urn:microsoft.com/office/officeart/2005/8/layout/orgChart1"/>
    <dgm:cxn modelId="{1D2A96FE-19F8-4990-918E-E7663E1AFBD1}" type="presParOf" srcId="{7A6CF14C-44DD-461D-807B-512F1E880A85}" destId="{73FB0958-7215-468B-B38A-323B51D35101}" srcOrd="0" destOrd="0" presId="urn:microsoft.com/office/officeart/2005/8/layout/orgChart1"/>
    <dgm:cxn modelId="{00ABD56B-4371-4E50-B159-DDD9E0689BC9}" type="presParOf" srcId="{7A6CF14C-44DD-461D-807B-512F1E880A85}" destId="{6128CFD9-9E6F-463B-9E85-7D096057097D}" srcOrd="1" destOrd="0" presId="urn:microsoft.com/office/officeart/2005/8/layout/orgChart1"/>
    <dgm:cxn modelId="{074739EF-C047-42A0-B428-766254F9FD77}" type="presParOf" srcId="{485E167B-BEB1-4D3B-962B-2C56E03FDC0F}" destId="{5A13D0B7-AAE8-43C1-B1B9-64ED4CCA4B07}" srcOrd="1" destOrd="0" presId="urn:microsoft.com/office/officeart/2005/8/layout/orgChart1"/>
    <dgm:cxn modelId="{9D0A8240-35D8-4795-9CE5-2F6072F37366}" type="presParOf" srcId="{485E167B-BEB1-4D3B-962B-2C56E03FDC0F}" destId="{9123F328-A090-4030-A9B1-F23134053963}" srcOrd="2" destOrd="0" presId="urn:microsoft.com/office/officeart/2005/8/layout/orgChart1"/>
    <dgm:cxn modelId="{75CA078D-A14F-4644-85C5-215C9D94E77A}" type="presParOf" srcId="{1AE3997C-7695-499B-84EC-89F8C8597B04}" destId="{F45B3C59-396A-4046-8C30-B138B0CFCC9A}" srcOrd="2" destOrd="0" presId="urn:microsoft.com/office/officeart/2005/8/layout/orgChart1"/>
    <dgm:cxn modelId="{F503A189-43CF-4FBC-8106-0CF007F97262}" type="presParOf" srcId="{D823C02B-D871-4F5A-8344-995605CF87D6}" destId="{83BA61E3-2051-42F9-BC84-CEE5DD1870CF}" srcOrd="2" destOrd="0" presId="urn:microsoft.com/office/officeart/2005/8/layout/orgChart1"/>
    <dgm:cxn modelId="{33552ADA-BD56-4E32-9105-416A04B73ED5}" type="presParOf" srcId="{D823C02B-D871-4F5A-8344-995605CF87D6}" destId="{88559D28-25B3-43A4-B9FF-BB523D674ABD}" srcOrd="3" destOrd="0" presId="urn:microsoft.com/office/officeart/2005/8/layout/orgChart1"/>
    <dgm:cxn modelId="{209FF5D8-79B3-49E9-A629-F9884D030C94}" type="presParOf" srcId="{88559D28-25B3-43A4-B9FF-BB523D674ABD}" destId="{E297E363-A79D-44F7-94B8-7AFF3C7513D4}" srcOrd="0" destOrd="0" presId="urn:microsoft.com/office/officeart/2005/8/layout/orgChart1"/>
    <dgm:cxn modelId="{18430A07-7EAA-48F4-AD27-B12D5F0917AC}" type="presParOf" srcId="{E297E363-A79D-44F7-94B8-7AFF3C7513D4}" destId="{2A7F7D62-EC17-4AC8-A50F-0CAD2D942E89}" srcOrd="0" destOrd="0" presId="urn:microsoft.com/office/officeart/2005/8/layout/orgChart1"/>
    <dgm:cxn modelId="{19FBEA8D-62CB-4109-B460-2DC102B46475}" type="presParOf" srcId="{E297E363-A79D-44F7-94B8-7AFF3C7513D4}" destId="{F3D4AFB1-B835-4C0B-97ED-B73298C232D5}" srcOrd="1" destOrd="0" presId="urn:microsoft.com/office/officeart/2005/8/layout/orgChart1"/>
    <dgm:cxn modelId="{71C977D0-9F26-462F-969C-990319AE73D0}" type="presParOf" srcId="{88559D28-25B3-43A4-B9FF-BB523D674ABD}" destId="{5C4CFFD5-348F-419C-9A1C-EC5545D60368}" srcOrd="1" destOrd="0" presId="urn:microsoft.com/office/officeart/2005/8/layout/orgChart1"/>
    <dgm:cxn modelId="{E7ACC355-DF10-4A8A-A3FF-63EDFAB7A62E}" type="presParOf" srcId="{5C4CFFD5-348F-419C-9A1C-EC5545D60368}" destId="{46059AB6-6F7F-47DA-96E8-7860B85C8C55}" srcOrd="0" destOrd="0" presId="urn:microsoft.com/office/officeart/2005/8/layout/orgChart1"/>
    <dgm:cxn modelId="{960C8276-7AA8-4DD6-AD3A-0BA33A682815}" type="presParOf" srcId="{5C4CFFD5-348F-419C-9A1C-EC5545D60368}" destId="{52F9BD8E-EAB2-4DD8-9128-A458F80584E7}" srcOrd="1" destOrd="0" presId="urn:microsoft.com/office/officeart/2005/8/layout/orgChart1"/>
    <dgm:cxn modelId="{8A163932-1783-4D14-9478-CF185871C374}" type="presParOf" srcId="{52F9BD8E-EAB2-4DD8-9128-A458F80584E7}" destId="{3B03FA99-6F26-48D9-8E19-9CAE63C80F29}" srcOrd="0" destOrd="0" presId="urn:microsoft.com/office/officeart/2005/8/layout/orgChart1"/>
    <dgm:cxn modelId="{A2AFC569-430A-4862-9A63-0FA200F0A291}" type="presParOf" srcId="{3B03FA99-6F26-48D9-8E19-9CAE63C80F29}" destId="{0AFD0724-ED3F-4AD9-90E9-6F05C2415CDF}" srcOrd="0" destOrd="0" presId="urn:microsoft.com/office/officeart/2005/8/layout/orgChart1"/>
    <dgm:cxn modelId="{929C0A1B-DAC4-4722-93BF-29C9BF6B384C}" type="presParOf" srcId="{3B03FA99-6F26-48D9-8E19-9CAE63C80F29}" destId="{F7C6EDA4-060D-4526-B5A6-7E4556449A5A}" srcOrd="1" destOrd="0" presId="urn:microsoft.com/office/officeart/2005/8/layout/orgChart1"/>
    <dgm:cxn modelId="{B4427DC1-D566-44E1-8C50-C7D8530B1C22}" type="presParOf" srcId="{52F9BD8E-EAB2-4DD8-9128-A458F80584E7}" destId="{2B21ECFC-F442-4113-B6F0-3AEBD6FEA4E9}" srcOrd="1" destOrd="0" presId="urn:microsoft.com/office/officeart/2005/8/layout/orgChart1"/>
    <dgm:cxn modelId="{11EFD0F4-2EAA-4D28-8BCE-97C49F22E0CA}" type="presParOf" srcId="{52F9BD8E-EAB2-4DD8-9128-A458F80584E7}" destId="{8BCD9CB9-7212-4ACD-9B88-6DE5C9FFA3F3}" srcOrd="2" destOrd="0" presId="urn:microsoft.com/office/officeart/2005/8/layout/orgChart1"/>
    <dgm:cxn modelId="{BE160A2F-0C6C-409A-A02D-4F8490BEB1BC}" type="presParOf" srcId="{88559D28-25B3-43A4-B9FF-BB523D674ABD}" destId="{876BE40A-F7B7-49D4-9DC8-937C27EFAC37}" srcOrd="2" destOrd="0" presId="urn:microsoft.com/office/officeart/2005/8/layout/orgChart1"/>
    <dgm:cxn modelId="{45A9915A-31AB-4BDC-9763-6EF64FC7F6AA}" type="presParOf" srcId="{D823C02B-D871-4F5A-8344-995605CF87D6}" destId="{B46C244E-866C-418C-BEE4-ECD4B2D1B411}" srcOrd="4" destOrd="0" presId="urn:microsoft.com/office/officeart/2005/8/layout/orgChart1"/>
    <dgm:cxn modelId="{E912B2F7-18DF-4188-9E11-78DF10C4B715}" type="presParOf" srcId="{D823C02B-D871-4F5A-8344-995605CF87D6}" destId="{F7A779B5-CBD7-4587-A22F-B618F11EA1D3}" srcOrd="5" destOrd="0" presId="urn:microsoft.com/office/officeart/2005/8/layout/orgChart1"/>
    <dgm:cxn modelId="{5C745204-C65D-43C6-ADCF-3D44EE57C2CE}" type="presParOf" srcId="{F7A779B5-CBD7-4587-A22F-B618F11EA1D3}" destId="{7310DDEB-9C59-49C2-A7C5-59DCF90B23E5}" srcOrd="0" destOrd="0" presId="urn:microsoft.com/office/officeart/2005/8/layout/orgChart1"/>
    <dgm:cxn modelId="{D7E49B45-987E-4090-B58B-BBFEF42D42B6}" type="presParOf" srcId="{7310DDEB-9C59-49C2-A7C5-59DCF90B23E5}" destId="{FDEA60EB-0366-4FAB-8EEA-5AE57A6DEAEB}" srcOrd="0" destOrd="0" presId="urn:microsoft.com/office/officeart/2005/8/layout/orgChart1"/>
    <dgm:cxn modelId="{D4CEFA1B-261E-4A3D-8E16-FC6459C301E4}" type="presParOf" srcId="{7310DDEB-9C59-49C2-A7C5-59DCF90B23E5}" destId="{973B7C5C-3AE9-4D6E-8DE9-11049B1ABE36}" srcOrd="1" destOrd="0" presId="urn:microsoft.com/office/officeart/2005/8/layout/orgChart1"/>
    <dgm:cxn modelId="{CCF04673-2F6D-43BF-94E4-AA5BF0F76FF8}" type="presParOf" srcId="{F7A779B5-CBD7-4587-A22F-B618F11EA1D3}" destId="{7C12C5B0-7357-4023-8E16-7A584B9183DA}" srcOrd="1" destOrd="0" presId="urn:microsoft.com/office/officeart/2005/8/layout/orgChart1"/>
    <dgm:cxn modelId="{59CF4FF7-034A-4ED4-8E20-587AADD72F97}" type="presParOf" srcId="{7C12C5B0-7357-4023-8E16-7A584B9183DA}" destId="{EE2DF4B1-5FA5-4585-A216-78AE1E5E2F18}" srcOrd="0" destOrd="0" presId="urn:microsoft.com/office/officeart/2005/8/layout/orgChart1"/>
    <dgm:cxn modelId="{53944012-5B35-4361-B26F-F07702E6815C}" type="presParOf" srcId="{7C12C5B0-7357-4023-8E16-7A584B9183DA}" destId="{213F1402-36EC-4BAE-AC13-AF01471300DD}" srcOrd="1" destOrd="0" presId="urn:microsoft.com/office/officeart/2005/8/layout/orgChart1"/>
    <dgm:cxn modelId="{162AFD92-360D-4677-BB81-F965EF00D2EF}" type="presParOf" srcId="{213F1402-36EC-4BAE-AC13-AF01471300DD}" destId="{46BED8F7-477F-4956-A319-99626E6579E9}" srcOrd="0" destOrd="0" presId="urn:microsoft.com/office/officeart/2005/8/layout/orgChart1"/>
    <dgm:cxn modelId="{B354FA68-5829-4489-A213-530A1AEA96B8}" type="presParOf" srcId="{46BED8F7-477F-4956-A319-99626E6579E9}" destId="{BEFA0C7A-EBDD-4D57-A46B-84612002C674}" srcOrd="0" destOrd="0" presId="urn:microsoft.com/office/officeart/2005/8/layout/orgChart1"/>
    <dgm:cxn modelId="{82AB59BF-18BF-4EF6-BE47-516A7F8ECEC6}" type="presParOf" srcId="{46BED8F7-477F-4956-A319-99626E6579E9}" destId="{107FA529-54F2-4721-9C97-B4F34488D958}" srcOrd="1" destOrd="0" presId="urn:microsoft.com/office/officeart/2005/8/layout/orgChart1"/>
    <dgm:cxn modelId="{DC88E931-B90B-4E90-B972-5CA6C16D72B1}" type="presParOf" srcId="{213F1402-36EC-4BAE-AC13-AF01471300DD}" destId="{8ED394BF-BB18-4047-B4AA-B7FEC9E0AE6E}" srcOrd="1" destOrd="0" presId="urn:microsoft.com/office/officeart/2005/8/layout/orgChart1"/>
    <dgm:cxn modelId="{342E84AC-AC3B-4F5B-98A0-3C0B35746E10}" type="presParOf" srcId="{213F1402-36EC-4BAE-AC13-AF01471300DD}" destId="{23DEA5D1-7404-4CFA-BE42-DD2DAEC39321}" srcOrd="2" destOrd="0" presId="urn:microsoft.com/office/officeart/2005/8/layout/orgChart1"/>
    <dgm:cxn modelId="{3EBE2185-8AB4-4857-B8D4-00F64A750D3D}" type="presParOf" srcId="{F7A779B5-CBD7-4587-A22F-B618F11EA1D3}" destId="{DC9CBA58-B408-4443-93B9-39AC626E65F9}" srcOrd="2" destOrd="0" presId="urn:microsoft.com/office/officeart/2005/8/layout/orgChart1"/>
    <dgm:cxn modelId="{850FEA9C-5F21-41FA-A3EE-2BB4E740A466}" type="presParOf" srcId="{D94E5D8B-0CD9-479C-82A9-6F3099D77991}" destId="{4B7B3778-D938-450C-A0F8-23B02362038D}"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2DF4B1-5FA5-4585-A216-78AE1E5E2F18}">
      <dsp:nvSpPr>
        <dsp:cNvPr id="0" name=""/>
        <dsp:cNvSpPr/>
      </dsp:nvSpPr>
      <dsp:spPr>
        <a:xfrm>
          <a:off x="6886089" y="2375085"/>
          <a:ext cx="91440" cy="119007"/>
        </a:xfrm>
        <a:custGeom>
          <a:avLst/>
          <a:gdLst/>
          <a:ahLst/>
          <a:cxnLst/>
          <a:rect l="0" t="0" r="0" b="0"/>
          <a:pathLst>
            <a:path>
              <a:moveTo>
                <a:pt x="45720" y="0"/>
              </a:moveTo>
              <a:lnTo>
                <a:pt x="45720" y="50485"/>
              </a:lnTo>
              <a:lnTo>
                <a:pt x="93548" y="50485"/>
              </a:lnTo>
              <a:lnTo>
                <a:pt x="93548" y="119007"/>
              </a:lnTo>
            </a:path>
          </a:pathLst>
        </a:custGeom>
        <a:noFill/>
        <a:ln w="425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46C244E-866C-418C-BEE4-ECD4B2D1B411}">
      <dsp:nvSpPr>
        <dsp:cNvPr id="0" name=""/>
        <dsp:cNvSpPr/>
      </dsp:nvSpPr>
      <dsp:spPr>
        <a:xfrm>
          <a:off x="4143630" y="1192919"/>
          <a:ext cx="2788178" cy="155083"/>
        </a:xfrm>
        <a:custGeom>
          <a:avLst/>
          <a:gdLst/>
          <a:ahLst/>
          <a:cxnLst/>
          <a:rect l="0" t="0" r="0" b="0"/>
          <a:pathLst>
            <a:path>
              <a:moveTo>
                <a:pt x="0" y="0"/>
              </a:moveTo>
              <a:lnTo>
                <a:pt x="0" y="86560"/>
              </a:lnTo>
              <a:lnTo>
                <a:pt x="2788178" y="86560"/>
              </a:lnTo>
              <a:lnTo>
                <a:pt x="2788178" y="155083"/>
              </a:lnTo>
            </a:path>
          </a:pathLst>
        </a:custGeom>
        <a:noFill/>
        <a:ln w="425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6059AB6-6F7F-47DA-96E8-7860B85C8C55}">
      <dsp:nvSpPr>
        <dsp:cNvPr id="0" name=""/>
        <dsp:cNvSpPr/>
      </dsp:nvSpPr>
      <dsp:spPr>
        <a:xfrm>
          <a:off x="4452415" y="2374994"/>
          <a:ext cx="91440" cy="281063"/>
        </a:xfrm>
        <a:custGeom>
          <a:avLst/>
          <a:gdLst/>
          <a:ahLst/>
          <a:cxnLst/>
          <a:rect l="0" t="0" r="0" b="0"/>
          <a:pathLst>
            <a:path>
              <a:moveTo>
                <a:pt x="108499" y="0"/>
              </a:moveTo>
              <a:lnTo>
                <a:pt x="108499" y="212540"/>
              </a:lnTo>
              <a:lnTo>
                <a:pt x="45720" y="212540"/>
              </a:lnTo>
              <a:lnTo>
                <a:pt x="45720" y="281063"/>
              </a:lnTo>
            </a:path>
          </a:pathLst>
        </a:custGeom>
        <a:noFill/>
        <a:ln w="425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3BA61E3-2051-42F9-BC84-CEE5DD1870CF}">
      <dsp:nvSpPr>
        <dsp:cNvPr id="0" name=""/>
        <dsp:cNvSpPr/>
      </dsp:nvSpPr>
      <dsp:spPr>
        <a:xfrm>
          <a:off x="4143630" y="1192919"/>
          <a:ext cx="417284" cy="137045"/>
        </a:xfrm>
        <a:custGeom>
          <a:avLst/>
          <a:gdLst/>
          <a:ahLst/>
          <a:cxnLst/>
          <a:rect l="0" t="0" r="0" b="0"/>
          <a:pathLst>
            <a:path>
              <a:moveTo>
                <a:pt x="0" y="0"/>
              </a:moveTo>
              <a:lnTo>
                <a:pt x="0" y="68522"/>
              </a:lnTo>
              <a:lnTo>
                <a:pt x="417284" y="68522"/>
              </a:lnTo>
              <a:lnTo>
                <a:pt x="417284" y="137045"/>
              </a:lnTo>
            </a:path>
          </a:pathLst>
        </a:custGeom>
        <a:noFill/>
        <a:ln w="425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FDD3AB4-DF98-471A-B5E1-40224AD702B2}">
      <dsp:nvSpPr>
        <dsp:cNvPr id="0" name=""/>
        <dsp:cNvSpPr/>
      </dsp:nvSpPr>
      <dsp:spPr>
        <a:xfrm>
          <a:off x="1631176" y="2147909"/>
          <a:ext cx="91440" cy="373165"/>
        </a:xfrm>
        <a:custGeom>
          <a:avLst/>
          <a:gdLst/>
          <a:ahLst/>
          <a:cxnLst/>
          <a:rect l="0" t="0" r="0" b="0"/>
          <a:pathLst>
            <a:path>
              <a:moveTo>
                <a:pt x="50566" y="0"/>
              </a:moveTo>
              <a:lnTo>
                <a:pt x="50566" y="304642"/>
              </a:lnTo>
              <a:lnTo>
                <a:pt x="45720" y="304642"/>
              </a:lnTo>
              <a:lnTo>
                <a:pt x="45720" y="373165"/>
              </a:lnTo>
            </a:path>
          </a:pathLst>
        </a:custGeom>
        <a:noFill/>
        <a:ln w="425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C9F4448-7B00-4843-986E-076C1C19AC43}">
      <dsp:nvSpPr>
        <dsp:cNvPr id="0" name=""/>
        <dsp:cNvSpPr/>
      </dsp:nvSpPr>
      <dsp:spPr>
        <a:xfrm>
          <a:off x="1681743" y="1192919"/>
          <a:ext cx="2461887" cy="127987"/>
        </a:xfrm>
        <a:custGeom>
          <a:avLst/>
          <a:gdLst/>
          <a:ahLst/>
          <a:cxnLst/>
          <a:rect l="0" t="0" r="0" b="0"/>
          <a:pathLst>
            <a:path>
              <a:moveTo>
                <a:pt x="2461887" y="0"/>
              </a:moveTo>
              <a:lnTo>
                <a:pt x="2461887" y="59464"/>
              </a:lnTo>
              <a:lnTo>
                <a:pt x="0" y="59464"/>
              </a:lnTo>
              <a:lnTo>
                <a:pt x="0" y="127987"/>
              </a:lnTo>
            </a:path>
          </a:pathLst>
        </a:custGeom>
        <a:noFill/>
        <a:ln w="425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8F1822B-F15E-4956-B7C7-75C64457F4BD}">
      <dsp:nvSpPr>
        <dsp:cNvPr id="0" name=""/>
        <dsp:cNvSpPr/>
      </dsp:nvSpPr>
      <dsp:spPr>
        <a:xfrm>
          <a:off x="1722653" y="144017"/>
          <a:ext cx="4841954" cy="1048902"/>
        </a:xfrm>
        <a:prstGeom prst="rect">
          <a:avLst/>
        </a:prstGeom>
        <a:solidFill>
          <a:schemeClr val="accent1">
            <a:hueOff val="0"/>
            <a:satOff val="0"/>
            <a:lumOff val="0"/>
            <a:alphaOff val="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0" i="0" u="none" strike="noStrike" kern="1200" cap="none" normalizeH="0" baseline="0" dirty="0" smtClean="0">
              <a:ln>
                <a:noFill/>
              </a:ln>
              <a:solidFill>
                <a:schemeClr val="tx1"/>
              </a:solidFill>
              <a:effectLst/>
              <a:latin typeface="Times New Roman" pitchFamily="18" charset="0"/>
              <a:cs typeface="Times New Roman" pitchFamily="18" charset="0"/>
            </a:rPr>
            <a:t>САЯСИ МӘДЕНИЕТТІҢ ЖІКТЕЛҮІ </a:t>
          </a:r>
        </a:p>
      </dsp:txBody>
      <dsp:txXfrm>
        <a:off x="1722653" y="144017"/>
        <a:ext cx="4841954" cy="1048902"/>
      </dsp:txXfrm>
    </dsp:sp>
    <dsp:sp modelId="{CC3A53DD-0901-4428-9B91-8D16D3BECB77}">
      <dsp:nvSpPr>
        <dsp:cNvPr id="0" name=""/>
        <dsp:cNvSpPr/>
      </dsp:nvSpPr>
      <dsp:spPr>
        <a:xfrm>
          <a:off x="0" y="1320907"/>
          <a:ext cx="3363486" cy="827002"/>
        </a:xfrm>
        <a:prstGeom prst="rect">
          <a:avLst/>
        </a:prstGeom>
        <a:solidFill>
          <a:schemeClr val="accent1">
            <a:hueOff val="0"/>
            <a:satOff val="0"/>
            <a:lumOff val="0"/>
            <a:alphaOff val="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2000" b="0" i="0" u="none" strike="noStrike" kern="1200" cap="none" normalizeH="0" baseline="0" dirty="0" smtClean="0">
              <a:ln>
                <a:noFill/>
              </a:ln>
              <a:solidFill>
                <a:schemeClr val="tx1"/>
              </a:solidFill>
              <a:effectLst/>
              <a:latin typeface="Times New Roman" pitchFamily="18" charset="0"/>
              <a:cs typeface="Times New Roman" pitchFamily="18" charset="0"/>
            </a:rPr>
            <a:t>ПАТРИАРХАЛДЫҚ</a:t>
          </a:r>
          <a:endParaRPr kumimoji="0" lang="ru-RU" sz="2000" b="0" i="0" u="none" strike="noStrike" kern="1200" cap="none" normalizeH="0" baseline="0" dirty="0" smtClean="0">
            <a:ln>
              <a:noFill/>
            </a:ln>
            <a:solidFill>
              <a:schemeClr val="tx1"/>
            </a:solidFill>
            <a:effectLst/>
            <a:latin typeface="Times New Roman" pitchFamily="18" charset="0"/>
            <a:cs typeface="Times New Roman" pitchFamily="18" charset="0"/>
          </a:endParaRPr>
        </a:p>
      </dsp:txBody>
      <dsp:txXfrm>
        <a:off x="0" y="1320907"/>
        <a:ext cx="3363486" cy="827002"/>
      </dsp:txXfrm>
    </dsp:sp>
    <dsp:sp modelId="{73FB0958-7215-468B-B38A-323B51D35101}">
      <dsp:nvSpPr>
        <dsp:cNvPr id="0" name=""/>
        <dsp:cNvSpPr/>
      </dsp:nvSpPr>
      <dsp:spPr>
        <a:xfrm>
          <a:off x="578762" y="2521075"/>
          <a:ext cx="2196268" cy="2199296"/>
        </a:xfrm>
        <a:prstGeom prst="rect">
          <a:avLst/>
        </a:prstGeom>
        <a:solidFill>
          <a:schemeClr val="accent1">
            <a:hueOff val="0"/>
            <a:satOff val="0"/>
            <a:lumOff val="0"/>
            <a:alphaOff val="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kern="1200" cap="none" normalizeH="0" baseline="0" dirty="0" smtClean="0">
              <a:ln>
                <a:noFill/>
              </a:ln>
              <a:solidFill>
                <a:schemeClr val="tx1"/>
              </a:solidFill>
              <a:effectLst/>
              <a:latin typeface="Times New Roman" pitchFamily="18" charset="0"/>
              <a:cs typeface="Times New Roman" pitchFamily="18" charset="0"/>
            </a:rPr>
            <a:t>1.БЕЙСАЯСАТТЫЛЫ</a:t>
          </a:r>
          <a:r>
            <a:rPr kumimoji="0" lang="kk-KZ" sz="1800" b="0" i="0" u="none" strike="noStrike" kern="1200" cap="none" normalizeH="0" baseline="0" dirty="0" smtClean="0">
              <a:ln>
                <a:noFill/>
              </a:ln>
              <a:solidFill>
                <a:schemeClr val="tx1"/>
              </a:solidFill>
              <a:effectLst/>
              <a:latin typeface="Times New Roman" pitchFamily="18" charset="0"/>
              <a:cs typeface="Times New Roman" pitchFamily="18" charset="0"/>
            </a:rPr>
            <a:t>Қ</a:t>
          </a:r>
          <a:endParaRPr kumimoji="0" lang="ru-RU" sz="1800" b="0" i="0" u="none" strike="noStrike" kern="1200"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kern="1200" cap="none" normalizeH="0" baseline="0" dirty="0" smtClean="0">
              <a:ln>
                <a:noFill/>
              </a:ln>
              <a:solidFill>
                <a:schemeClr val="tx1"/>
              </a:solidFill>
              <a:effectLst/>
              <a:latin typeface="Times New Roman" pitchFamily="18" charset="0"/>
              <a:cs typeface="Times New Roman" pitchFamily="18" charset="0"/>
            </a:rPr>
            <a:t>2МЕМЛЕКЕТКЕ КӨНІЛ БӨЛМЕҮ</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kern="1200" cap="none" normalizeH="0" baseline="0" dirty="0" smtClean="0">
              <a:ln>
                <a:noFill/>
              </a:ln>
              <a:solidFill>
                <a:schemeClr val="tx1"/>
              </a:solidFill>
              <a:effectLst/>
              <a:latin typeface="Times New Roman" pitchFamily="18" charset="0"/>
              <a:cs typeface="Times New Roman" pitchFamily="18" charset="0"/>
            </a:rPr>
            <a:t>3 АЗАМАТТЫҚ ҰСТАНЫМҒА</a:t>
          </a:r>
        </a:p>
        <a:p>
          <a:pPr marL="0" marR="0" lvl="0" indent="0" algn="ctr" defTabSz="914400" rtl="0" eaLnBrk="1" fontAlgn="base" latinLnBrk="0" hangingPunct="1">
            <a:lnSpc>
              <a:spcPct val="100000"/>
            </a:lnSpc>
            <a:spcBef>
              <a:spcPct val="0"/>
            </a:spcBef>
            <a:spcAft>
              <a:spcPct val="0"/>
            </a:spcAft>
            <a:buClrTx/>
            <a:buSzTx/>
            <a:buFontTx/>
            <a:buNone/>
            <a:tabLst/>
          </a:pPr>
          <a:r>
            <a:rPr kumimoji="0" lang="kk-KZ" sz="1800" b="0" i="0" u="none" strike="noStrike" kern="1200" cap="none" normalizeH="0" baseline="0" dirty="0" smtClean="0">
              <a:ln>
                <a:noFill/>
              </a:ln>
              <a:solidFill>
                <a:schemeClr val="tx1"/>
              </a:solidFill>
              <a:effectLst/>
              <a:latin typeface="Times New Roman" pitchFamily="18" charset="0"/>
              <a:cs typeface="Times New Roman" pitchFamily="18" charset="0"/>
            </a:rPr>
            <a:t>КӨҢІЛ БӨЛМЕҮ</a:t>
          </a:r>
          <a:endParaRPr kumimoji="0" lang="ru-RU" sz="1800" b="0" i="0" u="none" strike="noStrike" kern="1200"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900" b="0" i="0" u="none" strike="noStrike" kern="1200" cap="none" normalizeH="0" baseline="0" dirty="0" smtClean="0">
            <a:ln>
              <a:noFill/>
            </a:ln>
            <a:solidFill>
              <a:schemeClr val="tx1"/>
            </a:solidFill>
            <a:effectLst/>
            <a:latin typeface="Arial" charset="0"/>
          </a:endParaRPr>
        </a:p>
      </dsp:txBody>
      <dsp:txXfrm>
        <a:off x="578762" y="2521075"/>
        <a:ext cx="2196268" cy="2199296"/>
      </dsp:txXfrm>
    </dsp:sp>
    <dsp:sp modelId="{2A7F7D62-EC17-4AC8-A50F-0CAD2D942E89}">
      <dsp:nvSpPr>
        <dsp:cNvPr id="0" name=""/>
        <dsp:cNvSpPr/>
      </dsp:nvSpPr>
      <dsp:spPr>
        <a:xfrm>
          <a:off x="3504547" y="1329965"/>
          <a:ext cx="2112735" cy="1045028"/>
        </a:xfrm>
        <a:prstGeom prst="rect">
          <a:avLst/>
        </a:prstGeom>
        <a:solidFill>
          <a:schemeClr val="accent1">
            <a:hueOff val="0"/>
            <a:satOff val="0"/>
            <a:lumOff val="0"/>
            <a:alphaOff val="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2000" b="0" i="0" u="none" strike="noStrike" kern="1200" cap="none" normalizeH="0" baseline="0" dirty="0" smtClean="0">
              <a:ln>
                <a:noFill/>
              </a:ln>
              <a:solidFill>
                <a:schemeClr val="tx1"/>
              </a:solidFill>
              <a:effectLst/>
              <a:latin typeface="Times New Roman" pitchFamily="18" charset="0"/>
              <a:cs typeface="Times New Roman" pitchFamily="18" charset="0"/>
            </a:rPr>
            <a:t>БАҒЫНУ</a:t>
          </a:r>
          <a:r>
            <a:rPr kumimoji="0" lang="ru-RU" sz="2000" b="0" i="0" u="none" strike="noStrike" kern="1200" cap="none" normalizeH="0" baseline="0" dirty="0" smtClean="0">
              <a:ln>
                <a:noFill/>
              </a:ln>
              <a:solidFill>
                <a:schemeClr val="tx1"/>
              </a:solidFill>
              <a:effectLst/>
              <a:latin typeface="Times New Roman" pitchFamily="18" charset="0"/>
              <a:cs typeface="Times New Roman" pitchFamily="18" charset="0"/>
            </a:rPr>
            <a:t>,</a:t>
          </a:r>
          <a:r>
            <a:rPr kumimoji="0" lang="kk-KZ" sz="2000" b="0" i="0" u="none" strike="noStrike" kern="1200" cap="none" normalizeH="0" baseline="0" dirty="0" smtClean="0">
              <a:ln>
                <a:noFill/>
              </a:ln>
              <a:solidFill>
                <a:schemeClr val="tx1"/>
              </a:solidFill>
              <a:effectLst/>
              <a:latin typeface="Times New Roman" pitchFamily="18" charset="0"/>
              <a:cs typeface="Times New Roman" pitchFamily="18" charset="0"/>
            </a:rPr>
            <a:t> ТӘҮЕЛДІЛІК</a:t>
          </a:r>
          <a:endParaRPr kumimoji="0" lang="ru-RU" sz="2000" b="0" i="0" u="none" strike="noStrike" kern="1200" cap="none" normalizeH="0" baseline="0" dirty="0" smtClean="0">
            <a:ln>
              <a:noFill/>
            </a:ln>
            <a:solidFill>
              <a:schemeClr val="tx1"/>
            </a:solidFill>
            <a:effectLst/>
            <a:latin typeface="Times New Roman" pitchFamily="18" charset="0"/>
            <a:cs typeface="Times New Roman" pitchFamily="18" charset="0"/>
          </a:endParaRPr>
        </a:p>
      </dsp:txBody>
      <dsp:txXfrm>
        <a:off x="3504547" y="1329965"/>
        <a:ext cx="2112735" cy="1045028"/>
      </dsp:txXfrm>
    </dsp:sp>
    <dsp:sp modelId="{0AFD0724-ED3F-4AD9-90E9-6F05C2415CDF}">
      <dsp:nvSpPr>
        <dsp:cNvPr id="0" name=""/>
        <dsp:cNvSpPr/>
      </dsp:nvSpPr>
      <dsp:spPr>
        <a:xfrm>
          <a:off x="3419873" y="2656057"/>
          <a:ext cx="2156524" cy="2701209"/>
        </a:xfrm>
        <a:prstGeom prst="rect">
          <a:avLst/>
        </a:prstGeom>
        <a:solidFill>
          <a:schemeClr val="accent1">
            <a:hueOff val="0"/>
            <a:satOff val="0"/>
            <a:lumOff val="0"/>
            <a:alphaOff val="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kern="1200" cap="none" normalizeH="0" baseline="0" dirty="0" smtClean="0">
              <a:ln>
                <a:noFill/>
              </a:ln>
              <a:solidFill>
                <a:schemeClr val="tx1"/>
              </a:solidFill>
              <a:effectLst/>
              <a:latin typeface="Times New Roman" pitchFamily="18" charset="0"/>
              <a:cs typeface="Times New Roman" pitchFamily="18" charset="0"/>
            </a:rPr>
            <a:t>1.КОНФОРМИЗМ</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kern="1200" cap="none" normalizeH="0" baseline="0" dirty="0" smtClean="0">
              <a:ln>
                <a:noFill/>
              </a:ln>
              <a:solidFill>
                <a:schemeClr val="tx1"/>
              </a:solidFill>
              <a:effectLst/>
              <a:latin typeface="Times New Roman" pitchFamily="18" charset="0"/>
              <a:cs typeface="Times New Roman" pitchFamily="18" charset="0"/>
            </a:rPr>
            <a:t>2МЕМЛЕКЕТПЕН БИЛІКТІ СЫЙЛАУ</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kern="1200" cap="none" normalizeH="0" baseline="0" dirty="0" smtClean="0">
              <a:ln>
                <a:noFill/>
              </a:ln>
              <a:solidFill>
                <a:schemeClr val="tx1"/>
              </a:solidFill>
              <a:effectLst/>
              <a:latin typeface="Times New Roman" pitchFamily="18" charset="0"/>
              <a:cs typeface="Times New Roman" pitchFamily="18" charset="0"/>
            </a:rPr>
            <a:t>3 .АЗАМАТТЫҚ ҰСТАНЫМДАРДЫҢ КҮШСІЗДІГІ</a:t>
          </a:r>
        </a:p>
      </dsp:txBody>
      <dsp:txXfrm>
        <a:off x="3419873" y="2656057"/>
        <a:ext cx="2156524" cy="2701209"/>
      </dsp:txXfrm>
    </dsp:sp>
    <dsp:sp modelId="{FDEA60EB-0366-4FAB-8EEA-5AE57A6DEAEB}">
      <dsp:nvSpPr>
        <dsp:cNvPr id="0" name=""/>
        <dsp:cNvSpPr/>
      </dsp:nvSpPr>
      <dsp:spPr>
        <a:xfrm>
          <a:off x="5706499" y="1348003"/>
          <a:ext cx="2450618" cy="1027082"/>
        </a:xfrm>
        <a:prstGeom prst="rect">
          <a:avLst/>
        </a:prstGeom>
        <a:solidFill>
          <a:schemeClr val="accent1">
            <a:hueOff val="0"/>
            <a:satOff val="0"/>
            <a:lumOff val="0"/>
            <a:alphaOff val="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kern="1200" cap="none" normalizeH="0" baseline="0" dirty="0" smtClean="0">
              <a:ln>
                <a:noFill/>
              </a:ln>
              <a:solidFill>
                <a:schemeClr val="tx1"/>
              </a:solidFill>
              <a:effectLst/>
              <a:latin typeface="Times New Roman" pitchFamily="18" charset="0"/>
              <a:cs typeface="Times New Roman" pitchFamily="18" charset="0"/>
            </a:rPr>
            <a:t>ҚАТЫСУ МӘДЕНИЕТІ</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kern="1200" cap="none" normalizeH="0" baseline="0" dirty="0" smtClean="0">
              <a:ln>
                <a:noFill/>
              </a:ln>
              <a:solidFill>
                <a:schemeClr val="tx1"/>
              </a:solidFill>
              <a:effectLst/>
              <a:latin typeface="Times New Roman" pitchFamily="18" charset="0"/>
              <a:cs typeface="Times New Roman" pitchFamily="18" charset="0"/>
            </a:rPr>
            <a:t>(БЕЛСЕНДІЛІК)</a:t>
          </a:r>
        </a:p>
      </dsp:txBody>
      <dsp:txXfrm>
        <a:off x="5706499" y="1348003"/>
        <a:ext cx="2450618" cy="1027082"/>
      </dsp:txXfrm>
    </dsp:sp>
    <dsp:sp modelId="{BEFA0C7A-EBDD-4D57-A46B-84612002C674}">
      <dsp:nvSpPr>
        <dsp:cNvPr id="0" name=""/>
        <dsp:cNvSpPr/>
      </dsp:nvSpPr>
      <dsp:spPr>
        <a:xfrm>
          <a:off x="5796137" y="2494093"/>
          <a:ext cx="2367000" cy="2303297"/>
        </a:xfrm>
        <a:prstGeom prst="rect">
          <a:avLst/>
        </a:prstGeom>
        <a:solidFill>
          <a:schemeClr val="accent1">
            <a:hueOff val="0"/>
            <a:satOff val="0"/>
            <a:lumOff val="0"/>
            <a:alphaOff val="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700" b="0" i="0" u="none" strike="noStrike" kern="1200" cap="none" normalizeH="0" baseline="0" dirty="0" smtClean="0">
              <a:ln>
                <a:noFill/>
              </a:ln>
              <a:solidFill>
                <a:schemeClr val="tx1"/>
              </a:solidFill>
              <a:effectLst/>
              <a:latin typeface="Arial" charset="0"/>
            </a:rPr>
            <a:t>1 Т.САЯСИ БЕЛСЕНДІЛІК</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700" b="0" i="0" u="none" strike="noStrike" kern="1200" cap="none" normalizeH="0" baseline="0" dirty="0" smtClean="0">
              <a:ln>
                <a:noFill/>
              </a:ln>
              <a:solidFill>
                <a:schemeClr val="tx1"/>
              </a:solidFill>
              <a:effectLst/>
              <a:latin typeface="Arial" charset="0"/>
            </a:rPr>
            <a:t>2.МЕМЛЕКЕТТІ САЯСАТҚА БАСҚА ҚАТЫСУШЫЛАРҒА ТӘН БАҒАЛАУ</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700" b="0" i="0" u="none" strike="noStrike" kern="1200" cap="none" normalizeH="0" baseline="0" dirty="0" smtClean="0">
              <a:ln>
                <a:noFill/>
              </a:ln>
              <a:solidFill>
                <a:schemeClr val="tx1"/>
              </a:solidFill>
              <a:effectLst/>
              <a:latin typeface="Arial" charset="0"/>
            </a:rPr>
            <a:t>3.АЗАМАТТЫҚ ҰСТАНЫМДЫҚТЫҢ ЖОҒАРЛАТҮЫ</a:t>
          </a:r>
        </a:p>
      </dsp:txBody>
      <dsp:txXfrm>
        <a:off x="5796137" y="2494093"/>
        <a:ext cx="2367000" cy="2303297"/>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BAE07294-7CB6-49BF-907B-C595AC395483}" type="datetimeFigureOut">
              <a:rPr lang="ru-RU"/>
              <a:pPr>
                <a:defRPr/>
              </a:pPr>
              <a:t>04.11.2019</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3034B02-8229-4881-A7FD-B57496696A58}"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6137BA7-6728-4AF4-A251-7A0B25E6975C}" type="slidenum">
              <a:rPr lang="ru-RU">
                <a:cs typeface="Arial" charset="0"/>
              </a:rPr>
              <a:pPr fontAlgn="base">
                <a:spcBef>
                  <a:spcPct val="0"/>
                </a:spcBef>
                <a:spcAft>
                  <a:spcPct val="0"/>
                </a:spcAft>
                <a:defRPr/>
              </a:pPr>
              <a:t>45</a:t>
            </a:fld>
            <a:endParaRPr lang="ru-RU">
              <a:cs typeface="Arial" charset="0"/>
            </a:endParaRPr>
          </a:p>
        </p:txBody>
      </p:sp>
      <p:sp>
        <p:nvSpPr>
          <p:cNvPr id="6246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246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smtClean="0"/>
              <a:t>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Образ слайда 1"/>
          <p:cNvSpPr>
            <a:spLocks noGrp="1" noRot="1" noChangeAspect="1"/>
          </p:cNvSpPr>
          <p:nvPr>
            <p:ph type="sldImg"/>
          </p:nvPr>
        </p:nvSpPr>
        <p:spPr bwMode="auto">
          <a:noFill/>
          <a:ln>
            <a:solidFill>
              <a:srgbClr val="000000"/>
            </a:solidFill>
            <a:miter lim="800000"/>
            <a:headEnd/>
            <a:tailEnd/>
          </a:ln>
        </p:spPr>
      </p:sp>
      <p:sp>
        <p:nvSpPr>
          <p:cNvPr id="91138"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91139"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EC73E64-01B2-452C-A6BB-0BB02876A5CF}" type="slidenum">
              <a:rPr lang="ru-RU">
                <a:cs typeface="Arial" charset="0"/>
              </a:rPr>
              <a:pPr fontAlgn="base">
                <a:spcBef>
                  <a:spcPct val="0"/>
                </a:spcBef>
                <a:spcAft>
                  <a:spcPct val="0"/>
                </a:spcAft>
                <a:defRPr/>
              </a:pPr>
              <a:t>72</a:t>
            </a:fld>
            <a:endParaRPr lang="ru-RU">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69C52FA-FEC8-4D80-BEF7-6CFE364479C2}" type="slidenum">
              <a:rPr lang="ru-RU">
                <a:cs typeface="Arial" charset="0"/>
              </a:rPr>
              <a:pPr fontAlgn="base">
                <a:spcBef>
                  <a:spcPct val="0"/>
                </a:spcBef>
                <a:spcAft>
                  <a:spcPct val="0"/>
                </a:spcAft>
                <a:defRPr/>
              </a:pPr>
              <a:t>144</a:t>
            </a:fld>
            <a:endParaRPr lang="ru-RU">
              <a:cs typeface="Arial" charset="0"/>
            </a:endParaRPr>
          </a:p>
        </p:txBody>
      </p:sp>
      <p:sp>
        <p:nvSpPr>
          <p:cNvPr id="16589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589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smtClean="0"/>
              <a:t>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Скругленный прямоугольник 14"/>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Скругленный прямоугольник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Заголовок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lang="ru-RU" smtClean="0"/>
              <a:t>Образец заголовка</a:t>
            </a:r>
            <a:endParaRPr lang="en-US"/>
          </a:p>
        </p:txBody>
      </p:sp>
      <p:sp>
        <p:nvSpPr>
          <p:cNvPr id="20" name="Подзаголовок 19"/>
          <p:cNvSpPr>
            <a:spLocks noGrp="1"/>
          </p:cNvSpPr>
          <p:nvPr>
            <p:ph type="subTitle" idx="1"/>
          </p:nvPr>
        </p:nvSpPr>
        <p:spPr>
          <a:xfrm>
            <a:off x="722376" y="3685032"/>
            <a:ext cx="7772400" cy="914400"/>
          </a:xfrm>
        </p:spPr>
        <p:txBody>
          <a:bodyPr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ru-RU" smtClean="0"/>
              <a:t>Образец подзаголовка</a:t>
            </a:r>
            <a:endParaRPr lang="en-US"/>
          </a:p>
        </p:txBody>
      </p:sp>
      <p:sp>
        <p:nvSpPr>
          <p:cNvPr id="7" name="Дата 18"/>
          <p:cNvSpPr>
            <a:spLocks noGrp="1"/>
          </p:cNvSpPr>
          <p:nvPr>
            <p:ph type="dt" sz="half" idx="10"/>
          </p:nvPr>
        </p:nvSpPr>
        <p:spPr/>
        <p:txBody>
          <a:bodyPr/>
          <a:lstStyle>
            <a:lvl1pPr>
              <a:defRPr/>
            </a:lvl1pPr>
            <a:extLst/>
          </a:lstStyle>
          <a:p>
            <a:pPr>
              <a:defRPr/>
            </a:pPr>
            <a:fld id="{254B3362-21F6-4E7C-8CE7-DE25DA64B7FE}" type="datetimeFigureOut">
              <a:rPr lang="ru-RU"/>
              <a:pPr>
                <a:defRPr/>
              </a:pPr>
              <a:t>04.11.2019</a:t>
            </a:fld>
            <a:endParaRPr lang="ru-RU"/>
          </a:p>
        </p:txBody>
      </p:sp>
      <p:sp>
        <p:nvSpPr>
          <p:cNvPr id="8" name="Нижний колонтитул 7"/>
          <p:cNvSpPr>
            <a:spLocks noGrp="1"/>
          </p:cNvSpPr>
          <p:nvPr>
            <p:ph type="ftr" sz="quarter" idx="11"/>
          </p:nvPr>
        </p:nvSpPr>
        <p:spPr/>
        <p:txBody>
          <a:bodyPr/>
          <a:lstStyle>
            <a:lvl1pPr>
              <a:defRPr/>
            </a:lvl1pPr>
            <a:extLst/>
          </a:lstStyle>
          <a:p>
            <a:pPr>
              <a:defRPr/>
            </a:pPr>
            <a:endParaRPr lang="ru-RU"/>
          </a:p>
        </p:txBody>
      </p:sp>
      <p:sp>
        <p:nvSpPr>
          <p:cNvPr id="9" name="Номер слайда 10"/>
          <p:cNvSpPr>
            <a:spLocks noGrp="1"/>
          </p:cNvSpPr>
          <p:nvPr>
            <p:ph type="sldNum" sz="quarter" idx="12"/>
          </p:nvPr>
        </p:nvSpPr>
        <p:spPr/>
        <p:txBody>
          <a:bodyPr/>
          <a:lstStyle>
            <a:lvl1pPr>
              <a:defRPr/>
            </a:lvl1pPr>
            <a:extLst/>
          </a:lstStyle>
          <a:p>
            <a:pPr>
              <a:defRPr/>
            </a:pPr>
            <a:fld id="{9D4894E6-175F-4019-8F61-10B3CB6AC1D4}"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p>
            <a:r>
              <a:rPr lang="ru-RU" smtClean="0"/>
              <a:t>Образец заголовка</a:t>
            </a:r>
            <a:endParaRPr lang="en-US"/>
          </a:p>
        </p:txBody>
      </p:sp>
      <p:sp>
        <p:nvSpPr>
          <p:cNvPr id="3" name="Содержимое 2"/>
          <p:cNvSpPr>
            <a:spLocks noGrp="1"/>
          </p:cNvSpPr>
          <p:nvPr>
            <p:ph idx="1"/>
          </p:nvPr>
        </p:nvSpPr>
        <p:spPr>
          <a:xfrm>
            <a:off x="502920" y="530352"/>
            <a:ext cx="8183880" cy="418795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24"/>
          <p:cNvSpPr>
            <a:spLocks noGrp="1"/>
          </p:cNvSpPr>
          <p:nvPr>
            <p:ph type="dt" sz="half" idx="10"/>
          </p:nvPr>
        </p:nvSpPr>
        <p:spPr/>
        <p:txBody>
          <a:bodyPr/>
          <a:lstStyle>
            <a:lvl1pPr>
              <a:defRPr/>
            </a:lvl1pPr>
          </a:lstStyle>
          <a:p>
            <a:pPr>
              <a:defRPr/>
            </a:pPr>
            <a:fld id="{76F4DD39-B49F-4C6B-AE2C-3C1C5082B8D0}" type="datetimeFigureOut">
              <a:rPr lang="ru-RU"/>
              <a:pPr>
                <a:defRPr/>
              </a:pPr>
              <a:t>04.11.2019</a:t>
            </a:fld>
            <a:endParaRPr lang="ru-RU"/>
          </a:p>
        </p:txBody>
      </p:sp>
      <p:sp>
        <p:nvSpPr>
          <p:cNvPr id="5" name="Нижний колонтитул 17"/>
          <p:cNvSpPr>
            <a:spLocks noGrp="1"/>
          </p:cNvSpPr>
          <p:nvPr>
            <p:ph type="ftr" sz="quarter" idx="11"/>
          </p:nvPr>
        </p:nvSpPr>
        <p:spPr/>
        <p:txBody>
          <a:bodyPr/>
          <a:lstStyle>
            <a:lvl1pPr>
              <a:defRPr/>
            </a:lvl1pPr>
          </a:lstStyle>
          <a:p>
            <a:pPr>
              <a:defRPr/>
            </a:pPr>
            <a:endParaRPr lang="ru-RU"/>
          </a:p>
        </p:txBody>
      </p:sp>
      <p:sp>
        <p:nvSpPr>
          <p:cNvPr id="6" name="Номер слайда 4"/>
          <p:cNvSpPr>
            <a:spLocks noGrp="1"/>
          </p:cNvSpPr>
          <p:nvPr>
            <p:ph type="sldNum" sz="quarter" idx="12"/>
          </p:nvPr>
        </p:nvSpPr>
        <p:spPr/>
        <p:txBody>
          <a:bodyPr/>
          <a:lstStyle>
            <a:lvl1pPr>
              <a:defRPr/>
            </a:lvl1pPr>
          </a:lstStyle>
          <a:p>
            <a:pPr>
              <a:defRPr/>
            </a:pPr>
            <a:fld id="{5CC07048-403B-459F-9E4B-6DD0590E7DBC}"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4" name="Скругленный прямоугольник 13"/>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Скругленный прямоугольник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Заголовок 1"/>
          <p:cNvSpPr>
            <a:spLocks noGrp="1"/>
          </p:cNvSpPr>
          <p:nvPr>
            <p:ph type="title"/>
          </p:nvPr>
        </p:nvSpPr>
        <p:spPr>
          <a:xfrm>
            <a:off x="468344" y="4928616"/>
            <a:ext cx="8183880" cy="676656"/>
          </a:xfrm>
        </p:spPr>
        <p:txBody>
          <a:bodyPr lIns="91440" bIns="0"/>
          <a:lstStyle>
            <a:lvl1pPr algn="l">
              <a:buNone/>
              <a:defRPr sz="3600" b="0" cap="none" baseline="0">
                <a:solidFill>
                  <a:schemeClr val="bg2">
                    <a:shade val="25000"/>
                  </a:schemeClr>
                </a:solidFill>
                <a:effectLst/>
              </a:defRPr>
            </a:lvl1pPr>
            <a:extLst/>
          </a:lstStyle>
          <a:p>
            <a:r>
              <a:rPr lang="ru-RU" smtClean="0"/>
              <a:t>Образец заголовка</a:t>
            </a:r>
            <a:endParaRPr lang="en-US"/>
          </a:p>
        </p:txBody>
      </p:sp>
      <p:sp>
        <p:nvSpPr>
          <p:cNvPr id="3" name="Текст 2"/>
          <p:cNvSpPr>
            <a:spLocks noGrp="1"/>
          </p:cNvSpPr>
          <p:nvPr>
            <p:ph type="body" idx="1"/>
          </p:nvPr>
        </p:nvSpPr>
        <p:spPr>
          <a:xfrm>
            <a:off x="468344" y="5624484"/>
            <a:ext cx="8183880" cy="420624"/>
          </a:xfrm>
        </p:spPr>
        <p:txBody>
          <a:bodyPr lIns="118872" tIns="0"/>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ru-RU" smtClean="0"/>
              <a:t>Образец текста</a:t>
            </a:r>
          </a:p>
        </p:txBody>
      </p:sp>
      <p:sp>
        <p:nvSpPr>
          <p:cNvPr id="6" name="Дата 3"/>
          <p:cNvSpPr>
            <a:spLocks noGrp="1"/>
          </p:cNvSpPr>
          <p:nvPr>
            <p:ph type="dt" sz="half" idx="10"/>
          </p:nvPr>
        </p:nvSpPr>
        <p:spPr/>
        <p:txBody>
          <a:bodyPr/>
          <a:lstStyle>
            <a:lvl1pPr>
              <a:defRPr/>
            </a:lvl1pPr>
            <a:extLst/>
          </a:lstStyle>
          <a:p>
            <a:pPr>
              <a:defRPr/>
            </a:pPr>
            <a:fld id="{8A4EA2AA-5503-4CF7-B39B-334480E3D647}" type="datetimeFigureOut">
              <a:rPr lang="ru-RU"/>
              <a:pPr>
                <a:defRPr/>
              </a:pPr>
              <a:t>04.11.2019</a:t>
            </a:fld>
            <a:endParaRPr lang="ru-RU"/>
          </a:p>
        </p:txBody>
      </p:sp>
      <p:sp>
        <p:nvSpPr>
          <p:cNvPr id="7" name="Нижний колонтитул 4"/>
          <p:cNvSpPr>
            <a:spLocks noGrp="1"/>
          </p:cNvSpPr>
          <p:nvPr>
            <p:ph type="ftr" sz="quarter" idx="11"/>
          </p:nvPr>
        </p:nvSpPr>
        <p:spPr/>
        <p:txBody>
          <a:bodyPr/>
          <a:lstStyle>
            <a:lvl1pPr>
              <a:defRPr/>
            </a:lvl1pPr>
            <a:extLst/>
          </a:lstStyle>
          <a:p>
            <a:pPr>
              <a:defRPr/>
            </a:pPr>
            <a:endParaRPr lang="ru-RU"/>
          </a:p>
        </p:txBody>
      </p:sp>
      <p:sp>
        <p:nvSpPr>
          <p:cNvPr id="8" name="Номер слайда 5"/>
          <p:cNvSpPr>
            <a:spLocks noGrp="1"/>
          </p:cNvSpPr>
          <p:nvPr>
            <p:ph type="sldNum" sz="quarter" idx="12"/>
          </p:nvPr>
        </p:nvSpPr>
        <p:spPr/>
        <p:txBody>
          <a:bodyPr/>
          <a:lstStyle>
            <a:lvl1pPr>
              <a:defRPr/>
            </a:lvl1pPr>
            <a:extLst/>
          </a:lstStyle>
          <a:p>
            <a:pPr>
              <a:defRPr/>
            </a:pPr>
            <a:fld id="{56CED3A8-63B0-4B9E-BB79-6AFD4647C828}"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Содержимое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Содержимое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24"/>
          <p:cNvSpPr>
            <a:spLocks noGrp="1"/>
          </p:cNvSpPr>
          <p:nvPr>
            <p:ph type="dt" sz="half" idx="10"/>
          </p:nvPr>
        </p:nvSpPr>
        <p:spPr/>
        <p:txBody>
          <a:bodyPr/>
          <a:lstStyle>
            <a:lvl1pPr>
              <a:defRPr/>
            </a:lvl1pPr>
          </a:lstStyle>
          <a:p>
            <a:pPr>
              <a:defRPr/>
            </a:pPr>
            <a:fld id="{AF23B71A-AF34-4A1B-991B-5D5906DDFF42}" type="datetimeFigureOut">
              <a:rPr lang="ru-RU"/>
              <a:pPr>
                <a:defRPr/>
              </a:pPr>
              <a:t>04.11.2019</a:t>
            </a:fld>
            <a:endParaRPr lang="ru-RU"/>
          </a:p>
        </p:txBody>
      </p:sp>
      <p:sp>
        <p:nvSpPr>
          <p:cNvPr id="6" name="Нижний колонтитул 17"/>
          <p:cNvSpPr>
            <a:spLocks noGrp="1"/>
          </p:cNvSpPr>
          <p:nvPr>
            <p:ph type="ftr" sz="quarter" idx="11"/>
          </p:nvPr>
        </p:nvSpPr>
        <p:spPr/>
        <p:txBody>
          <a:bodyPr/>
          <a:lstStyle>
            <a:lvl1pPr>
              <a:defRPr/>
            </a:lvl1pPr>
          </a:lstStyle>
          <a:p>
            <a:pPr>
              <a:defRPr/>
            </a:pPr>
            <a:endParaRPr lang="ru-RU"/>
          </a:p>
        </p:txBody>
      </p:sp>
      <p:sp>
        <p:nvSpPr>
          <p:cNvPr id="7" name="Номер слайда 4"/>
          <p:cNvSpPr>
            <a:spLocks noGrp="1"/>
          </p:cNvSpPr>
          <p:nvPr>
            <p:ph type="sldNum" sz="quarter" idx="12"/>
          </p:nvPr>
        </p:nvSpPr>
        <p:spPr/>
        <p:txBody>
          <a:bodyPr/>
          <a:lstStyle>
            <a:lvl1pPr>
              <a:defRPr/>
            </a:lvl1pPr>
          </a:lstStyle>
          <a:p>
            <a:pPr>
              <a:defRPr/>
            </a:pPr>
            <a:fld id="{0E8B2D10-2A63-4383-B790-B93FA4BC57D3}"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lvl1pPr>
              <a:defRPr b="1"/>
            </a:lvl1pPr>
            <a:extLst/>
          </a:lstStyle>
          <a:p>
            <a:r>
              <a:rPr lang="ru-RU" smtClean="0"/>
              <a:t>Образец заголовка</a:t>
            </a:r>
            <a:endParaRPr lang="en-US"/>
          </a:p>
        </p:txBody>
      </p:sp>
      <p:sp>
        <p:nvSpPr>
          <p:cNvPr id="3" name="Текст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a:r>
              <a:rPr lang="ru-RU" smtClean="0"/>
              <a:t>Образец текста</a:t>
            </a:r>
          </a:p>
        </p:txBody>
      </p:sp>
      <p:sp>
        <p:nvSpPr>
          <p:cNvPr id="4" name="Текст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a:r>
              <a:rPr lang="ru-RU" smtClean="0"/>
              <a:t>Образец текста</a:t>
            </a:r>
          </a:p>
        </p:txBody>
      </p:sp>
      <p:sp>
        <p:nvSpPr>
          <p:cNvPr id="5" name="Содержимое 4"/>
          <p:cNvSpPr>
            <a:spLocks noGrp="1"/>
          </p:cNvSpPr>
          <p:nvPr>
            <p:ph sz="quarter" idx="2"/>
          </p:nvPr>
        </p:nvSpPr>
        <p:spPr>
          <a:xfrm>
            <a:off x="607224" y="1447800"/>
            <a:ext cx="3931920" cy="3489960"/>
          </a:xfrm>
        </p:spPr>
        <p:txBody>
          <a:bodyPr/>
          <a:lstStyle>
            <a:lvl1pPr algn="l">
              <a:defRPr sz="2400"/>
            </a:lvl1pPr>
            <a:lvl2pPr algn="l">
              <a:defRPr sz="2000"/>
            </a:lvl2pPr>
            <a:lvl3pPr algn="l">
              <a:defRPr sz="1800"/>
            </a:lvl3pPr>
            <a:lvl4pPr algn="l">
              <a:defRPr sz="1600"/>
            </a:lvl4pPr>
            <a:lvl5pPr algn="l">
              <a:defRPr sz="16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Содержимое 5"/>
          <p:cNvSpPr>
            <a:spLocks noGrp="1"/>
          </p:cNvSpPr>
          <p:nvPr>
            <p:ph sz="quarter" idx="4"/>
          </p:nvPr>
        </p:nvSpPr>
        <p:spPr>
          <a:xfrm>
            <a:off x="4652169" y="1447800"/>
            <a:ext cx="3931920" cy="3489960"/>
          </a:xfrm>
        </p:spPr>
        <p:txBody>
          <a:bodyPr/>
          <a:lstStyle>
            <a:lvl1pPr algn="l">
              <a:defRPr sz="2400"/>
            </a:lvl1pPr>
            <a:lvl2pPr algn="l">
              <a:defRPr sz="2000"/>
            </a:lvl2pPr>
            <a:lvl3pPr algn="l">
              <a:defRPr sz="1800"/>
            </a:lvl3pPr>
            <a:lvl4pPr algn="l">
              <a:defRPr sz="1600"/>
            </a:lvl4pPr>
            <a:lvl5pPr algn="l">
              <a:defRPr sz="16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24"/>
          <p:cNvSpPr>
            <a:spLocks noGrp="1"/>
          </p:cNvSpPr>
          <p:nvPr>
            <p:ph type="dt" sz="half" idx="10"/>
          </p:nvPr>
        </p:nvSpPr>
        <p:spPr/>
        <p:txBody>
          <a:bodyPr/>
          <a:lstStyle>
            <a:lvl1pPr>
              <a:defRPr/>
            </a:lvl1pPr>
          </a:lstStyle>
          <a:p>
            <a:pPr>
              <a:defRPr/>
            </a:pPr>
            <a:fld id="{E960E617-CDCF-476E-9924-62A2378323D9}" type="datetimeFigureOut">
              <a:rPr lang="ru-RU"/>
              <a:pPr>
                <a:defRPr/>
              </a:pPr>
              <a:t>04.11.2019</a:t>
            </a:fld>
            <a:endParaRPr lang="ru-RU"/>
          </a:p>
        </p:txBody>
      </p:sp>
      <p:sp>
        <p:nvSpPr>
          <p:cNvPr id="8" name="Нижний колонтитул 17"/>
          <p:cNvSpPr>
            <a:spLocks noGrp="1"/>
          </p:cNvSpPr>
          <p:nvPr>
            <p:ph type="ftr" sz="quarter" idx="11"/>
          </p:nvPr>
        </p:nvSpPr>
        <p:spPr/>
        <p:txBody>
          <a:bodyPr/>
          <a:lstStyle>
            <a:lvl1pPr>
              <a:defRPr/>
            </a:lvl1pPr>
          </a:lstStyle>
          <a:p>
            <a:pPr>
              <a:defRPr/>
            </a:pPr>
            <a:endParaRPr lang="ru-RU"/>
          </a:p>
        </p:txBody>
      </p:sp>
      <p:sp>
        <p:nvSpPr>
          <p:cNvPr id="9" name="Номер слайда 4"/>
          <p:cNvSpPr>
            <a:spLocks noGrp="1"/>
          </p:cNvSpPr>
          <p:nvPr>
            <p:ph type="sldNum" sz="quarter" idx="12"/>
          </p:nvPr>
        </p:nvSpPr>
        <p:spPr/>
        <p:txBody>
          <a:bodyPr/>
          <a:lstStyle>
            <a:lvl1pPr>
              <a:defRPr/>
            </a:lvl1pPr>
          </a:lstStyle>
          <a:p>
            <a:pPr>
              <a:defRPr/>
            </a:pPr>
            <a:fld id="{4FFF7765-9311-4B73-B607-D3F7C634A0FD}"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Дата 2"/>
          <p:cNvSpPr>
            <a:spLocks noGrp="1"/>
          </p:cNvSpPr>
          <p:nvPr>
            <p:ph type="dt" sz="half" idx="10"/>
          </p:nvPr>
        </p:nvSpPr>
        <p:spPr/>
        <p:txBody>
          <a:bodyPr/>
          <a:lstStyle>
            <a:lvl1pPr>
              <a:defRPr/>
            </a:lvl1pPr>
            <a:extLst/>
          </a:lstStyle>
          <a:p>
            <a:pPr>
              <a:defRPr/>
            </a:pPr>
            <a:fld id="{8C56E4A1-2527-4337-9A19-A063D2BC2F5A}" type="datetimeFigureOut">
              <a:rPr lang="ru-RU"/>
              <a:pPr>
                <a:defRPr/>
              </a:pPr>
              <a:t>04.11.2019</a:t>
            </a:fld>
            <a:endParaRPr lang="ru-RU"/>
          </a:p>
        </p:txBody>
      </p:sp>
      <p:sp>
        <p:nvSpPr>
          <p:cNvPr id="4" name="Нижний колонтитул 3"/>
          <p:cNvSpPr>
            <a:spLocks noGrp="1"/>
          </p:cNvSpPr>
          <p:nvPr>
            <p:ph type="ftr" sz="quarter" idx="11"/>
          </p:nvPr>
        </p:nvSpPr>
        <p:spPr/>
        <p:txBody>
          <a:bodyPr/>
          <a:lstStyle>
            <a:lvl1pPr>
              <a:defRPr/>
            </a:lvl1pPr>
            <a:extLst/>
          </a:lstStyle>
          <a:p>
            <a:pPr>
              <a:defRPr/>
            </a:pPr>
            <a:endParaRPr lang="ru-RU"/>
          </a:p>
        </p:txBody>
      </p:sp>
      <p:sp>
        <p:nvSpPr>
          <p:cNvPr id="5" name="Номер слайда 4"/>
          <p:cNvSpPr>
            <a:spLocks noGrp="1"/>
          </p:cNvSpPr>
          <p:nvPr>
            <p:ph type="sldNum" sz="quarter" idx="12"/>
          </p:nvPr>
        </p:nvSpPr>
        <p:spPr/>
        <p:txBody>
          <a:bodyPr/>
          <a:lstStyle>
            <a:lvl1pPr>
              <a:defRPr/>
            </a:lvl1pPr>
            <a:extLst/>
          </a:lstStyle>
          <a:p>
            <a:pPr>
              <a:defRPr/>
            </a:pPr>
            <a:fld id="{0DBC55B4-DF81-494E-85EC-473A564D0E6E}" type="slidenum">
              <a:rPr lang="ru-RU"/>
              <a:pPr>
                <a:defRPr/>
              </a:pPr>
              <a:t>‹#›</a:t>
            </a:fld>
            <a:endParaRPr lang="ru-RU"/>
          </a:p>
        </p:txBody>
      </p:sp>
    </p:spTree>
  </p:cSld>
  <p:clrMapOvr>
    <a:masterClrMapping/>
  </p:clrMapOvr>
  <p:transition>
    <p:newsflash/>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Скругленный прямоугольник 6"/>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Дата 1"/>
          <p:cNvSpPr>
            <a:spLocks noGrp="1"/>
          </p:cNvSpPr>
          <p:nvPr>
            <p:ph type="dt" sz="half" idx="10"/>
          </p:nvPr>
        </p:nvSpPr>
        <p:spPr/>
        <p:txBody>
          <a:bodyPr/>
          <a:lstStyle>
            <a:lvl1pPr>
              <a:defRPr/>
            </a:lvl1pPr>
            <a:extLst/>
          </a:lstStyle>
          <a:p>
            <a:pPr>
              <a:defRPr/>
            </a:pPr>
            <a:endParaRPr lang="ru-RU"/>
          </a:p>
        </p:txBody>
      </p:sp>
      <p:sp>
        <p:nvSpPr>
          <p:cNvPr id="4" name="Нижний колонтитул 2"/>
          <p:cNvSpPr>
            <a:spLocks noGrp="1"/>
          </p:cNvSpPr>
          <p:nvPr>
            <p:ph type="ftr" sz="quarter" idx="11"/>
          </p:nvPr>
        </p:nvSpPr>
        <p:spPr/>
        <p:txBody>
          <a:bodyPr/>
          <a:lstStyle>
            <a:lvl1pPr>
              <a:defRPr/>
            </a:lvl1pPr>
            <a:extLst/>
          </a:lstStyle>
          <a:p>
            <a:pPr>
              <a:defRPr/>
            </a:pPr>
            <a:endParaRPr lang="ru-RU"/>
          </a:p>
        </p:txBody>
      </p:sp>
      <p:sp>
        <p:nvSpPr>
          <p:cNvPr id="5" name="Номер слайда 3"/>
          <p:cNvSpPr>
            <a:spLocks noGrp="1"/>
          </p:cNvSpPr>
          <p:nvPr>
            <p:ph type="sldNum" sz="quarter" idx="12"/>
          </p:nvPr>
        </p:nvSpPr>
        <p:spPr/>
        <p:txBody>
          <a:bodyPr/>
          <a:lstStyle>
            <a:lvl1pPr>
              <a:defRPr/>
            </a:lvl1pPr>
            <a:extLst/>
          </a:lstStyle>
          <a:p>
            <a:pPr>
              <a:defRPr/>
            </a:pPr>
            <a:fld id="{DBF4A45A-AE4E-47AF-9F64-111FF872B24A}"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38784" y="533400"/>
            <a:ext cx="2971800" cy="914400"/>
          </a:xfrm>
        </p:spPr>
        <p:txBody>
          <a:bodyPr/>
          <a:lstStyle>
            <a:lvl1pPr algn="l">
              <a:buNone/>
              <a:defRPr sz="2200" b="1">
                <a:solidFill>
                  <a:schemeClr val="accent1"/>
                </a:solidFill>
              </a:defRPr>
            </a:lvl1pPr>
            <a:extLst/>
          </a:lstStyle>
          <a:p>
            <a:r>
              <a:rPr lang="ru-RU" smtClean="0"/>
              <a:t>Образец заголовка</a:t>
            </a:r>
            <a:endParaRPr lang="en-US"/>
          </a:p>
        </p:txBody>
      </p:sp>
      <p:sp>
        <p:nvSpPr>
          <p:cNvPr id="3" name="Текст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Содержимое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24"/>
          <p:cNvSpPr>
            <a:spLocks noGrp="1"/>
          </p:cNvSpPr>
          <p:nvPr>
            <p:ph type="dt" sz="half" idx="10"/>
          </p:nvPr>
        </p:nvSpPr>
        <p:spPr/>
        <p:txBody>
          <a:bodyPr/>
          <a:lstStyle>
            <a:lvl1pPr>
              <a:defRPr/>
            </a:lvl1pPr>
          </a:lstStyle>
          <a:p>
            <a:pPr>
              <a:defRPr/>
            </a:pPr>
            <a:fld id="{16A91BFE-C881-4C9D-9523-CA7D8D263590}" type="datetimeFigureOut">
              <a:rPr lang="ru-RU"/>
              <a:pPr>
                <a:defRPr/>
              </a:pPr>
              <a:t>04.11.2019</a:t>
            </a:fld>
            <a:endParaRPr lang="ru-RU"/>
          </a:p>
        </p:txBody>
      </p:sp>
      <p:sp>
        <p:nvSpPr>
          <p:cNvPr id="6" name="Нижний колонтитул 17"/>
          <p:cNvSpPr>
            <a:spLocks noGrp="1"/>
          </p:cNvSpPr>
          <p:nvPr>
            <p:ph type="ftr" sz="quarter" idx="11"/>
          </p:nvPr>
        </p:nvSpPr>
        <p:spPr/>
        <p:txBody>
          <a:bodyPr/>
          <a:lstStyle>
            <a:lvl1pPr>
              <a:defRPr/>
            </a:lvl1pPr>
          </a:lstStyle>
          <a:p>
            <a:pPr>
              <a:defRPr/>
            </a:pPr>
            <a:endParaRPr lang="ru-RU"/>
          </a:p>
        </p:txBody>
      </p:sp>
      <p:sp>
        <p:nvSpPr>
          <p:cNvPr id="7" name="Номер слайда 4"/>
          <p:cNvSpPr>
            <a:spLocks noGrp="1"/>
          </p:cNvSpPr>
          <p:nvPr>
            <p:ph type="sldNum" sz="quarter" idx="12"/>
          </p:nvPr>
        </p:nvSpPr>
        <p:spPr/>
        <p:txBody>
          <a:bodyPr/>
          <a:lstStyle>
            <a:lvl1pPr>
              <a:defRPr/>
            </a:lvl1pPr>
          </a:lstStyle>
          <a:p>
            <a:pPr>
              <a:defRPr/>
            </a:pPr>
            <a:fld id="{E42ED117-E449-4DC8-A332-C5563562FB3E}"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5" name="Скругленный прямоугольник 14"/>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Прямоугольник с одним скругленным углом 10"/>
          <p:cNvSpPr/>
          <p:nvPr/>
        </p:nvSpPr>
        <p:spPr>
          <a:xfrm>
            <a:off x="6400800" y="433388"/>
            <a:ext cx="2324100"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Заголовок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lang="ru-RU" smtClean="0"/>
              <a:t>Образец заголовка</a:t>
            </a:r>
            <a:endParaRPr lang="en-US"/>
          </a:p>
        </p:txBody>
      </p:sp>
      <p:sp>
        <p:nvSpPr>
          <p:cNvPr id="4" name="Текст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3" name="Рисунок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normAutofit/>
          </a:bodyPr>
          <a:lstStyle>
            <a:lvl1pPr marL="0" indent="0">
              <a:buNone/>
              <a:defRPr sz="3200"/>
            </a:lvl1pPr>
            <a:extLst/>
          </a:lstStyle>
          <a:p>
            <a:pPr lvl="0"/>
            <a:r>
              <a:rPr lang="ru-RU" noProof="0" smtClean="0"/>
              <a:t>Вставка рисунка</a:t>
            </a:r>
            <a:endParaRPr lang="en-US" noProof="0"/>
          </a:p>
        </p:txBody>
      </p:sp>
      <p:sp>
        <p:nvSpPr>
          <p:cNvPr id="7" name="Дата 4"/>
          <p:cNvSpPr>
            <a:spLocks noGrp="1"/>
          </p:cNvSpPr>
          <p:nvPr>
            <p:ph type="dt" sz="half" idx="10"/>
          </p:nvPr>
        </p:nvSpPr>
        <p:spPr/>
        <p:txBody>
          <a:bodyPr/>
          <a:lstStyle>
            <a:lvl1pPr>
              <a:defRPr/>
            </a:lvl1pPr>
            <a:extLst/>
          </a:lstStyle>
          <a:p>
            <a:pPr>
              <a:defRPr/>
            </a:pPr>
            <a:fld id="{2063FC1C-B8FA-4DC0-B37E-C97062128FA8}" type="datetimeFigureOut">
              <a:rPr lang="ru-RU"/>
              <a:pPr>
                <a:defRPr/>
              </a:pPr>
              <a:t>04.11.2019</a:t>
            </a:fld>
            <a:endParaRPr lang="ru-RU"/>
          </a:p>
        </p:txBody>
      </p:sp>
      <p:sp>
        <p:nvSpPr>
          <p:cNvPr id="8" name="Нижний колонтитул 5"/>
          <p:cNvSpPr>
            <a:spLocks noGrp="1"/>
          </p:cNvSpPr>
          <p:nvPr>
            <p:ph type="ftr" sz="quarter" idx="11"/>
          </p:nvPr>
        </p:nvSpPr>
        <p:spPr/>
        <p:txBody>
          <a:bodyPr/>
          <a:lstStyle>
            <a:lvl1pPr>
              <a:defRPr/>
            </a:lvl1pPr>
            <a:extLst/>
          </a:lstStyle>
          <a:p>
            <a:pPr>
              <a:defRPr/>
            </a:pPr>
            <a:endParaRPr lang="ru-RU"/>
          </a:p>
        </p:txBody>
      </p:sp>
      <p:sp>
        <p:nvSpPr>
          <p:cNvPr id="9" name="Номер слайда 6"/>
          <p:cNvSpPr>
            <a:spLocks noGrp="1"/>
          </p:cNvSpPr>
          <p:nvPr>
            <p:ph type="sldNum" sz="quarter" idx="12"/>
          </p:nvPr>
        </p:nvSpPr>
        <p:spPr/>
        <p:txBody>
          <a:bodyPr/>
          <a:lstStyle>
            <a:lvl1pPr>
              <a:defRPr/>
            </a:lvl1pPr>
            <a:extLst/>
          </a:lstStyle>
          <a:p>
            <a:pPr>
              <a:defRPr/>
            </a:pPr>
            <a:fld id="{4298D839-E3D4-4E87-BDA0-69FFF430276F}"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502920" y="530352"/>
            <a:ext cx="8183880" cy="418795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24"/>
          <p:cNvSpPr>
            <a:spLocks noGrp="1"/>
          </p:cNvSpPr>
          <p:nvPr>
            <p:ph type="dt" sz="half" idx="10"/>
          </p:nvPr>
        </p:nvSpPr>
        <p:spPr/>
        <p:txBody>
          <a:bodyPr/>
          <a:lstStyle>
            <a:lvl1pPr>
              <a:defRPr/>
            </a:lvl1pPr>
          </a:lstStyle>
          <a:p>
            <a:pPr>
              <a:defRPr/>
            </a:pPr>
            <a:fld id="{1CEEB169-6BDF-485D-A5CD-644EEF1A5F2B}" type="datetimeFigureOut">
              <a:rPr lang="ru-RU"/>
              <a:pPr>
                <a:defRPr/>
              </a:pPr>
              <a:t>04.11.2019</a:t>
            </a:fld>
            <a:endParaRPr lang="ru-RU"/>
          </a:p>
        </p:txBody>
      </p:sp>
      <p:sp>
        <p:nvSpPr>
          <p:cNvPr id="5" name="Нижний колонтитул 17"/>
          <p:cNvSpPr>
            <a:spLocks noGrp="1"/>
          </p:cNvSpPr>
          <p:nvPr>
            <p:ph type="ftr" sz="quarter" idx="11"/>
          </p:nvPr>
        </p:nvSpPr>
        <p:spPr/>
        <p:txBody>
          <a:bodyPr/>
          <a:lstStyle>
            <a:lvl1pPr>
              <a:defRPr/>
            </a:lvl1pPr>
          </a:lstStyle>
          <a:p>
            <a:pPr>
              <a:defRPr/>
            </a:pPr>
            <a:endParaRPr lang="ru-RU"/>
          </a:p>
        </p:txBody>
      </p:sp>
      <p:sp>
        <p:nvSpPr>
          <p:cNvPr id="6" name="Номер слайда 4"/>
          <p:cNvSpPr>
            <a:spLocks noGrp="1"/>
          </p:cNvSpPr>
          <p:nvPr>
            <p:ph type="sldNum" sz="quarter" idx="12"/>
          </p:nvPr>
        </p:nvSpPr>
        <p:spPr/>
        <p:txBody>
          <a:bodyPr/>
          <a:lstStyle>
            <a:lvl1pPr>
              <a:defRPr/>
            </a:lvl1pPr>
          </a:lstStyle>
          <a:p>
            <a:pPr>
              <a:defRPr/>
            </a:pPr>
            <a:fld id="{93FFEED1-CB58-4858-A57E-9C9465894A32}"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533404"/>
            <a:ext cx="1981200" cy="5257799"/>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533400" y="533402"/>
            <a:ext cx="5943600" cy="525780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24"/>
          <p:cNvSpPr>
            <a:spLocks noGrp="1"/>
          </p:cNvSpPr>
          <p:nvPr>
            <p:ph type="dt" sz="half" idx="10"/>
          </p:nvPr>
        </p:nvSpPr>
        <p:spPr/>
        <p:txBody>
          <a:bodyPr/>
          <a:lstStyle>
            <a:lvl1pPr>
              <a:defRPr/>
            </a:lvl1pPr>
          </a:lstStyle>
          <a:p>
            <a:pPr>
              <a:defRPr/>
            </a:pPr>
            <a:fld id="{B93BDFA1-134B-4D43-90D4-0EA7469D2BC8}" type="datetimeFigureOut">
              <a:rPr lang="ru-RU"/>
              <a:pPr>
                <a:defRPr/>
              </a:pPr>
              <a:t>04.11.2019</a:t>
            </a:fld>
            <a:endParaRPr lang="ru-RU"/>
          </a:p>
        </p:txBody>
      </p:sp>
      <p:sp>
        <p:nvSpPr>
          <p:cNvPr id="5" name="Нижний колонтитул 17"/>
          <p:cNvSpPr>
            <a:spLocks noGrp="1"/>
          </p:cNvSpPr>
          <p:nvPr>
            <p:ph type="ftr" sz="quarter" idx="11"/>
          </p:nvPr>
        </p:nvSpPr>
        <p:spPr/>
        <p:txBody>
          <a:bodyPr/>
          <a:lstStyle>
            <a:lvl1pPr>
              <a:defRPr/>
            </a:lvl1pPr>
          </a:lstStyle>
          <a:p>
            <a:pPr>
              <a:defRPr/>
            </a:pPr>
            <a:endParaRPr lang="ru-RU"/>
          </a:p>
        </p:txBody>
      </p:sp>
      <p:sp>
        <p:nvSpPr>
          <p:cNvPr id="6" name="Номер слайда 4"/>
          <p:cNvSpPr>
            <a:spLocks noGrp="1"/>
          </p:cNvSpPr>
          <p:nvPr>
            <p:ph type="sldNum" sz="quarter" idx="12"/>
          </p:nvPr>
        </p:nvSpPr>
        <p:spPr/>
        <p:txBody>
          <a:bodyPr/>
          <a:lstStyle>
            <a:lvl1pPr>
              <a:defRPr/>
            </a:lvl1pPr>
          </a:lstStyle>
          <a:p>
            <a:pPr>
              <a:defRPr/>
            </a:pPr>
            <a:fld id="{35B6CD46-6ED1-49F5-80E2-963776CC8E53}" type="slidenum">
              <a:rPr lang="ru-RU"/>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cSld name="Заголовок, схема или организационная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Рисунок SmartArt 2"/>
          <p:cNvSpPr>
            <a:spLocks noGrp="1"/>
          </p:cNvSpPr>
          <p:nvPr>
            <p:ph type="dgm" idx="1"/>
          </p:nvPr>
        </p:nvSpPr>
        <p:spPr>
          <a:xfrm>
            <a:off x="457200" y="1600200"/>
            <a:ext cx="8229600" cy="4525963"/>
          </a:xfrm>
        </p:spPr>
        <p:txBody>
          <a:bodyPr>
            <a:normAutofit/>
          </a:bodyPr>
          <a:lstStyle/>
          <a:p>
            <a:pPr lvl="0"/>
            <a:endParaRPr lang="ru-RU" noProof="0" smtClean="0"/>
          </a:p>
        </p:txBody>
      </p:sp>
      <p:sp>
        <p:nvSpPr>
          <p:cNvPr id="4" name="Rectangle 4"/>
          <p:cNvSpPr>
            <a:spLocks noGrp="1" noChangeArrowheads="1"/>
          </p:cNvSpPr>
          <p:nvPr>
            <p:ph type="dt" sz="half" idx="10"/>
          </p:nvPr>
        </p:nvSpPr>
        <p:spPr/>
        <p:txBody>
          <a:bodyPr/>
          <a:lstStyle>
            <a:lvl1pPr>
              <a:defRPr/>
            </a:lvl1pPr>
          </a:lstStyle>
          <a:p>
            <a:pPr>
              <a:defRPr/>
            </a:pPr>
            <a:endParaRPr lang="ru-RU"/>
          </a:p>
        </p:txBody>
      </p:sp>
      <p:sp>
        <p:nvSpPr>
          <p:cNvPr id="5" name="Rectangle 5"/>
          <p:cNvSpPr>
            <a:spLocks noGrp="1" noChangeArrowheads="1"/>
          </p:cNvSpPr>
          <p:nvPr>
            <p:ph type="ftr" sz="quarter" idx="11"/>
          </p:nvPr>
        </p:nvSpPr>
        <p:spPr/>
        <p:txBody>
          <a:bodyPr/>
          <a:lstStyle>
            <a:lvl1pPr>
              <a:defRPr/>
            </a:lvl1pPr>
          </a:lstStyle>
          <a:p>
            <a:pPr>
              <a:defRPr/>
            </a:pPr>
            <a:endParaRPr lang="ru-RU"/>
          </a:p>
        </p:txBody>
      </p:sp>
      <p:sp>
        <p:nvSpPr>
          <p:cNvPr id="6" name="Rectangle 6"/>
          <p:cNvSpPr>
            <a:spLocks noGrp="1" noChangeArrowheads="1"/>
          </p:cNvSpPr>
          <p:nvPr>
            <p:ph type="sldNum" sz="quarter" idx="12"/>
          </p:nvPr>
        </p:nvSpPr>
        <p:spPr/>
        <p:txBody>
          <a:bodyPr/>
          <a:lstStyle>
            <a:lvl1pPr>
              <a:defRPr/>
            </a:lvl1pPr>
          </a:lstStyle>
          <a:p>
            <a:pPr>
              <a:defRPr/>
            </a:pPr>
            <a:fld id="{E797E88A-2AE6-4141-9399-C509A5582408}" type="slidenum">
              <a:rPr lang="ru-RU"/>
              <a:pPr>
                <a:defRPr/>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1139825"/>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57200" y="1600200"/>
            <a:ext cx="8229600" cy="4530725"/>
          </a:xfrm>
        </p:spPr>
        <p:txBody>
          <a:bodyPr>
            <a:normAutofit/>
          </a:bodyPr>
          <a:lstStyle/>
          <a:p>
            <a:pPr lvl="0"/>
            <a:endParaRPr lang="ru-RU" noProof="0"/>
          </a:p>
        </p:txBody>
      </p:sp>
      <p:sp>
        <p:nvSpPr>
          <p:cNvPr id="4" name="Дата 3"/>
          <p:cNvSpPr>
            <a:spLocks noGrp="1"/>
          </p:cNvSpPr>
          <p:nvPr>
            <p:ph type="dt" sz="half" idx="10"/>
          </p:nvPr>
        </p:nvSpPr>
        <p:spPr>
          <a:xfrm>
            <a:off x="457200" y="6243638"/>
            <a:ext cx="2133600" cy="457200"/>
          </a:xfrm>
        </p:spPr>
        <p:txBody>
          <a:bodyPr/>
          <a:lstStyle>
            <a:lvl1pPr>
              <a:defRPr/>
            </a:lvl1pPr>
          </a:lstStyle>
          <a:p>
            <a:pPr>
              <a:defRPr/>
            </a:pPr>
            <a:endParaRPr lang="ru-RU" altLang="en-US"/>
          </a:p>
        </p:txBody>
      </p:sp>
      <p:sp>
        <p:nvSpPr>
          <p:cNvPr id="5" name="Нижний колонтитул 4"/>
          <p:cNvSpPr>
            <a:spLocks noGrp="1"/>
          </p:cNvSpPr>
          <p:nvPr>
            <p:ph type="ftr" sz="quarter" idx="11"/>
          </p:nvPr>
        </p:nvSpPr>
        <p:spPr>
          <a:xfrm>
            <a:off x="3124200" y="6248400"/>
            <a:ext cx="2895600" cy="457200"/>
          </a:xfrm>
        </p:spPr>
        <p:txBody>
          <a:bodyPr/>
          <a:lstStyle>
            <a:lvl1pPr>
              <a:defRPr/>
            </a:lvl1pPr>
          </a:lstStyle>
          <a:p>
            <a:pPr>
              <a:defRPr/>
            </a:pPr>
            <a:endParaRPr lang="ru-RU" altLang="en-US"/>
          </a:p>
        </p:txBody>
      </p:sp>
      <p:sp>
        <p:nvSpPr>
          <p:cNvPr id="6" name="Номер слайда 5"/>
          <p:cNvSpPr>
            <a:spLocks noGrp="1"/>
          </p:cNvSpPr>
          <p:nvPr>
            <p:ph type="sldNum" sz="quarter" idx="12"/>
          </p:nvPr>
        </p:nvSpPr>
        <p:spPr>
          <a:xfrm>
            <a:off x="6553200" y="6243638"/>
            <a:ext cx="2133600" cy="457200"/>
          </a:xfrm>
        </p:spPr>
        <p:txBody>
          <a:bodyPr/>
          <a:lstStyle>
            <a:lvl1pPr>
              <a:defRPr/>
            </a:lvl1pPr>
          </a:lstStyle>
          <a:p>
            <a:pPr>
              <a:defRPr/>
            </a:pPr>
            <a:fld id="{1AEE0D32-E35E-43CF-9492-5BE24D800055}" type="slidenum">
              <a:rPr lang="ru-RU" altLang="en-US"/>
              <a:pPr>
                <a:defRPr/>
              </a:pPr>
              <a:t>‹#›</a:t>
            </a:fld>
            <a:endParaRPr lang="ru-RU"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Скругленный прямоугольник 6"/>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Скругленный прямоугольник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Заголовок 12"/>
          <p:cNvSpPr>
            <a:spLocks noGrp="1"/>
          </p:cNvSpPr>
          <p:nvPr>
            <p:ph type="title"/>
          </p:nvPr>
        </p:nvSpPr>
        <p:spPr>
          <a:xfrm>
            <a:off x="503238" y="4986338"/>
            <a:ext cx="8183562" cy="1050925"/>
          </a:xfrm>
          <a:prstGeom prst="rect">
            <a:avLst/>
          </a:prstGeom>
        </p:spPr>
        <p:txBody>
          <a:bodyPr vert="horz" anchor="b">
            <a:normAutofit/>
          </a:bodyPr>
          <a:lstStyle/>
          <a:p>
            <a:r>
              <a:rPr lang="ru-RU" smtClean="0"/>
              <a:t>Образец заголовка</a:t>
            </a:r>
            <a:endParaRPr lang="en-US"/>
          </a:p>
        </p:txBody>
      </p:sp>
      <p:sp>
        <p:nvSpPr>
          <p:cNvPr id="1031" name="Текст 3"/>
          <p:cNvSpPr>
            <a:spLocks noGrp="1"/>
          </p:cNvSpPr>
          <p:nvPr>
            <p:ph type="body" idx="1"/>
          </p:nvPr>
        </p:nvSpPr>
        <p:spPr bwMode="auto">
          <a:xfrm>
            <a:off x="503238" y="530225"/>
            <a:ext cx="8183562" cy="4187825"/>
          </a:xfrm>
          <a:prstGeom prst="rect">
            <a:avLst/>
          </a:prstGeom>
          <a:noFill/>
          <a:ln w="9525">
            <a:noFill/>
            <a:miter lim="800000"/>
            <a:headEnd/>
            <a:tailEnd/>
          </a:ln>
        </p:spPr>
        <p:txBody>
          <a:bodyPr vert="horz" wrap="square" lIns="182880" tIns="9144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25" name="Дата 24"/>
          <p:cNvSpPr>
            <a:spLocks noGrp="1"/>
          </p:cNvSpPr>
          <p:nvPr>
            <p:ph type="dt" sz="half" idx="2"/>
          </p:nvPr>
        </p:nvSpPr>
        <p:spPr>
          <a:xfrm>
            <a:off x="3776663" y="6111875"/>
            <a:ext cx="2286000" cy="365125"/>
          </a:xfrm>
          <a:prstGeom prst="rect">
            <a:avLst/>
          </a:prstGeom>
        </p:spPr>
        <p:txBody>
          <a:bodyPr vert="horz" anchor="b"/>
          <a:lstStyle>
            <a:lvl1pPr algn="r" eaLnBrk="1" fontAlgn="auto" latinLnBrk="0" hangingPunct="1">
              <a:spcBef>
                <a:spcPts val="0"/>
              </a:spcBef>
              <a:spcAft>
                <a:spcPts val="0"/>
              </a:spcAft>
              <a:defRPr kumimoji="0" sz="1000">
                <a:solidFill>
                  <a:schemeClr val="bg2">
                    <a:shade val="50000"/>
                  </a:schemeClr>
                </a:solidFill>
                <a:latin typeface="+mn-lt"/>
                <a:cs typeface="+mn-cs"/>
              </a:defRPr>
            </a:lvl1pPr>
            <a:extLst/>
          </a:lstStyle>
          <a:p>
            <a:pPr>
              <a:defRPr/>
            </a:pPr>
            <a:fld id="{A8E31011-E8A2-4888-A4BA-0593013190C9}" type="datetimeFigureOut">
              <a:rPr lang="ru-RU"/>
              <a:pPr>
                <a:defRPr/>
              </a:pPr>
              <a:t>04.11.2019</a:t>
            </a:fld>
            <a:endParaRPr lang="ru-RU"/>
          </a:p>
        </p:txBody>
      </p:sp>
      <p:sp>
        <p:nvSpPr>
          <p:cNvPr id="18" name="Нижний колонтитул 17"/>
          <p:cNvSpPr>
            <a:spLocks noGrp="1"/>
          </p:cNvSpPr>
          <p:nvPr>
            <p:ph type="ftr" sz="quarter" idx="3"/>
          </p:nvPr>
        </p:nvSpPr>
        <p:spPr>
          <a:xfrm>
            <a:off x="6062663" y="6111875"/>
            <a:ext cx="2286000" cy="365125"/>
          </a:xfrm>
          <a:prstGeom prst="rect">
            <a:avLst/>
          </a:prstGeom>
        </p:spPr>
        <p:txBody>
          <a:bodyPr vert="horz" anchor="b"/>
          <a:lstStyle>
            <a:lvl1pPr algn="l" eaLnBrk="1" fontAlgn="auto" latinLnBrk="0" hangingPunct="1">
              <a:spcBef>
                <a:spcPts val="0"/>
              </a:spcBef>
              <a:spcAft>
                <a:spcPts val="0"/>
              </a:spcAft>
              <a:defRPr kumimoji="0" sz="1000">
                <a:solidFill>
                  <a:schemeClr val="bg2">
                    <a:shade val="50000"/>
                  </a:schemeClr>
                </a:solidFill>
                <a:latin typeface="+mn-lt"/>
                <a:cs typeface="+mn-cs"/>
              </a:defRPr>
            </a:lvl1pPr>
            <a:extLst/>
          </a:lstStyle>
          <a:p>
            <a:pPr>
              <a:defRPr/>
            </a:pPr>
            <a:endParaRPr lang="ru-RU"/>
          </a:p>
        </p:txBody>
      </p:sp>
      <p:sp>
        <p:nvSpPr>
          <p:cNvPr id="5" name="Номер слайда 4"/>
          <p:cNvSpPr>
            <a:spLocks noGrp="1"/>
          </p:cNvSpPr>
          <p:nvPr>
            <p:ph type="sldNum" sz="quarter" idx="4"/>
          </p:nvPr>
        </p:nvSpPr>
        <p:spPr>
          <a:xfrm>
            <a:off x="8348663" y="6111875"/>
            <a:ext cx="457200" cy="365125"/>
          </a:xfrm>
          <a:prstGeom prst="rect">
            <a:avLst/>
          </a:prstGeom>
        </p:spPr>
        <p:txBody>
          <a:bodyPr vert="horz" anchor="b"/>
          <a:lstStyle>
            <a:lvl1pPr algn="r" eaLnBrk="1" fontAlgn="auto" latinLnBrk="0" hangingPunct="1">
              <a:spcBef>
                <a:spcPts val="0"/>
              </a:spcBef>
              <a:spcAft>
                <a:spcPts val="0"/>
              </a:spcAft>
              <a:defRPr kumimoji="0" sz="1000">
                <a:solidFill>
                  <a:schemeClr val="bg2">
                    <a:shade val="50000"/>
                  </a:schemeClr>
                </a:solidFill>
                <a:latin typeface="+mn-lt"/>
                <a:cs typeface="+mn-cs"/>
              </a:defRPr>
            </a:lvl1pPr>
            <a:extLst/>
          </a:lstStyle>
          <a:p>
            <a:pPr>
              <a:defRPr/>
            </a:pPr>
            <a:fld id="{551F22ED-2F5F-4876-A05F-429EFFDB7FA3}"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735" r:id="rId1"/>
    <p:sldLayoutId id="2147483734" r:id="rId2"/>
    <p:sldLayoutId id="2147483736" r:id="rId3"/>
    <p:sldLayoutId id="2147483733" r:id="rId4"/>
    <p:sldLayoutId id="2147483732" r:id="rId5"/>
    <p:sldLayoutId id="2147483737" r:id="rId6"/>
    <p:sldLayoutId id="2147483738" r:id="rId7"/>
    <p:sldLayoutId id="2147483731" r:id="rId8"/>
    <p:sldLayoutId id="2147483739" r:id="rId9"/>
    <p:sldLayoutId id="2147483730" r:id="rId10"/>
    <p:sldLayoutId id="2147483729" r:id="rId11"/>
    <p:sldLayoutId id="2147483740" r:id="rId12"/>
    <p:sldLayoutId id="2147483741" r:id="rId13"/>
  </p:sldLayoutIdLst>
  <p:txStyles>
    <p:titleStyle>
      <a:lvl1pPr algn="l" rtl="0" eaLnBrk="0" fontAlgn="base" hangingPunct="0">
        <a:spcBef>
          <a:spcPct val="0"/>
        </a:spcBef>
        <a:spcAft>
          <a:spcPct val="0"/>
        </a:spcAft>
        <a:defRPr sz="3600" b="1" kern="1200">
          <a:solidFill>
            <a:srgbClr val="FF8D3E"/>
          </a:solidFill>
          <a:effectLst>
            <a:outerShdw blurRad="53975" dist="22860" dir="5400000" algn="tl" rotWithShape="0">
              <a:srgbClr val="000000">
                <a:alpha val="55000"/>
              </a:srgbClr>
            </a:outerShdw>
          </a:effectLst>
          <a:latin typeface="+mj-lt"/>
          <a:ea typeface="+mj-ea"/>
          <a:cs typeface="+mj-cs"/>
        </a:defRPr>
      </a:lvl1pPr>
      <a:lvl2pPr algn="l" rtl="0" eaLnBrk="0" fontAlgn="base" hangingPunct="0">
        <a:spcBef>
          <a:spcPct val="0"/>
        </a:spcBef>
        <a:spcAft>
          <a:spcPct val="0"/>
        </a:spcAft>
        <a:defRPr sz="3600" b="1">
          <a:solidFill>
            <a:srgbClr val="FF8D3E"/>
          </a:solidFill>
          <a:latin typeface="Verdana" pitchFamily="34" charset="0"/>
        </a:defRPr>
      </a:lvl2pPr>
      <a:lvl3pPr algn="l" rtl="0" eaLnBrk="0" fontAlgn="base" hangingPunct="0">
        <a:spcBef>
          <a:spcPct val="0"/>
        </a:spcBef>
        <a:spcAft>
          <a:spcPct val="0"/>
        </a:spcAft>
        <a:defRPr sz="3600" b="1">
          <a:solidFill>
            <a:srgbClr val="FF8D3E"/>
          </a:solidFill>
          <a:latin typeface="Verdana" pitchFamily="34" charset="0"/>
        </a:defRPr>
      </a:lvl3pPr>
      <a:lvl4pPr algn="l" rtl="0" eaLnBrk="0" fontAlgn="base" hangingPunct="0">
        <a:spcBef>
          <a:spcPct val="0"/>
        </a:spcBef>
        <a:spcAft>
          <a:spcPct val="0"/>
        </a:spcAft>
        <a:defRPr sz="3600" b="1">
          <a:solidFill>
            <a:srgbClr val="FF8D3E"/>
          </a:solidFill>
          <a:latin typeface="Verdana" pitchFamily="34" charset="0"/>
        </a:defRPr>
      </a:lvl4pPr>
      <a:lvl5pPr algn="l" rtl="0" eaLnBrk="0" fontAlgn="base" hangingPunct="0">
        <a:spcBef>
          <a:spcPct val="0"/>
        </a:spcBef>
        <a:spcAft>
          <a:spcPct val="0"/>
        </a:spcAft>
        <a:defRPr sz="3600" b="1">
          <a:solidFill>
            <a:srgbClr val="FF8D3E"/>
          </a:solidFill>
          <a:latin typeface="Verdana" pitchFamily="34" charset="0"/>
        </a:defRPr>
      </a:lvl5pPr>
      <a:lvl6pPr marL="457200" algn="l" rtl="0" fontAlgn="base">
        <a:spcBef>
          <a:spcPct val="0"/>
        </a:spcBef>
        <a:spcAft>
          <a:spcPct val="0"/>
        </a:spcAft>
        <a:defRPr sz="3600" b="1">
          <a:solidFill>
            <a:srgbClr val="FF8D3E"/>
          </a:solidFill>
          <a:latin typeface="Verdana" pitchFamily="34" charset="0"/>
        </a:defRPr>
      </a:lvl6pPr>
      <a:lvl7pPr marL="914400" algn="l" rtl="0" fontAlgn="base">
        <a:spcBef>
          <a:spcPct val="0"/>
        </a:spcBef>
        <a:spcAft>
          <a:spcPct val="0"/>
        </a:spcAft>
        <a:defRPr sz="3600" b="1">
          <a:solidFill>
            <a:srgbClr val="FF8D3E"/>
          </a:solidFill>
          <a:latin typeface="Verdana" pitchFamily="34" charset="0"/>
        </a:defRPr>
      </a:lvl7pPr>
      <a:lvl8pPr marL="1371600" algn="l" rtl="0" fontAlgn="base">
        <a:spcBef>
          <a:spcPct val="0"/>
        </a:spcBef>
        <a:spcAft>
          <a:spcPct val="0"/>
        </a:spcAft>
        <a:defRPr sz="3600" b="1">
          <a:solidFill>
            <a:srgbClr val="FF8D3E"/>
          </a:solidFill>
          <a:latin typeface="Verdana" pitchFamily="34" charset="0"/>
        </a:defRPr>
      </a:lvl8pPr>
      <a:lvl9pPr marL="1828800" algn="l" rtl="0" fontAlgn="base">
        <a:spcBef>
          <a:spcPct val="0"/>
        </a:spcBef>
        <a:spcAft>
          <a:spcPct val="0"/>
        </a:spcAft>
        <a:defRPr sz="3600" b="1">
          <a:solidFill>
            <a:srgbClr val="FF8D3E"/>
          </a:solidFill>
          <a:latin typeface="Verdana" pitchFamily="34" charset="0"/>
        </a:defRPr>
      </a:lvl9pPr>
      <a:extLst/>
    </p:titleStyle>
    <p:bodyStyle>
      <a:lvl1pPr marL="265113" indent="-265113" algn="l" rtl="0" eaLnBrk="0" fontAlgn="base" hangingPunct="0">
        <a:spcBef>
          <a:spcPts val="250"/>
        </a:spcBef>
        <a:spcAft>
          <a:spcPct val="0"/>
        </a:spcAft>
        <a:buClr>
          <a:schemeClr val="accent1"/>
        </a:buClr>
        <a:buSzPct val="80000"/>
        <a:buFont typeface="Wingdings 2" pitchFamily="18" charset="2"/>
        <a:buChar char=""/>
        <a:defRPr sz="2800" kern="1200">
          <a:solidFill>
            <a:schemeClr val="tx1"/>
          </a:solidFill>
          <a:latin typeface="+mn-lt"/>
          <a:ea typeface="+mn-ea"/>
          <a:cs typeface="+mn-cs"/>
        </a:defRPr>
      </a:lvl1pPr>
      <a:lvl2pPr marL="547688" indent="-200025" algn="l" rtl="0" eaLnBrk="0" fontAlgn="base" hangingPunct="0">
        <a:spcBef>
          <a:spcPts val="250"/>
        </a:spcBef>
        <a:spcAft>
          <a:spcPct val="0"/>
        </a:spcAft>
        <a:buClr>
          <a:schemeClr val="accent1"/>
        </a:buClr>
        <a:buSzPct val="100000"/>
        <a:buFont typeface="Verdana" pitchFamily="34" charset="0"/>
        <a:buChar char="◦"/>
        <a:defRPr sz="2400" kern="1200">
          <a:solidFill>
            <a:schemeClr val="tx1"/>
          </a:solidFill>
          <a:latin typeface="+mn-lt"/>
          <a:ea typeface="+mn-ea"/>
          <a:cs typeface="+mn-cs"/>
        </a:defRPr>
      </a:lvl2pPr>
      <a:lvl3pPr marL="785813" indent="-182563" algn="l" rtl="0" eaLnBrk="0" fontAlgn="base" hangingPunct="0">
        <a:spcBef>
          <a:spcPts val="250"/>
        </a:spcBef>
        <a:spcAft>
          <a:spcPct val="0"/>
        </a:spcAft>
        <a:buClr>
          <a:srgbClr val="ED3742"/>
        </a:buClr>
        <a:buSzPct val="100000"/>
        <a:buFont typeface="Wingdings 2" pitchFamily="18" charset="2"/>
        <a:buChar char=""/>
        <a:defRPr sz="2200" kern="1200">
          <a:solidFill>
            <a:schemeClr val="tx1"/>
          </a:solidFill>
          <a:latin typeface="+mn-lt"/>
          <a:ea typeface="+mn-ea"/>
          <a:cs typeface="+mn-cs"/>
        </a:defRPr>
      </a:lvl3pPr>
      <a:lvl4pPr marL="1023938" indent="-182563" algn="l" rtl="0" eaLnBrk="0" fontAlgn="base" hangingPunct="0">
        <a:spcBef>
          <a:spcPts val="225"/>
        </a:spcBef>
        <a:spcAft>
          <a:spcPct val="0"/>
        </a:spcAft>
        <a:buClr>
          <a:srgbClr val="ED3742"/>
        </a:buClr>
        <a:buSzPct val="112000"/>
        <a:buFont typeface="Verdana" pitchFamily="34" charset="0"/>
        <a:buChar char="◦"/>
        <a:defRPr sz="1900" kern="1200">
          <a:solidFill>
            <a:schemeClr val="tx1"/>
          </a:solidFill>
          <a:latin typeface="+mn-lt"/>
          <a:ea typeface="+mn-ea"/>
          <a:cs typeface="+mn-cs"/>
        </a:defRPr>
      </a:lvl4pPr>
      <a:lvl5pPr marL="1279525" indent="-182563" algn="l" rtl="0" eaLnBrk="0" fontAlgn="base" hangingPunct="0">
        <a:spcBef>
          <a:spcPts val="250"/>
        </a:spcBef>
        <a:spcAft>
          <a:spcPct val="0"/>
        </a:spcAft>
        <a:buClr>
          <a:srgbClr val="4A85BF"/>
        </a:buClr>
        <a:buSzPct val="100000"/>
        <a:buFont typeface="Wingdings 2" pitchFamily="18" charset="2"/>
        <a:buChar char=""/>
        <a:defRPr sz="20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kk.wikipedia.org/w/index.php?title=%D0%A2%D0%B0%D1%80%D0%B8%D1%85%D0%B8&amp;action=edit&amp;redlink=1" TargetMode="External"/><Relationship Id="rId7" Type="http://schemas.openxmlformats.org/officeDocument/2006/relationships/hyperlink" Target="http://kk.wikipedia.org/w/index.php?title=%D0%96%D2%AF%D0%B9%D0%B5%D0%BB%D1%96%D0%BA&amp;action=edit&amp;redlink=1" TargetMode="External"/><Relationship Id="rId2" Type="http://schemas.openxmlformats.org/officeDocument/2006/relationships/hyperlink" Target="http://kk.wikipedia.org/w/index.php?title=%D3%98%D0%BB%D0%B5%D1%83%D0%BC%D0%B5%D1%82%D1%82%D0%B0%D0%BD%D1%83%D0%BB%D1%8B%D2%9B&amp;action=edit&amp;redlink=1" TargetMode="External"/><Relationship Id="rId1" Type="http://schemas.openxmlformats.org/officeDocument/2006/relationships/slideLayout" Target="../slideLayouts/slideLayout2.xml"/><Relationship Id="rId6" Type="http://schemas.openxmlformats.org/officeDocument/2006/relationships/hyperlink" Target="http://kk.wikipedia.org/w/index.php?title=%D0%91%D0%B8%D1%85%D0%B5%D0%B2%D0%B8%D0%BE%D1%80%D0%B8%D1%81%D1%82%D1%96%D0%BA&amp;action=edit&amp;redlink=1" TargetMode="External"/><Relationship Id="rId5" Type="http://schemas.openxmlformats.org/officeDocument/2006/relationships/hyperlink" Target="http://kk.wikipedia.org/w/index.php?title=%D2%9A%D2%B1%D1%80%D1%8B%D0%BB%D1%8B%D0%BC%D0%B4%D1%8B%D2%9B-%D1%84%D1%83%D0%BD%D0%BA%D1%86%D0%B8%D0%BE%D0%BD%D0%B0%D0%BB%D0%B4%D1%8B%D2%9B&amp;action=edit&amp;redlink=1" TargetMode="External"/><Relationship Id="rId4" Type="http://schemas.openxmlformats.org/officeDocument/2006/relationships/hyperlink" Target="http://kk.wikipedia.org/w/index.php?title=%D0%A1%D0%B0%D0%BB%D1%8B%D1%81%D1%82%D1%8B%D1%80%D0%BC%D0%B0%D0%BB%D1%8B_%D1%82%D0%B0%D0%BB%D0%B4%D0%B0%D1%83&amp;action=edit&amp;redlink=1"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2.xml.rels><?xml version="1.0" encoding="UTF-8" standalone="yes"?>
<Relationships xmlns="http://schemas.openxmlformats.org/package/2006/relationships"><Relationship Id="rId3" Type="http://schemas.openxmlformats.org/officeDocument/2006/relationships/hyperlink" Target="http://kk.wikipedia.org/wiki/%D0%9D%D2%B1%D1%81%D2%9B%D0%B0%D1%83" TargetMode="External"/><Relationship Id="rId2" Type="http://schemas.openxmlformats.org/officeDocument/2006/relationships/hyperlink" Target="http://kk.wikipedia.org/wiki/%D0%90%D2%93%D1%8B%D0%BB%D1%88%D1%8B%D0%BD_%D1%82%D1%96%D0%BB%D1%96" TargetMode="External"/><Relationship Id="rId1" Type="http://schemas.openxmlformats.org/officeDocument/2006/relationships/slideLayout" Target="../slideLayouts/slideLayout2.xml"/><Relationship Id="rId6" Type="http://schemas.openxmlformats.org/officeDocument/2006/relationships/hyperlink" Target="http://kk.wikipedia.org/wiki/%D2%9A%D0%B0%D1%83%D0%BB%D1%8B" TargetMode="External"/><Relationship Id="rId5" Type="http://schemas.openxmlformats.org/officeDocument/2006/relationships/hyperlink" Target="http://kk.wikipedia.org/wiki/%D0%96%D0%B0%D1%80%D0%BB%D1%8B%D2%9B" TargetMode="External"/><Relationship Id="rId4" Type="http://schemas.openxmlformats.org/officeDocument/2006/relationships/hyperlink" Target="http://kk.wikipedia.org/wiki/%D2%9A%D0%B0%D0%B7%D1%8B%D0%BD%D0%B0" TargetMode="Externa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3" Type="http://schemas.openxmlformats.org/officeDocument/2006/relationships/hyperlink" Target="http://kk.wikipedia.org/w/index.php?title=%D0%A1.%D0%92%D0%B5%D1%80%D0%B1%D0%B0&amp;action=edit&amp;redlink=1" TargetMode="External"/><Relationship Id="rId2" Type="http://schemas.openxmlformats.org/officeDocument/2006/relationships/hyperlink" Target="http://kk.wikipedia.org/w/index.php?title=%D0%93.%D0%90%D0%BB%D0%BC%D0%BE%D0%BD%D0%B4&amp;action=edit&amp;redlink=1" TargetMode="Externa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slide" Target="slide18.xml"/><Relationship Id="rId4" Type="http://schemas.openxmlformats.org/officeDocument/2006/relationships/image" Target="../media/image4.jpeg"/></Relationships>
</file>

<file path=ppt/slides/_rels/slide176.xml.rels><?xml version="1.0" encoding="UTF-8" standalone="yes"?>
<Relationships xmlns="http://schemas.openxmlformats.org/package/2006/relationships"><Relationship Id="rId2" Type="http://schemas.openxmlformats.org/officeDocument/2006/relationships/slide" Target="slide18.xml"/><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slide" Target="slide10.xml"/><Relationship Id="rId1" Type="http://schemas.openxmlformats.org/officeDocument/2006/relationships/slideLayout" Target="../slideLayouts/slideLayout7.xml"/><Relationship Id="rId5" Type="http://schemas.openxmlformats.org/officeDocument/2006/relationships/slide" Target="slide18.xml"/><Relationship Id="rId4" Type="http://schemas.openxmlformats.org/officeDocument/2006/relationships/slide" Target="slide15.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hyperlink" Target="http://kodeksy-kz.com/konstitutsiya/10.htm" TargetMode="Externa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hyperlink" Target="http://kodeksy-kz.com/konstitutsiya/40.htm" TargetMode="Externa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hyperlink" Target="http://kodeksy-kz.com/konstitutsiya/41.htm" TargetMode="Externa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hyperlink" Target="http://kodeksy-kz.com/konstitutsiya/49.htm" TargetMode="Externa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hyperlink" Target="http://kodeksy-kz.com/konstitutsiya/50.htm" TargetMode="Externa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hyperlink" Target="http://kodeksy-kz.com/konstitutsiya/51.htm" TargetMode="Externa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hyperlink" Target="http://kodeksy-kz.com/konstitutsiya/51.htm" TargetMode="Externa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hyperlink" Target="http://kodeksy-kz.com/konstitutsiya/64.htm" TargetMode="Externa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hyperlink" Target="http://kodeksy-kz.com/konstitutsiya/71.htm" TargetMode="Externa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hyperlink" Target="http://kodeksy-kz.com/konstitutsiya/75.htm" TargetMode="Externa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hyperlink" Target="http://kodeksy-kz.com/konstitutsiya/85.htm" TargetMode="Externa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hyperlink" Target="http://kodeksy-kz.com/konstitutsiya/86.htm" TargetMode="Externa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hyperlink" Target="http://kodeksy-kz.com/konstitutsiya/87.htm" TargetMode="Externa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2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2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22313" y="1820863"/>
            <a:ext cx="7772400" cy="1828800"/>
          </a:xfrm>
        </p:spPr>
        <p:txBody>
          <a:bodyPr/>
          <a:lstStyle/>
          <a:p>
            <a:pPr algn="ctr" eaLnBrk="1" fontAlgn="auto" hangingPunct="1">
              <a:spcAft>
                <a:spcPts val="0"/>
              </a:spcAft>
              <a:defRPr/>
            </a:pPr>
            <a:r>
              <a:rPr lang="ru-RU" dirty="0" smtClean="0">
                <a:solidFill>
                  <a:schemeClr val="tx1"/>
                </a:solidFill>
                <a:latin typeface="Times New Roman" pitchFamily="18" charset="0"/>
                <a:cs typeface="Times New Roman" pitchFamily="18" charset="0"/>
              </a:rPr>
              <a:t>С</a:t>
            </a:r>
            <a:r>
              <a:rPr lang="kk-KZ" dirty="0" smtClean="0">
                <a:solidFill>
                  <a:schemeClr val="tx1"/>
                </a:solidFill>
                <a:latin typeface="Times New Roman" pitchFamily="18" charset="0"/>
                <a:cs typeface="Times New Roman" pitchFamily="18" charset="0"/>
              </a:rPr>
              <a:t>АЯСАТТАНУ</a:t>
            </a:r>
            <a:endParaRPr lang="ru-RU" dirty="0">
              <a:solidFill>
                <a:schemeClr val="tx1"/>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722313" y="3684588"/>
            <a:ext cx="7772400" cy="914400"/>
          </a:xfrm>
        </p:spPr>
        <p:txBody>
          <a:bodyPr>
            <a:normAutofit/>
          </a:bodyPr>
          <a:lstStyle/>
          <a:p>
            <a:pPr algn="ctr" eaLnBrk="1" fontAlgn="auto" hangingPunct="1">
              <a:spcAft>
                <a:spcPts val="0"/>
              </a:spcAft>
              <a:buFont typeface="Wingdings 2"/>
              <a:buNone/>
              <a:defRPr/>
            </a:pPr>
            <a:r>
              <a:rPr lang="kk-KZ" b="1" dirty="0" smtClean="0">
                <a:latin typeface="Times New Roman" pitchFamily="18" charset="0"/>
                <a:cs typeface="Times New Roman" pitchFamily="18" charset="0"/>
              </a:rPr>
              <a:t>ДӘРІС МАТЕРИАЛДАРЫНЫҢ ПРЕЗЕНТАЦИЯСЫ</a:t>
            </a:r>
          </a:p>
          <a:p>
            <a:pPr algn="ctr" eaLnBrk="1" fontAlgn="auto" hangingPunct="1">
              <a:spcAft>
                <a:spcPts val="0"/>
              </a:spcAft>
              <a:buFont typeface="Wingdings 2"/>
              <a:buNone/>
              <a:defRPr/>
            </a:pPr>
            <a:r>
              <a:rPr lang="ru-RU" b="1" dirty="0" smtClean="0">
                <a:latin typeface="Times New Roman" pitchFamily="18" charset="0"/>
                <a:cs typeface="Times New Roman" pitchFamily="18" charset="0"/>
              </a:rPr>
              <a:t>(1-15 </a:t>
            </a:r>
            <a:r>
              <a:rPr lang="kk-KZ" b="1" dirty="0" smtClean="0">
                <a:latin typeface="Times New Roman" pitchFamily="18" charset="0"/>
                <a:cs typeface="Times New Roman" pitchFamily="18" charset="0"/>
              </a:rPr>
              <a:t>ТАҚЫРЫПТАРЫ</a:t>
            </a:r>
            <a:r>
              <a:rPr lang="kk-KZ" b="1" dirty="0" smtClean="0"/>
              <a:t>)</a:t>
            </a:r>
            <a:endParaRPr lang="ru-RU"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737"/>
          </a:xfrm>
        </p:spPr>
        <p:txBody>
          <a:bodyPr>
            <a:normAutofit fontScale="90000"/>
          </a:bodyPr>
          <a:lstStyle/>
          <a:p>
            <a:pPr eaLnBrk="1" fontAlgn="auto" hangingPunct="1">
              <a:spcAft>
                <a:spcPts val="0"/>
              </a:spcAft>
              <a:defRPr/>
            </a:pPr>
            <a:r>
              <a:rPr lang="kk-KZ" dirty="0" smtClean="0">
                <a:solidFill>
                  <a:schemeClr val="accent1">
                    <a:tint val="88000"/>
                    <a:satMod val="150000"/>
                  </a:schemeClr>
                </a:solidFill>
              </a:rPr>
              <a:t>КІРІСПЕ</a:t>
            </a:r>
            <a:endParaRPr lang="ru-RU" dirty="0">
              <a:solidFill>
                <a:schemeClr val="accent1">
                  <a:tint val="88000"/>
                  <a:satMod val="150000"/>
                </a:schemeClr>
              </a:solidFill>
            </a:endParaRPr>
          </a:p>
        </p:txBody>
      </p:sp>
      <p:sp>
        <p:nvSpPr>
          <p:cNvPr id="3" name="Содержимое 2"/>
          <p:cNvSpPr>
            <a:spLocks noGrp="1"/>
          </p:cNvSpPr>
          <p:nvPr>
            <p:ph idx="1"/>
          </p:nvPr>
        </p:nvSpPr>
        <p:spPr>
          <a:xfrm>
            <a:off x="457200" y="1052513"/>
            <a:ext cx="8229600" cy="5073650"/>
          </a:xfrm>
        </p:spPr>
        <p:txBody>
          <a:bodyPr>
            <a:normAutofit fontScale="25000" lnSpcReduction="20000"/>
          </a:bodyPr>
          <a:lstStyle/>
          <a:p>
            <a:pPr marL="265176" indent="-265176" eaLnBrk="1" fontAlgn="auto" hangingPunct="1">
              <a:spcAft>
                <a:spcPts val="0"/>
              </a:spcAft>
              <a:buFont typeface="Wingdings 2"/>
              <a:buChar char=""/>
              <a:defRPr/>
            </a:pPr>
            <a:r>
              <a:rPr lang="kk-KZ" sz="11200" dirty="0" smtClean="0">
                <a:latin typeface="Times New Roman" pitchFamily="18" charset="0"/>
                <a:cs typeface="Times New Roman" pitchFamily="18" charset="0"/>
              </a:rPr>
              <a:t>Презентация мемлекеттік жалпыға бірдей білім беру негізінде </a:t>
            </a:r>
            <a:r>
              <a:rPr lang="ru-RU" sz="11200" dirty="0" smtClean="0">
                <a:latin typeface="Times New Roman" pitchFamily="18" charset="0"/>
                <a:cs typeface="Times New Roman" pitchFamily="18" charset="0"/>
              </a:rPr>
              <a:t> «</a:t>
            </a:r>
            <a:r>
              <a:rPr lang="kk-KZ" sz="11200" dirty="0" smtClean="0">
                <a:latin typeface="Times New Roman" pitchFamily="18" charset="0"/>
                <a:cs typeface="Times New Roman" pitchFamily="18" charset="0"/>
              </a:rPr>
              <a:t>Философия және АДМ</a:t>
            </a:r>
            <a:r>
              <a:rPr lang="ru-RU" sz="11200" dirty="0" smtClean="0">
                <a:latin typeface="Times New Roman" pitchFamily="18" charset="0"/>
                <a:cs typeface="Times New Roman" pitchFamily="18" charset="0"/>
              </a:rPr>
              <a:t>»</a:t>
            </a:r>
            <a:r>
              <a:rPr lang="kk-KZ" sz="11200" dirty="0" smtClean="0">
                <a:latin typeface="Times New Roman" pitchFamily="18" charset="0"/>
                <a:cs typeface="Times New Roman" pitchFamily="18" charset="0"/>
              </a:rPr>
              <a:t> кафедрасында дайындалып барлық мамандықтағы студенттерге арналған.</a:t>
            </a:r>
          </a:p>
          <a:p>
            <a:pPr marL="265176" indent="-265176" eaLnBrk="1" fontAlgn="auto" hangingPunct="1">
              <a:spcAft>
                <a:spcPts val="0"/>
              </a:spcAft>
              <a:buFont typeface="Wingdings 2"/>
              <a:buChar char=""/>
              <a:defRPr/>
            </a:pPr>
            <a:r>
              <a:rPr lang="ru-RU" sz="11200" dirty="0" smtClean="0">
                <a:latin typeface="Times New Roman" pitchFamily="18" charset="0"/>
                <a:cs typeface="Times New Roman" pitchFamily="18" charset="0"/>
              </a:rPr>
              <a:t> </a:t>
            </a:r>
            <a:r>
              <a:rPr lang="ru-RU" sz="11200" dirty="0" err="1" smtClean="0">
                <a:latin typeface="Times New Roman" pitchFamily="18" charset="0"/>
                <a:cs typeface="Times New Roman" pitchFamily="18" charset="0"/>
              </a:rPr>
              <a:t>Презентацияны</a:t>
            </a:r>
            <a:r>
              <a:rPr lang="kk-KZ" sz="11200" dirty="0" smtClean="0">
                <a:latin typeface="Times New Roman" pitchFamily="18" charset="0"/>
                <a:cs typeface="Times New Roman" pitchFamily="18" charset="0"/>
              </a:rPr>
              <a:t>ң авторы</a:t>
            </a:r>
            <a:r>
              <a:rPr lang="ru-RU" sz="11200" dirty="0" smtClean="0">
                <a:latin typeface="Times New Roman" pitchFamily="18" charset="0"/>
                <a:cs typeface="Times New Roman" pitchFamily="18" charset="0"/>
              </a:rPr>
              <a:t>:</a:t>
            </a:r>
          </a:p>
          <a:p>
            <a:pPr marL="265176" indent="-265176" eaLnBrk="1" fontAlgn="auto" hangingPunct="1">
              <a:spcAft>
                <a:spcPts val="0"/>
              </a:spcAft>
              <a:buFont typeface="Wingdings 2"/>
              <a:buNone/>
              <a:defRPr/>
            </a:pPr>
            <a:r>
              <a:rPr lang="ru-RU" sz="11200" dirty="0" smtClean="0">
                <a:latin typeface="Times New Roman" pitchFamily="18" charset="0"/>
                <a:cs typeface="Times New Roman" pitchFamily="18" charset="0"/>
              </a:rPr>
              <a:t>      кафедра доцент</a:t>
            </a:r>
            <a:r>
              <a:rPr lang="kk-KZ" sz="11200" dirty="0" smtClean="0">
                <a:latin typeface="Times New Roman" pitchFamily="18" charset="0"/>
                <a:cs typeface="Times New Roman" pitchFamily="18" charset="0"/>
              </a:rPr>
              <a:t>і </a:t>
            </a:r>
            <a:r>
              <a:rPr lang="ru-RU" sz="11200" dirty="0" smtClean="0">
                <a:latin typeface="Times New Roman" pitchFamily="18" charset="0"/>
                <a:cs typeface="Times New Roman" pitchFamily="18" charset="0"/>
              </a:rPr>
              <a:t> </a:t>
            </a:r>
            <a:r>
              <a:rPr lang="ru-RU" sz="11200" dirty="0" err="1" smtClean="0">
                <a:latin typeface="Times New Roman" pitchFamily="18" charset="0"/>
                <a:cs typeface="Times New Roman" pitchFamily="18" charset="0"/>
              </a:rPr>
              <a:t>Даембаева</a:t>
            </a:r>
            <a:r>
              <a:rPr lang="ru-RU" sz="11200" dirty="0" smtClean="0">
                <a:latin typeface="Times New Roman" pitchFamily="18" charset="0"/>
                <a:cs typeface="Times New Roman" pitchFamily="18" charset="0"/>
              </a:rPr>
              <a:t> А.Б.</a:t>
            </a:r>
          </a:p>
          <a:p>
            <a:pPr marL="265176" indent="-265176" eaLnBrk="1" fontAlgn="auto" hangingPunct="1">
              <a:spcAft>
                <a:spcPts val="0"/>
              </a:spcAft>
              <a:buFont typeface="Wingdings 2"/>
              <a:buChar char=""/>
              <a:defRPr/>
            </a:pPr>
            <a:endParaRPr lang="ru-RU" sz="11200" dirty="0" smtClean="0">
              <a:latin typeface="Times New Roman" pitchFamily="18" charset="0"/>
              <a:cs typeface="Times New Roman" pitchFamily="18" charset="0"/>
            </a:endParaRPr>
          </a:p>
          <a:p>
            <a:pPr marL="265176" indent="-265176" eaLnBrk="1" fontAlgn="auto" hangingPunct="1">
              <a:spcAft>
                <a:spcPts val="0"/>
              </a:spcAft>
              <a:buFont typeface="Wingdings 2"/>
              <a:buChar char=""/>
              <a:defRPr/>
            </a:pPr>
            <a:r>
              <a:rPr lang="kk-KZ" sz="11200" dirty="0" smtClean="0">
                <a:latin typeface="Times New Roman" pitchFamily="18" charset="0"/>
                <a:cs typeface="Times New Roman" pitchFamily="18" charset="0"/>
              </a:rPr>
              <a:t>Философия және АДМ кафедра отырысында талқыланды</a:t>
            </a:r>
            <a:r>
              <a:rPr lang="ru-RU" sz="11200" dirty="0" smtClean="0">
                <a:latin typeface="Times New Roman" pitchFamily="18" charset="0"/>
                <a:cs typeface="Times New Roman" pitchFamily="18" charset="0"/>
              </a:rPr>
              <a:t> </a:t>
            </a:r>
          </a:p>
          <a:p>
            <a:pPr marL="265176" indent="-265176" eaLnBrk="1" fontAlgn="auto" hangingPunct="1">
              <a:spcAft>
                <a:spcPts val="0"/>
              </a:spcAft>
              <a:buFont typeface="Wingdings 2"/>
              <a:buChar char=""/>
              <a:defRPr/>
            </a:pPr>
            <a:r>
              <a:rPr lang="kk-KZ" sz="11200" dirty="0" smtClean="0">
                <a:latin typeface="Times New Roman" pitchFamily="18" charset="0"/>
                <a:cs typeface="Times New Roman" pitchFamily="18" charset="0"/>
              </a:rPr>
              <a:t>К</a:t>
            </a:r>
            <a:r>
              <a:rPr lang="ru-RU" sz="11200" dirty="0" err="1" smtClean="0">
                <a:latin typeface="Times New Roman" pitchFamily="18" charset="0"/>
                <a:cs typeface="Times New Roman" pitchFamily="18" charset="0"/>
              </a:rPr>
              <a:t>афедр</a:t>
            </a:r>
            <a:r>
              <a:rPr lang="kk-KZ" sz="11200" dirty="0" smtClean="0">
                <a:latin typeface="Times New Roman" pitchFamily="18" charset="0"/>
                <a:cs typeface="Times New Roman" pitchFamily="18" charset="0"/>
              </a:rPr>
              <a:t>а меңгерушісі                                                              Краснобаева Н.Л.</a:t>
            </a:r>
            <a:endParaRPr lang="ru-RU" sz="11200" dirty="0" smtClean="0">
              <a:latin typeface="Times New Roman" pitchFamily="18" charset="0"/>
              <a:cs typeface="Times New Roman" pitchFamily="18" charset="0"/>
            </a:endParaRPr>
          </a:p>
          <a:p>
            <a:pPr marL="265176" indent="-265176" eaLnBrk="1" fontAlgn="auto" hangingPunct="1">
              <a:spcAft>
                <a:spcPts val="0"/>
              </a:spcAft>
              <a:buFont typeface="Wingdings 2"/>
              <a:buChar char=""/>
              <a:defRPr/>
            </a:pPr>
            <a:r>
              <a:rPr lang="ru-RU" sz="11200" dirty="0" smtClean="0">
                <a:latin typeface="Times New Roman" pitchFamily="18" charset="0"/>
                <a:cs typeface="Times New Roman" pitchFamily="18" charset="0"/>
              </a:rPr>
              <a:t> </a:t>
            </a:r>
          </a:p>
          <a:p>
            <a:pPr marL="265176" indent="-265176" eaLnBrk="1" fontAlgn="auto" hangingPunct="1">
              <a:spcAft>
                <a:spcPts val="0"/>
              </a:spcAft>
              <a:buFont typeface="Wingdings 2"/>
              <a:buChar char=""/>
              <a:defRPr/>
            </a:pPr>
            <a:r>
              <a:rPr lang="ru-RU" sz="11200" dirty="0" smtClean="0">
                <a:latin typeface="Times New Roman" pitchFamily="18" charset="0"/>
                <a:cs typeface="Times New Roman" pitchFamily="18" charset="0"/>
              </a:rPr>
              <a:t>№    </a:t>
            </a:r>
            <a:r>
              <a:rPr lang="kk-KZ" sz="11200" dirty="0" smtClean="0">
                <a:latin typeface="Times New Roman" pitchFamily="18" charset="0"/>
                <a:cs typeface="Times New Roman" pitchFamily="18" charset="0"/>
              </a:rPr>
              <a:t>хаттама          ж.</a:t>
            </a:r>
            <a:endParaRPr lang="ru-RU" sz="11200" dirty="0" smtClean="0">
              <a:latin typeface="Times New Roman" pitchFamily="18" charset="0"/>
              <a:cs typeface="Times New Roman" pitchFamily="18" charset="0"/>
            </a:endParaRPr>
          </a:p>
          <a:p>
            <a:pPr marL="265176" indent="-265176" eaLnBrk="1" fontAlgn="auto" hangingPunct="1">
              <a:spcAft>
                <a:spcPts val="0"/>
              </a:spcAft>
              <a:buFont typeface="Wingdings 2"/>
              <a:buChar char=""/>
              <a:defRPr/>
            </a:pP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eaLnBrk="1" fontAlgn="auto" hangingPunct="1">
              <a:spcAft>
                <a:spcPts val="0"/>
              </a:spcAft>
              <a:defRPr/>
            </a:pPr>
            <a:r>
              <a:rPr lang="kk-KZ" dirty="0" smtClean="0">
                <a:solidFill>
                  <a:schemeClr val="tx1"/>
                </a:solidFill>
              </a:rPr>
              <a:t>ТАҚЫРЫПТАРДЫҢ МАЗМУНЫ</a:t>
            </a:r>
            <a:endParaRPr lang="ru-RU" dirty="0">
              <a:solidFill>
                <a:schemeClr val="tx1"/>
              </a:solidFill>
            </a:endParaRPr>
          </a:p>
        </p:txBody>
      </p:sp>
      <p:sp>
        <p:nvSpPr>
          <p:cNvPr id="3" name="Содержимое 2"/>
          <p:cNvSpPr>
            <a:spLocks noGrp="1"/>
          </p:cNvSpPr>
          <p:nvPr>
            <p:ph sz="half" idx="1"/>
          </p:nvPr>
        </p:nvSpPr>
        <p:spPr>
          <a:xfrm>
            <a:off x="514350" y="530225"/>
            <a:ext cx="3932238" cy="4389438"/>
          </a:xfrm>
        </p:spPr>
        <p:txBody>
          <a:bodyPr>
            <a:normAutofit fontScale="92500" lnSpcReduction="20000"/>
          </a:bodyPr>
          <a:lstStyle/>
          <a:p>
            <a:pPr marL="265176" indent="-265176" eaLnBrk="1" fontAlgn="auto" hangingPunct="1">
              <a:spcAft>
                <a:spcPts val="0"/>
              </a:spcAft>
              <a:buFont typeface="Wingdings 2"/>
              <a:buChar char=""/>
              <a:defRPr/>
            </a:pPr>
            <a:r>
              <a:rPr lang="ru-RU" dirty="0" smtClean="0"/>
              <a:t>1.САЯСАТТАНУ </a:t>
            </a:r>
            <a:r>
              <a:rPr lang="kk-KZ" dirty="0" smtClean="0"/>
              <a:t> ҒЫЛЫМ ЖӘНЕ ОҚУЛЫҚ ПӘН РЕТІНДЕ</a:t>
            </a:r>
          </a:p>
          <a:p>
            <a:pPr marL="265176" indent="-265176" eaLnBrk="1" fontAlgn="auto" hangingPunct="1">
              <a:spcAft>
                <a:spcPts val="0"/>
              </a:spcAft>
              <a:buFont typeface="Wingdings 2"/>
              <a:buChar char=""/>
              <a:defRPr/>
            </a:pPr>
            <a:r>
              <a:rPr lang="en-US" dirty="0" smtClean="0"/>
              <a:t>2</a:t>
            </a:r>
            <a:r>
              <a:rPr lang="ru-RU" dirty="0" smtClean="0"/>
              <a:t>.САЯСИ  БИЛІК</a:t>
            </a:r>
          </a:p>
          <a:p>
            <a:pPr marL="265176" indent="-265176" eaLnBrk="1" fontAlgn="auto" hangingPunct="1">
              <a:spcAft>
                <a:spcPts val="0"/>
              </a:spcAft>
              <a:buFont typeface="Wingdings 2"/>
              <a:buChar char=""/>
              <a:defRPr/>
            </a:pPr>
            <a:r>
              <a:rPr lang="ru-RU" dirty="0" smtClean="0"/>
              <a:t>3.САЯИ ЖҮЙЕ</a:t>
            </a:r>
          </a:p>
          <a:p>
            <a:pPr marL="265176" indent="-265176" eaLnBrk="1" fontAlgn="auto" hangingPunct="1">
              <a:spcAft>
                <a:spcPts val="0"/>
              </a:spcAft>
              <a:buFont typeface="Wingdings 2"/>
              <a:buChar char=""/>
              <a:defRPr/>
            </a:pPr>
            <a:r>
              <a:rPr lang="ru-RU" dirty="0" smtClean="0"/>
              <a:t>4.МЕМЛЕКЕТ</a:t>
            </a:r>
          </a:p>
          <a:p>
            <a:pPr marL="265176" indent="-265176" eaLnBrk="1" fontAlgn="auto" hangingPunct="1">
              <a:spcAft>
                <a:spcPts val="0"/>
              </a:spcAft>
              <a:buFont typeface="Wingdings 2"/>
              <a:buChar char=""/>
              <a:defRPr/>
            </a:pPr>
            <a:r>
              <a:rPr lang="ru-RU" dirty="0" smtClean="0"/>
              <a:t>5.ДЕМОКРАТИЯ</a:t>
            </a:r>
          </a:p>
          <a:p>
            <a:pPr marL="265176" indent="-265176" eaLnBrk="1" fontAlgn="auto" hangingPunct="1">
              <a:spcAft>
                <a:spcPts val="0"/>
              </a:spcAft>
              <a:buFont typeface="Wingdings 2"/>
              <a:buChar char=""/>
              <a:defRPr/>
            </a:pPr>
            <a:r>
              <a:rPr lang="ru-RU" dirty="0" smtClean="0"/>
              <a:t>6.САЯСИ ПАРТИЯЛАР</a:t>
            </a:r>
          </a:p>
          <a:p>
            <a:pPr marL="265176" indent="-265176" eaLnBrk="1" fontAlgn="auto" hangingPunct="1">
              <a:spcAft>
                <a:spcPts val="0"/>
              </a:spcAft>
              <a:buFont typeface="Wingdings 2"/>
              <a:buChar char=""/>
              <a:defRPr/>
            </a:pPr>
            <a:r>
              <a:rPr lang="ru-RU" dirty="0" smtClean="0"/>
              <a:t>7.САЯСИ ТӘРТІП</a:t>
            </a:r>
          </a:p>
          <a:p>
            <a:pPr marL="265176" indent="-265176" eaLnBrk="1" fontAlgn="auto" hangingPunct="1">
              <a:spcAft>
                <a:spcPts val="0"/>
              </a:spcAft>
              <a:buFont typeface="Wingdings 2"/>
              <a:buChar char=""/>
              <a:defRPr/>
            </a:pPr>
            <a:r>
              <a:rPr lang="ru-RU" dirty="0" smtClean="0"/>
              <a:t>8.САЯСИ ЭЛИТА ЖӘНЕ ТОПБАСШЫЛЫҚ</a:t>
            </a:r>
          </a:p>
          <a:p>
            <a:pPr marL="265176" indent="-265176" eaLnBrk="1" fontAlgn="auto" hangingPunct="1">
              <a:spcAft>
                <a:spcPts val="0"/>
              </a:spcAft>
              <a:buFont typeface="Wingdings 2"/>
              <a:buChar char=""/>
              <a:defRPr/>
            </a:pPr>
            <a:endParaRPr lang="ru-RU" dirty="0"/>
          </a:p>
        </p:txBody>
      </p:sp>
      <p:sp>
        <p:nvSpPr>
          <p:cNvPr id="4" name="Содержимое 3"/>
          <p:cNvSpPr>
            <a:spLocks noGrp="1"/>
          </p:cNvSpPr>
          <p:nvPr>
            <p:ph sz="half" idx="2"/>
          </p:nvPr>
        </p:nvSpPr>
        <p:spPr>
          <a:xfrm>
            <a:off x="4756150" y="530225"/>
            <a:ext cx="3930650" cy="4389438"/>
          </a:xfrm>
        </p:spPr>
        <p:txBody>
          <a:bodyPr>
            <a:normAutofit fontScale="92500" lnSpcReduction="20000"/>
          </a:bodyPr>
          <a:lstStyle/>
          <a:p>
            <a:pPr marL="265176" indent="-265176" eaLnBrk="1" fontAlgn="auto" hangingPunct="1">
              <a:spcAft>
                <a:spcPts val="0"/>
              </a:spcAft>
              <a:buFont typeface="Wingdings 2"/>
              <a:buChar char=""/>
              <a:defRPr/>
            </a:pPr>
            <a:r>
              <a:rPr lang="ru-RU" dirty="0" smtClean="0"/>
              <a:t>9. САЯСИ ИДЕОЛОГИЯЛАР</a:t>
            </a:r>
          </a:p>
          <a:p>
            <a:pPr marL="265176" indent="-265176" eaLnBrk="1" fontAlgn="auto" hangingPunct="1">
              <a:spcAft>
                <a:spcPts val="0"/>
              </a:spcAft>
              <a:buFont typeface="Wingdings 2"/>
              <a:buChar char=""/>
              <a:defRPr/>
            </a:pPr>
            <a:r>
              <a:rPr lang="ru-RU" dirty="0" smtClean="0"/>
              <a:t>10.САЯСИ ПРОЦЕСС</a:t>
            </a:r>
          </a:p>
          <a:p>
            <a:pPr marL="265176" indent="-265176" eaLnBrk="1" fontAlgn="auto" hangingPunct="1">
              <a:spcAft>
                <a:spcPts val="0"/>
              </a:spcAft>
              <a:buFont typeface="Wingdings 2"/>
              <a:buChar char=""/>
              <a:defRPr/>
            </a:pPr>
            <a:r>
              <a:rPr lang="ru-RU" dirty="0" smtClean="0"/>
              <a:t>11.САЯСАТ ЖӘНЕ ТҰЛҒА</a:t>
            </a:r>
          </a:p>
          <a:p>
            <a:pPr marL="265176" indent="-265176" eaLnBrk="1" fontAlgn="auto" hangingPunct="1">
              <a:spcAft>
                <a:spcPts val="0"/>
              </a:spcAft>
              <a:buFont typeface="Wingdings 2"/>
              <a:buChar char=""/>
              <a:defRPr/>
            </a:pPr>
            <a:r>
              <a:rPr lang="ru-RU" dirty="0" smtClean="0"/>
              <a:t>12.САЯСИ МӘДЕНИЕТ</a:t>
            </a:r>
          </a:p>
          <a:p>
            <a:pPr marL="265176" indent="-265176" eaLnBrk="1" fontAlgn="auto" hangingPunct="1">
              <a:spcAft>
                <a:spcPts val="0"/>
              </a:spcAft>
              <a:buFont typeface="Wingdings 2"/>
              <a:buChar char=""/>
              <a:defRPr/>
            </a:pPr>
            <a:r>
              <a:rPr lang="ru-RU" dirty="0" smtClean="0"/>
              <a:t>13.ЖАҺАНДЫҚ ПРОБЛЕМАЛАР</a:t>
            </a:r>
          </a:p>
          <a:p>
            <a:pPr marL="265176" indent="-265176" eaLnBrk="1" fontAlgn="auto" hangingPunct="1">
              <a:spcAft>
                <a:spcPts val="0"/>
              </a:spcAft>
              <a:buFont typeface="Wingdings 2"/>
              <a:buChar char=""/>
              <a:defRPr/>
            </a:pPr>
            <a:r>
              <a:rPr lang="ru-RU" dirty="0" smtClean="0"/>
              <a:t>14.ӘЛЕМДІК САЯСАТ</a:t>
            </a:r>
          </a:p>
          <a:p>
            <a:pPr marL="265176" indent="-265176" eaLnBrk="1" fontAlgn="auto" hangingPunct="1">
              <a:spcAft>
                <a:spcPts val="0"/>
              </a:spcAft>
              <a:buFont typeface="Wingdings 2"/>
              <a:buChar char=""/>
              <a:defRPr/>
            </a:pPr>
            <a:r>
              <a:rPr lang="ru-RU" dirty="0" smtClean="0"/>
              <a:t>15.ҚР САЯСИ ПРОБЛЕМАЛАРЫ</a:t>
            </a: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765175"/>
            <a:ext cx="7772400" cy="2087563"/>
          </a:xfrm>
        </p:spPr>
        <p:txBody>
          <a:bodyPr/>
          <a:lstStyle/>
          <a:p>
            <a:pPr eaLnBrk="1" fontAlgn="auto" hangingPunct="1">
              <a:spcAft>
                <a:spcPts val="0"/>
              </a:spcAft>
              <a:defRPr/>
            </a:pPr>
            <a:r>
              <a:rPr lang="ru-RU" sz="3200" dirty="0" smtClean="0">
                <a:ln w="50800"/>
                <a:solidFill>
                  <a:schemeClr val="tx1"/>
                </a:solidFill>
                <a:latin typeface="Times New Roman" pitchFamily="18" charset="0"/>
                <a:cs typeface="Times New Roman" pitchFamily="18" charset="0"/>
              </a:rPr>
              <a:t>1.</a:t>
            </a:r>
            <a:r>
              <a:rPr lang="kk-KZ" sz="3200" dirty="0" smtClean="0">
                <a:ln w="50800"/>
                <a:solidFill>
                  <a:schemeClr val="tx1"/>
                </a:solidFill>
                <a:latin typeface="Times New Roman" pitchFamily="18" charset="0"/>
                <a:cs typeface="Times New Roman" pitchFamily="18" charset="0"/>
              </a:rPr>
              <a:t>Саясаттану ғылым және пән ретінде</a:t>
            </a:r>
            <a:endParaRPr lang="ru-RU" sz="3200" dirty="0">
              <a:solidFill>
                <a:schemeClr val="tx1"/>
              </a:solidFill>
            </a:endParaRPr>
          </a:p>
        </p:txBody>
      </p:sp>
      <p:sp>
        <p:nvSpPr>
          <p:cNvPr id="3" name="Подзаголовок 2"/>
          <p:cNvSpPr>
            <a:spLocks noGrp="1"/>
          </p:cNvSpPr>
          <p:nvPr>
            <p:ph type="subTitle" idx="1"/>
          </p:nvPr>
        </p:nvSpPr>
        <p:spPr>
          <a:xfrm>
            <a:off x="1403350" y="3573463"/>
            <a:ext cx="6369050" cy="3024187"/>
          </a:xfrm>
        </p:spPr>
        <p:txBody>
          <a:bodyPr>
            <a:normAutofit lnSpcReduction="10000"/>
          </a:bodyPr>
          <a:lstStyle/>
          <a:p>
            <a:pPr algn="ctr" eaLnBrk="1" fontAlgn="auto" hangingPunct="1">
              <a:spcAft>
                <a:spcPts val="0"/>
              </a:spcAft>
              <a:buFont typeface="Wingdings 2"/>
              <a:buNone/>
              <a:defRPr/>
            </a:pPr>
            <a:r>
              <a:rPr lang="ru-RU" sz="2800" b="1" dirty="0" smtClean="0">
                <a:solidFill>
                  <a:schemeClr val="tx1"/>
                </a:solidFill>
                <a:latin typeface="Times New Roman" pitchFamily="18" charset="0"/>
                <a:cs typeface="Times New Roman" pitchFamily="18" charset="0"/>
              </a:rPr>
              <a:t>                </a:t>
            </a:r>
            <a:r>
              <a:rPr lang="ru-RU" sz="2800" b="1" dirty="0" err="1" smtClean="0">
                <a:solidFill>
                  <a:schemeClr val="tx1"/>
                </a:solidFill>
                <a:latin typeface="Times New Roman" pitchFamily="18" charset="0"/>
                <a:cs typeface="Times New Roman" pitchFamily="18" charset="0"/>
              </a:rPr>
              <a:t>Жоспар</a:t>
            </a:r>
            <a:r>
              <a:rPr lang="ru-RU" sz="2800" b="1" dirty="0" smtClean="0">
                <a:solidFill>
                  <a:schemeClr val="tx1"/>
                </a:solidFill>
                <a:latin typeface="Times New Roman" pitchFamily="18" charset="0"/>
                <a:cs typeface="Times New Roman" pitchFamily="18" charset="0"/>
              </a:rPr>
              <a:t>:</a:t>
            </a:r>
          </a:p>
          <a:p>
            <a:pPr algn="ctr" eaLnBrk="1" fontAlgn="auto" hangingPunct="1">
              <a:spcAft>
                <a:spcPts val="0"/>
              </a:spcAft>
              <a:buFont typeface="Wingdings 2"/>
              <a:buNone/>
              <a:defRPr/>
            </a:pPr>
            <a:r>
              <a:rPr lang="ru-RU" sz="2800" b="1" dirty="0" smtClean="0">
                <a:solidFill>
                  <a:schemeClr val="tx1"/>
                </a:solidFill>
                <a:latin typeface="Times New Roman" pitchFamily="18" charset="0"/>
                <a:cs typeface="Times New Roman" pitchFamily="18" charset="0"/>
              </a:rPr>
              <a:t>1.Саясат-саясаттануды</a:t>
            </a:r>
            <a:r>
              <a:rPr lang="kk-KZ" sz="2800" b="1" dirty="0" smtClean="0">
                <a:solidFill>
                  <a:schemeClr val="tx1"/>
                </a:solidFill>
                <a:latin typeface="Times New Roman" pitchFamily="18" charset="0"/>
                <a:cs typeface="Times New Roman" pitchFamily="18" charset="0"/>
              </a:rPr>
              <a:t>ң зерттеу объектісі  </a:t>
            </a:r>
          </a:p>
          <a:p>
            <a:pPr algn="ctr" eaLnBrk="1" fontAlgn="auto" hangingPunct="1">
              <a:spcAft>
                <a:spcPts val="0"/>
              </a:spcAft>
              <a:buFont typeface="Wingdings 2"/>
              <a:buNone/>
              <a:defRPr/>
            </a:pPr>
            <a:r>
              <a:rPr lang="kk-KZ" sz="2800" b="1" dirty="0" smtClean="0">
                <a:solidFill>
                  <a:schemeClr val="tx1"/>
                </a:solidFill>
                <a:latin typeface="Times New Roman" pitchFamily="18" charset="0"/>
                <a:cs typeface="Times New Roman" pitchFamily="18" charset="0"/>
              </a:rPr>
              <a:t>2.Саясаттанудың пәні</a:t>
            </a:r>
            <a:r>
              <a:rPr lang="ru-RU" sz="2800" b="1" dirty="0" smtClean="0">
                <a:solidFill>
                  <a:schemeClr val="tx1"/>
                </a:solidFill>
                <a:latin typeface="Times New Roman" pitchFamily="18" charset="0"/>
                <a:cs typeface="Times New Roman" pitchFamily="18" charset="0"/>
              </a:rPr>
              <a:t>,</a:t>
            </a:r>
            <a:r>
              <a:rPr lang="kk-KZ" sz="2800" b="1" dirty="0" smtClean="0">
                <a:solidFill>
                  <a:schemeClr val="tx1"/>
                </a:solidFill>
                <a:latin typeface="Times New Roman" pitchFamily="18" charset="0"/>
                <a:cs typeface="Times New Roman" pitchFamily="18" charset="0"/>
              </a:rPr>
              <a:t> әдістері мен қызметтері</a:t>
            </a:r>
            <a:endParaRPr lang="ru-RU" sz="2800" dirty="0" smtClean="0">
              <a:solidFill>
                <a:schemeClr val="tx1"/>
              </a:solidFill>
              <a:latin typeface="Times New Roman" pitchFamily="18" charset="0"/>
              <a:cs typeface="Times New Roman" pitchFamily="18" charset="0"/>
            </a:endParaRPr>
          </a:p>
          <a:p>
            <a:pPr algn="ctr" eaLnBrk="1" fontAlgn="auto" hangingPunct="1">
              <a:spcAft>
                <a:spcPts val="0"/>
              </a:spcAft>
              <a:buFont typeface="Wingdings 2"/>
              <a:buNone/>
              <a:defRPr/>
            </a:pPr>
            <a:r>
              <a:rPr lang="kk-KZ" sz="2800" b="1" dirty="0" smtClean="0">
                <a:solidFill>
                  <a:schemeClr val="tx1"/>
                </a:solidFill>
                <a:latin typeface="Times New Roman" pitchFamily="18" charset="0"/>
                <a:cs typeface="Times New Roman" pitchFamily="18" charset="0"/>
              </a:rPr>
              <a:t>3.Саясаттанудың ғылым ретінде қалыптасуы</a:t>
            </a:r>
            <a:endParaRPr lang="ru-RU" sz="2800" b="1" dirty="0" smtClean="0">
              <a:solidFill>
                <a:schemeClr val="tx1"/>
              </a:solidFill>
              <a:latin typeface="Times New Roman" pitchFamily="18" charset="0"/>
              <a:cs typeface="Times New Roman" pitchFamily="18" charset="0"/>
            </a:endParaRPr>
          </a:p>
          <a:p>
            <a:pPr eaLnBrk="1" fontAlgn="auto" hangingPunct="1">
              <a:spcAft>
                <a:spcPts val="0"/>
              </a:spcAft>
              <a:buFont typeface="Wingdings 2"/>
              <a:buNone/>
              <a:defRPr/>
            </a:pPr>
            <a:endParaRPr lang="ru-RU" b="1" dirty="0" smtClean="0">
              <a:solidFill>
                <a:srgbClr val="FF0000"/>
              </a:solidFill>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92500" lnSpcReduction="20000"/>
          </a:bodyPr>
          <a:lstStyle/>
          <a:p>
            <a:pPr marL="265176" indent="-265176" eaLnBrk="1" fontAlgn="auto" hangingPunct="1">
              <a:spcAft>
                <a:spcPts val="0"/>
              </a:spcAft>
              <a:buFont typeface="Wingdings 2"/>
              <a:buChar char=""/>
              <a:defRPr/>
            </a:pPr>
            <a:r>
              <a:rPr lang="ru-RU" dirty="0" smtClean="0"/>
              <a:t>САЯСАТ- </a:t>
            </a:r>
            <a:r>
              <a:rPr lang="kk-KZ" dirty="0" smtClean="0"/>
              <a:t>ҚОҒАМНЫҢ БІР ЕРЕКШЕ, МАҢЫЗДЫ САЛАСЫ.</a:t>
            </a:r>
          </a:p>
          <a:p>
            <a:pPr marL="265176" indent="-265176" eaLnBrk="1" fontAlgn="auto" hangingPunct="1">
              <a:spcAft>
                <a:spcPts val="0"/>
              </a:spcAft>
              <a:buFont typeface="Wingdings 2"/>
              <a:buChar char=""/>
              <a:defRPr/>
            </a:pPr>
            <a:r>
              <a:rPr lang="kk-KZ" dirty="0" smtClean="0"/>
              <a:t> </a:t>
            </a:r>
            <a:r>
              <a:rPr lang="ru-RU" dirty="0" smtClean="0"/>
              <a:t>«</a:t>
            </a:r>
            <a:r>
              <a:rPr lang="ru-RU" dirty="0" err="1" smtClean="0"/>
              <a:t>Саясат</a:t>
            </a:r>
            <a:r>
              <a:rPr lang="ru-RU" dirty="0" smtClean="0"/>
              <a:t>» </a:t>
            </a:r>
            <a:r>
              <a:rPr lang="ru-RU" dirty="0" err="1" smtClean="0"/>
              <a:t>яғни </a:t>
            </a:r>
            <a:r>
              <a:rPr lang="ru-RU" dirty="0" smtClean="0"/>
              <a:t>«Политика» </a:t>
            </a:r>
            <a:r>
              <a:rPr lang="ru-RU" dirty="0" err="1" smtClean="0"/>
              <a:t>деген</a:t>
            </a:r>
            <a:r>
              <a:rPr lang="ru-RU" dirty="0" smtClean="0"/>
              <a:t> </a:t>
            </a:r>
            <a:r>
              <a:rPr lang="ru-RU" dirty="0" err="1" smtClean="0"/>
              <a:t>сөз </a:t>
            </a:r>
            <a:r>
              <a:rPr lang="ru-RU" dirty="0" smtClean="0"/>
              <a:t>– </a:t>
            </a:r>
            <a:r>
              <a:rPr lang="ru-RU" dirty="0" err="1" smtClean="0"/>
              <a:t>гректің </a:t>
            </a:r>
            <a:r>
              <a:rPr lang="ru-RU" dirty="0" smtClean="0"/>
              <a:t>«</a:t>
            </a:r>
            <a:r>
              <a:rPr lang="en-US" dirty="0" smtClean="0"/>
              <a:t>P</a:t>
            </a:r>
            <a:r>
              <a:rPr lang="kk-KZ" dirty="0" smtClean="0"/>
              <a:t>oliticos- </a:t>
            </a:r>
            <a:r>
              <a:rPr lang="ru-RU" dirty="0" smtClean="0"/>
              <a:t>» </a:t>
            </a:r>
            <a:r>
              <a:rPr lang="ru-RU" dirty="0" err="1" smtClean="0"/>
              <a:t>деген</a:t>
            </a:r>
            <a:r>
              <a:rPr lang="ru-RU" dirty="0" smtClean="0"/>
              <a:t> </a:t>
            </a:r>
            <a:r>
              <a:rPr lang="ru-RU" dirty="0" err="1" smtClean="0"/>
              <a:t>сөзінен</a:t>
            </a:r>
            <a:r>
              <a:rPr lang="ru-RU" dirty="0" smtClean="0"/>
              <a:t> </a:t>
            </a:r>
            <a:r>
              <a:rPr lang="kk-KZ" dirty="0" smtClean="0"/>
              <a:t>мемлекеттік, қоғамдык іс деп аударүға болады</a:t>
            </a:r>
          </a:p>
          <a:p>
            <a:pPr marL="265176" indent="-265176" eaLnBrk="1" fontAlgn="auto" hangingPunct="1">
              <a:spcAft>
                <a:spcPts val="0"/>
              </a:spcAft>
              <a:buFont typeface="Wingdings 2"/>
              <a:buChar char=""/>
              <a:defRPr/>
            </a:pPr>
            <a:endParaRPr lang="kk-KZ" dirty="0" smtClean="0"/>
          </a:p>
          <a:p>
            <a:pPr marL="265176" indent="-265176" eaLnBrk="1" fontAlgn="auto" hangingPunct="1">
              <a:spcAft>
                <a:spcPts val="0"/>
              </a:spcAft>
              <a:buFont typeface="Wingdings 2"/>
              <a:buChar char=""/>
              <a:defRPr/>
            </a:pPr>
            <a:r>
              <a:rPr lang="ru-RU" b="1" dirty="0" err="1" smtClean="0">
                <a:solidFill>
                  <a:srgbClr val="000000"/>
                </a:solidFill>
                <a:latin typeface="Times New Roman" pitchFamily="18" charset="0"/>
                <a:cs typeface="Times New Roman" pitchFamily="18" charset="0"/>
              </a:rPr>
              <a:t>Ең алғашқы болып</a:t>
            </a:r>
            <a:r>
              <a:rPr lang="ru-RU" b="1" dirty="0" smtClean="0">
                <a:solidFill>
                  <a:srgbClr val="000000"/>
                </a:solidFill>
                <a:latin typeface="Times New Roman" pitchFamily="18" charset="0"/>
                <a:cs typeface="Times New Roman" pitchFamily="18" charset="0"/>
              </a:rPr>
              <a:t>  </a:t>
            </a:r>
            <a:r>
              <a:rPr lang="ru-RU" b="1" dirty="0" err="1" smtClean="0">
                <a:solidFill>
                  <a:srgbClr val="000000"/>
                </a:solidFill>
                <a:latin typeface="Times New Roman" pitchFamily="18" charset="0"/>
                <a:cs typeface="Times New Roman" pitchFamily="18" charset="0"/>
              </a:rPr>
              <a:t>бүл</a:t>
            </a:r>
            <a:r>
              <a:rPr lang="ru-RU" b="1" dirty="0" smtClean="0">
                <a:solidFill>
                  <a:srgbClr val="000000"/>
                </a:solidFill>
                <a:latin typeface="Times New Roman" pitchFamily="18" charset="0"/>
                <a:cs typeface="Times New Roman" pitchFamily="18" charset="0"/>
              </a:rPr>
              <a:t> </a:t>
            </a:r>
            <a:r>
              <a:rPr lang="kk-KZ" dirty="0" smtClean="0"/>
              <a:t>үғымды </a:t>
            </a:r>
            <a:r>
              <a:rPr lang="ru-RU" b="1" dirty="0" smtClean="0">
                <a:solidFill>
                  <a:srgbClr val="000000"/>
                </a:solidFill>
                <a:latin typeface="Times New Roman" pitchFamily="18" charset="0"/>
                <a:cs typeface="Times New Roman" pitchFamily="18" charset="0"/>
              </a:rPr>
              <a:t>Аристотель (384 - 322 б. </a:t>
            </a:r>
            <a:r>
              <a:rPr lang="ru-RU" b="1" dirty="0" err="1" smtClean="0">
                <a:solidFill>
                  <a:srgbClr val="000000"/>
                </a:solidFill>
                <a:latin typeface="Times New Roman" pitchFamily="18" charset="0"/>
                <a:cs typeface="Times New Roman" pitchFamily="18" charset="0"/>
              </a:rPr>
              <a:t>ғ.б.</a:t>
            </a:r>
            <a:r>
              <a:rPr lang="ru-RU" b="1" dirty="0" smtClean="0">
                <a:solidFill>
                  <a:srgbClr val="000000"/>
                </a:solidFill>
                <a:latin typeface="Times New Roman" pitchFamily="18" charset="0"/>
                <a:cs typeface="Times New Roman" pitchFamily="18" charset="0"/>
              </a:rPr>
              <a:t>) </a:t>
            </a:r>
            <a:r>
              <a:rPr lang="kk-KZ" b="1" dirty="0" smtClean="0">
                <a:solidFill>
                  <a:srgbClr val="000000"/>
                </a:solidFill>
                <a:latin typeface="Times New Roman" pitchFamily="18" charset="0"/>
                <a:cs typeface="Times New Roman" pitchFamily="18" charset="0"/>
              </a:rPr>
              <a:t> қоғамтанұға кіргізгең</a:t>
            </a:r>
            <a:r>
              <a:rPr lang="ru-RU" b="1" dirty="0" smtClean="0">
                <a:solidFill>
                  <a:srgbClr val="000000"/>
                </a:solidFill>
                <a:latin typeface="Times New Roman" pitchFamily="18" charset="0"/>
                <a:cs typeface="Times New Roman" pitchFamily="18" charset="0"/>
              </a:rPr>
              <a:t>. </a:t>
            </a:r>
          </a:p>
          <a:p>
            <a:pPr marL="265176" indent="-265176" eaLnBrk="1" fontAlgn="auto" hangingPunct="1">
              <a:spcAft>
                <a:spcPts val="0"/>
              </a:spcAft>
              <a:buFont typeface="Wingdings 2"/>
              <a:buChar char=""/>
              <a:defRPr/>
            </a:pPr>
            <a:r>
              <a:rPr lang="kk-KZ" b="1" dirty="0" smtClean="0">
                <a:solidFill>
                  <a:srgbClr val="000000"/>
                </a:solidFill>
                <a:latin typeface="Times New Roman" pitchFamily="18" charset="0"/>
                <a:cs typeface="Times New Roman" pitchFamily="18" charset="0"/>
              </a:rPr>
              <a:t>Оның ойы бойынша саясат қоғамның бір өркениетті түрі болып, адамдардың “біртүтас ілігіне” “бақытты өміріне</a:t>
            </a:r>
            <a:r>
              <a:rPr lang="ru-RU" b="1" dirty="0" smtClean="0">
                <a:solidFill>
                  <a:srgbClr val="000000"/>
                </a:solidFill>
                <a:latin typeface="Times New Roman" pitchFamily="18" charset="0"/>
                <a:cs typeface="Times New Roman" pitchFamily="18" charset="0"/>
              </a:rPr>
              <a:t>» </a:t>
            </a:r>
            <a:r>
              <a:rPr lang="kk-KZ" b="1" dirty="0" smtClean="0">
                <a:solidFill>
                  <a:srgbClr val="000000"/>
                </a:solidFill>
                <a:latin typeface="Times New Roman" pitchFamily="18" charset="0"/>
                <a:cs typeface="Times New Roman" pitchFamily="18" charset="0"/>
              </a:rPr>
              <a:t>жетуіңе жұмыс істейді</a:t>
            </a:r>
            <a:r>
              <a:rPr lang="ru-RU" b="1" dirty="0" smtClean="0">
                <a:solidFill>
                  <a:srgbClr val="000000"/>
                </a:solidFill>
                <a:latin typeface="Times New Roman" pitchFamily="18" charset="0"/>
                <a:cs typeface="Times New Roman" pitchFamily="18" charset="0"/>
              </a:rPr>
              <a:t>.</a:t>
            </a:r>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r>
              <a:rPr lang="kk-KZ" dirty="0" smtClean="0">
                <a:solidFill>
                  <a:schemeClr val="accent1">
                    <a:tint val="88000"/>
                    <a:satMod val="150000"/>
                  </a:schemeClr>
                </a:solidFill>
              </a:rPr>
              <a:t>Саясаттың сипатты белгілері</a:t>
            </a:r>
            <a:endParaRPr lang="ru-RU" dirty="0">
              <a:solidFill>
                <a:schemeClr val="accent1">
                  <a:tint val="88000"/>
                  <a:satMod val="150000"/>
                </a:schemeClr>
              </a:solidFill>
            </a:endParaRPr>
          </a:p>
        </p:txBody>
      </p:sp>
      <p:sp>
        <p:nvSpPr>
          <p:cNvPr id="3" name="Содержимое 2"/>
          <p:cNvSpPr>
            <a:spLocks noGrp="1"/>
          </p:cNvSpPr>
          <p:nvPr>
            <p:ph idx="1"/>
          </p:nvPr>
        </p:nvSpPr>
        <p:spPr>
          <a:xfrm>
            <a:off x="457200" y="1412875"/>
            <a:ext cx="8229600" cy="4895850"/>
          </a:xfrm>
        </p:spPr>
        <p:txBody>
          <a:bodyPr>
            <a:normAutofit fontScale="32500" lnSpcReduction="20000"/>
          </a:bodyPr>
          <a:lstStyle/>
          <a:p>
            <a:pPr marL="265176" indent="-265176" eaLnBrk="1" fontAlgn="auto" hangingPunct="1">
              <a:spcAft>
                <a:spcPts val="0"/>
              </a:spcAft>
              <a:buFont typeface="Wingdings 2"/>
              <a:buChar char=""/>
              <a:defRPr/>
            </a:pPr>
            <a:r>
              <a:rPr lang="ru-RU" sz="5900" b="1" dirty="0" smtClean="0">
                <a:latin typeface="Times New Roman" pitchFamily="18" charset="0"/>
                <a:cs typeface="Times New Roman" pitchFamily="18" charset="0"/>
              </a:rPr>
              <a:t>САЯСАТ МЕМЛЕКЕТТ</a:t>
            </a:r>
            <a:r>
              <a:rPr lang="kk-KZ" sz="5900" b="1" dirty="0" smtClean="0">
                <a:latin typeface="Times New Roman" pitchFamily="18" charset="0"/>
                <a:cs typeface="Times New Roman" pitchFamily="18" charset="0"/>
              </a:rPr>
              <a:t>ІК ҚОҒАММЕН БАЙЛАНЫСТЫ</a:t>
            </a:r>
          </a:p>
          <a:p>
            <a:pPr marL="265176" indent="-265176" eaLnBrk="1" fontAlgn="auto" hangingPunct="1">
              <a:spcAft>
                <a:spcPts val="0"/>
              </a:spcAft>
              <a:buFont typeface="Wingdings 2"/>
              <a:buChar char=""/>
              <a:defRPr/>
            </a:pPr>
            <a:r>
              <a:rPr lang="kk-KZ" sz="5900" b="1" dirty="0" smtClean="0">
                <a:latin typeface="Times New Roman" pitchFamily="18" charset="0"/>
                <a:cs typeface="Times New Roman" pitchFamily="18" charset="0"/>
              </a:rPr>
              <a:t>САЯСИ ӨМІРДІҢ ЕҢ ҢЕГІЗГІ МӘСЕЛЕСІ- БІЛІК ТҰРАЛЫ МӘСЕЛЕ</a:t>
            </a:r>
          </a:p>
          <a:p>
            <a:pPr marL="265176" indent="-265176" eaLnBrk="1" fontAlgn="auto" hangingPunct="1">
              <a:spcAft>
                <a:spcPts val="0"/>
              </a:spcAft>
              <a:buFont typeface="Wingdings 2"/>
              <a:buChar char=""/>
              <a:defRPr/>
            </a:pPr>
            <a:r>
              <a:rPr lang="kk-KZ" sz="5900" b="1" dirty="0" smtClean="0">
                <a:latin typeface="Times New Roman" pitchFamily="18" charset="0"/>
                <a:cs typeface="Times New Roman" pitchFamily="18" charset="0"/>
              </a:rPr>
              <a:t>САЯСИ ҚАТЫНАСТАРДЫҢ СУБЬЕКТІСІ</a:t>
            </a:r>
            <a:r>
              <a:rPr lang="ru-RU" sz="5900" b="1" dirty="0" smtClean="0">
                <a:latin typeface="Times New Roman" pitchFamily="18" charset="0"/>
                <a:cs typeface="Times New Roman" pitchFamily="18" charset="0"/>
              </a:rPr>
              <a:t>-</a:t>
            </a:r>
            <a:r>
              <a:rPr lang="kk-KZ" sz="5900" b="1" dirty="0" smtClean="0">
                <a:latin typeface="Times New Roman" pitchFamily="18" charset="0"/>
                <a:cs typeface="Times New Roman" pitchFamily="18" charset="0"/>
              </a:rPr>
              <a:t> ӘЛЕУМЕТТІК ТОПТАРҒА КІРГЕН АДАМДАР </a:t>
            </a:r>
            <a:r>
              <a:rPr lang="ru-RU" sz="5900" b="1" dirty="0" smtClean="0">
                <a:latin typeface="Times New Roman" pitchFamily="18" charset="0"/>
                <a:cs typeface="Times New Roman" pitchFamily="18" charset="0"/>
              </a:rPr>
              <a:t>–</a:t>
            </a:r>
            <a:r>
              <a:rPr lang="kk-KZ" sz="5900" b="1" dirty="0" smtClean="0">
                <a:latin typeface="Times New Roman" pitchFamily="18" charset="0"/>
                <a:cs typeface="Times New Roman" pitchFamily="18" charset="0"/>
              </a:rPr>
              <a:t> ТАПТАР, ҰЛТТАР, КАСТЫЛАР, ЭЛИТАЛАР, ДЕМОГРАФИЯЛЫК ТОПТАР</a:t>
            </a:r>
          </a:p>
          <a:p>
            <a:pPr marL="265176" indent="-265176" eaLnBrk="1" fontAlgn="auto" hangingPunct="1">
              <a:spcAft>
                <a:spcPts val="0"/>
              </a:spcAft>
              <a:buFont typeface="Wingdings 2"/>
              <a:buChar char=""/>
              <a:defRPr/>
            </a:pPr>
            <a:r>
              <a:rPr lang="kk-KZ" sz="5900" b="1" dirty="0" smtClean="0">
                <a:latin typeface="Times New Roman" pitchFamily="18" charset="0"/>
                <a:cs typeface="Times New Roman" pitchFamily="18" charset="0"/>
              </a:rPr>
              <a:t>ӨЗДЕРІНІН МҮДЕЛЛЕРІҢ ҚОРҒАЙ ОТЫРЫП, ОЛАР САЯСИ ҰЙЫМДАРЫҢ КАЛЫПТАСТЫРАДЫ </a:t>
            </a:r>
            <a:r>
              <a:rPr lang="ru-RU" sz="5900" b="1" dirty="0" smtClean="0">
                <a:latin typeface="Times New Roman" pitchFamily="18" charset="0"/>
                <a:cs typeface="Times New Roman" pitchFamily="18" charset="0"/>
              </a:rPr>
              <a:t>(МЕМЛЕКЕТ,</a:t>
            </a:r>
            <a:r>
              <a:rPr lang="kk-KZ" sz="5900" b="1" dirty="0" smtClean="0">
                <a:latin typeface="Times New Roman" pitchFamily="18" charset="0"/>
                <a:cs typeface="Times New Roman" pitchFamily="18" charset="0"/>
              </a:rPr>
              <a:t>ПАРТИЯЛАР</a:t>
            </a:r>
            <a:r>
              <a:rPr lang="ru-RU" sz="5900" b="1" dirty="0" smtClean="0">
                <a:latin typeface="Times New Roman" pitchFamily="18" charset="0"/>
                <a:cs typeface="Times New Roman" pitchFamily="18" charset="0"/>
              </a:rPr>
              <a:t>,</a:t>
            </a:r>
            <a:r>
              <a:rPr lang="kk-KZ" sz="5900" b="1" dirty="0" smtClean="0">
                <a:latin typeface="Times New Roman" pitchFamily="18" charset="0"/>
                <a:cs typeface="Times New Roman" pitchFamily="18" charset="0"/>
              </a:rPr>
              <a:t> ҚОЗҒАЛЫСТАР, КӘСІПОДАҚТАР</a:t>
            </a:r>
            <a:r>
              <a:rPr lang="ru-RU" sz="5900" b="1" dirty="0" smtClean="0">
                <a:latin typeface="Times New Roman" pitchFamily="18" charset="0"/>
                <a:cs typeface="Times New Roman" pitchFamily="18" charset="0"/>
              </a:rPr>
              <a:t>)</a:t>
            </a:r>
          </a:p>
          <a:p>
            <a:pPr marL="265176" indent="-265176" eaLnBrk="1" fontAlgn="auto" hangingPunct="1">
              <a:spcAft>
                <a:spcPts val="0"/>
              </a:spcAft>
              <a:buFont typeface="Wingdings 2"/>
              <a:buChar char=""/>
              <a:defRPr/>
            </a:pPr>
            <a:r>
              <a:rPr lang="ru-RU" sz="5900" b="1" dirty="0" smtClean="0">
                <a:latin typeface="Times New Roman" pitchFamily="18" charset="0"/>
                <a:cs typeface="Times New Roman" pitchFamily="18" charset="0"/>
              </a:rPr>
              <a:t>САЯСИ  </a:t>
            </a:r>
            <a:r>
              <a:rPr lang="kk-KZ" sz="5900" b="1" dirty="0" smtClean="0">
                <a:latin typeface="Times New Roman" pitchFamily="18" charset="0"/>
                <a:cs typeface="Times New Roman" pitchFamily="18" charset="0"/>
              </a:rPr>
              <a:t>ҰЙЫМДАР ӨЗДЕРІНІҢ ИДЕОЛОГИЯЛЫҚ ЖҮЙЕДЕРІҢ, САЯСИ  ІЛІМДЕРІҢ ҚАЛЫПТАСЫП</a:t>
            </a:r>
            <a:r>
              <a:rPr lang="ru-RU" sz="5900" b="1" dirty="0" smtClean="0">
                <a:latin typeface="Times New Roman" pitchFamily="18" charset="0"/>
                <a:cs typeface="Times New Roman" pitchFamily="18" charset="0"/>
              </a:rPr>
              <a:t>,</a:t>
            </a:r>
            <a:r>
              <a:rPr lang="kk-KZ" sz="5900" b="1" dirty="0" smtClean="0">
                <a:latin typeface="Times New Roman" pitchFamily="18" charset="0"/>
                <a:cs typeface="Times New Roman" pitchFamily="18" charset="0"/>
              </a:rPr>
              <a:t> ХАЛЫҚТЫҢ САНАСЫНА ЖЕТКІЗҮГЕ ТЫРЫСАДЫ</a:t>
            </a:r>
            <a:r>
              <a:rPr lang="ru-RU" sz="5900" b="1" dirty="0" smtClean="0">
                <a:latin typeface="Times New Roman" pitchFamily="18" charset="0"/>
                <a:cs typeface="Times New Roman" pitchFamily="18" charset="0"/>
              </a:rPr>
              <a:t>,</a:t>
            </a:r>
            <a:r>
              <a:rPr lang="kk-KZ" sz="5900" b="1" dirty="0" smtClean="0">
                <a:latin typeface="Times New Roman" pitchFamily="18" charset="0"/>
                <a:cs typeface="Times New Roman" pitchFamily="18" charset="0"/>
              </a:rPr>
              <a:t> СӨЙТІП ХАЛЫКҚА ЫҚПАЛЫҢ ЖАСАП</a:t>
            </a:r>
            <a:r>
              <a:rPr lang="ru-RU" sz="5900" b="1" dirty="0" smtClean="0">
                <a:latin typeface="Times New Roman" pitchFamily="18" charset="0"/>
                <a:cs typeface="Times New Roman" pitchFamily="18" charset="0"/>
              </a:rPr>
              <a:t>, </a:t>
            </a:r>
            <a:r>
              <a:rPr lang="kk-KZ" sz="5900" b="1" dirty="0" smtClean="0">
                <a:latin typeface="Times New Roman" pitchFamily="18" charset="0"/>
                <a:cs typeface="Times New Roman" pitchFamily="18" charset="0"/>
              </a:rPr>
              <a:t>ӨЗДЕРІНІҢ АРТТАРЫНАҢ  ЖАЛҒАСТЫРАДЫ</a:t>
            </a:r>
            <a:r>
              <a:rPr lang="ru-RU" sz="5900" b="1" dirty="0" smtClean="0">
                <a:latin typeface="Times New Roman" pitchFamily="18" charset="0"/>
                <a:cs typeface="Times New Roman" pitchFamily="18" charset="0"/>
              </a:rPr>
              <a:t>,</a:t>
            </a:r>
            <a:r>
              <a:rPr lang="kk-KZ" sz="5900" b="1" dirty="0" smtClean="0">
                <a:latin typeface="Times New Roman" pitchFamily="18" charset="0"/>
                <a:cs typeface="Times New Roman" pitchFamily="18" charset="0"/>
              </a:rPr>
              <a:t> БІЛІК КӨРІСІНЕ ҚАТЫСАДЫ</a:t>
            </a:r>
          </a:p>
          <a:p>
            <a:pPr marL="265176" indent="-265176" eaLnBrk="1" fontAlgn="auto" hangingPunct="1">
              <a:spcAft>
                <a:spcPts val="0"/>
              </a:spcAft>
              <a:buFont typeface="Wingdings 2"/>
              <a:buNone/>
              <a:defRPr/>
            </a:pPr>
            <a:r>
              <a:rPr lang="kk-KZ" sz="5900" b="1" dirty="0" smtClean="0">
                <a:latin typeface="Times New Roman" pitchFamily="18" charset="0"/>
                <a:cs typeface="Times New Roman" pitchFamily="18" charset="0"/>
              </a:rPr>
              <a:t> </a:t>
            </a:r>
          </a:p>
          <a:p>
            <a:pPr marL="265176" indent="-265176" eaLnBrk="1" fontAlgn="auto" hangingPunct="1">
              <a:spcAft>
                <a:spcPts val="0"/>
              </a:spcAft>
              <a:buFont typeface="Wingdings 2"/>
              <a:buChar char=""/>
              <a:defRPr/>
            </a:pPr>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r>
              <a:rPr lang="ru-RU" dirty="0" err="1" smtClean="0">
                <a:solidFill>
                  <a:schemeClr val="accent1">
                    <a:tint val="88000"/>
                    <a:satMod val="150000"/>
                  </a:schemeClr>
                </a:solidFill>
              </a:rPr>
              <a:t>Саясаттың аңықтамалары.</a:t>
            </a:r>
            <a:endParaRPr lang="ru-RU" dirty="0">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77500" lnSpcReduction="20000"/>
          </a:bodyPr>
          <a:lstStyle/>
          <a:p>
            <a:pPr marL="265176" indent="-265176" eaLnBrk="1" fontAlgn="auto" hangingPunct="1">
              <a:spcAft>
                <a:spcPts val="0"/>
              </a:spcAft>
              <a:buFont typeface="Wingdings 2"/>
              <a:buChar char=""/>
              <a:defRPr/>
            </a:pPr>
            <a:r>
              <a:rPr lang="ru-RU" dirty="0" smtClean="0"/>
              <a:t/>
            </a:r>
            <a:br>
              <a:rPr lang="ru-RU" dirty="0" smtClean="0"/>
            </a:br>
            <a:r>
              <a:rPr lang="ru-RU" dirty="0" smtClean="0"/>
              <a:t>1.АДАМДАРДЫҢ ӨЗ МҮДДЕЛЕРІН ІСКЕ АСЫРУҒА  БАҒЫТТАЛҒАН, САЯСИ БИЛІКПЕН БАЙЛАНЫСТЫ ҚЫЗМЕТІ .</a:t>
            </a:r>
          </a:p>
          <a:p>
            <a:pPr marL="265176" indent="-265176" eaLnBrk="1" fontAlgn="auto" hangingPunct="1">
              <a:spcAft>
                <a:spcPts val="0"/>
              </a:spcAft>
              <a:buFont typeface="Wingdings 2"/>
              <a:buChar char=""/>
              <a:defRPr/>
            </a:pPr>
            <a:r>
              <a:rPr lang="ru-RU" dirty="0" smtClean="0"/>
              <a:t/>
            </a:r>
            <a:br>
              <a:rPr lang="ru-RU" dirty="0" smtClean="0"/>
            </a:br>
            <a:r>
              <a:rPr lang="ru-RU" dirty="0" smtClean="0"/>
              <a:t>2. МЕМЛЕКЕТТІҢ БАСҚАРУШЫЛЫҚ ІСТЕРІНЕ ҚАТЫСУ,</a:t>
            </a:r>
          </a:p>
          <a:p>
            <a:pPr marL="265176" indent="-265176" eaLnBrk="1" fontAlgn="auto" hangingPunct="1">
              <a:spcAft>
                <a:spcPts val="0"/>
              </a:spcAft>
              <a:buFont typeface="Wingdings 2"/>
              <a:buChar char=""/>
              <a:defRPr/>
            </a:pPr>
            <a:r>
              <a:rPr lang="ru-RU" dirty="0" smtClean="0"/>
              <a:t>   </a:t>
            </a:r>
            <a:br>
              <a:rPr lang="ru-RU" dirty="0" smtClean="0"/>
            </a:br>
            <a:r>
              <a:rPr lang="ru-RU" dirty="0" smtClean="0"/>
              <a:t>3. БАСШЫЛАР МЕН БАҒЫНУШЫЛАР АРАСЫНДАҒЫ ҚАРЫМ ҚАТЫНАСТАРДЫҢ БІР ТҮРІ.</a:t>
            </a:r>
          </a:p>
          <a:p>
            <a:pPr marL="265176" indent="-265176" eaLnBrk="1" fontAlgn="auto" hangingPunct="1">
              <a:spcAft>
                <a:spcPts val="0"/>
              </a:spcAft>
              <a:buFont typeface="Wingdings 2"/>
              <a:buChar char=""/>
              <a:defRPr/>
            </a:pPr>
            <a:r>
              <a:rPr lang="ru-RU" dirty="0" smtClean="0"/>
              <a:t/>
            </a:r>
            <a:br>
              <a:rPr lang="ru-RU" dirty="0" smtClean="0"/>
            </a:br>
            <a:r>
              <a:rPr lang="ru-RU" dirty="0" smtClean="0"/>
              <a:t>БІРАҚ, БӘРІ АНЫҚТАМАЛАР САЯСАТТЫҢ НЕГІЗГІ МАҢЫЗДЫ МӘСЕЛЕСІ - БИЛІККЕ ҚАТ</a:t>
            </a:r>
            <a:r>
              <a:rPr lang="kk-KZ" dirty="0" smtClean="0"/>
              <a:t>ЫСУ</a:t>
            </a:r>
            <a:r>
              <a:rPr lang="ru-RU" dirty="0" smtClean="0"/>
              <a:t> ЖАҒДАЙДАН КӨРІНЕТІНДІГІН БАЙҚАЙДЫ</a:t>
            </a:r>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175"/>
          </a:xfrm>
        </p:spPr>
        <p:txBody>
          <a:bodyPr>
            <a:normAutofit fontScale="90000"/>
          </a:bodyPr>
          <a:lstStyle/>
          <a:p>
            <a:pPr eaLnBrk="1" fontAlgn="auto" hangingPunct="1">
              <a:spcAft>
                <a:spcPts val="0"/>
              </a:spcAft>
              <a:defRPr/>
            </a:pPr>
            <a:endParaRPr lang="ru-RU" dirty="0">
              <a:solidFill>
                <a:schemeClr val="accent1">
                  <a:tint val="88000"/>
                  <a:satMod val="150000"/>
                </a:schemeClr>
              </a:solidFill>
            </a:endParaRPr>
          </a:p>
        </p:txBody>
      </p:sp>
      <p:sp>
        <p:nvSpPr>
          <p:cNvPr id="23554" name="Содержимое 2"/>
          <p:cNvSpPr>
            <a:spLocks noGrp="1"/>
          </p:cNvSpPr>
          <p:nvPr>
            <p:ph idx="1"/>
          </p:nvPr>
        </p:nvSpPr>
        <p:spPr>
          <a:xfrm>
            <a:off x="503238" y="530225"/>
            <a:ext cx="8183562" cy="4187825"/>
          </a:xfrm>
        </p:spPr>
        <p:txBody>
          <a:bodyPr/>
          <a:lstStyle/>
          <a:p>
            <a:pPr eaLnBrk="1" hangingPunct="1"/>
            <a:r>
              <a:rPr lang="ru-RU" smtClean="0"/>
              <a:t>САЯСАТТА</a:t>
            </a:r>
            <a:r>
              <a:rPr lang="kk-KZ" smtClean="0"/>
              <a:t>Ң ТЫС АДАМДЫҚ ҚОҒАМ  МҮМКІН  БОЛАМА</a:t>
            </a:r>
            <a:r>
              <a:rPr lang="ru-RU" smtClean="0"/>
              <a:t>?</a:t>
            </a:r>
          </a:p>
          <a:p>
            <a:pPr eaLnBrk="1" hangingPunct="1"/>
            <a:r>
              <a:rPr lang="ru-RU" smtClean="0"/>
              <a:t>БОЛСА, ҚАҢДАЙ ЖАҒДАЙДАРДА?</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24578" name="Содержимое 2"/>
          <p:cNvSpPr>
            <a:spLocks noGrp="1"/>
          </p:cNvSpPr>
          <p:nvPr>
            <p:ph idx="1"/>
          </p:nvPr>
        </p:nvSpPr>
        <p:spPr>
          <a:xfrm>
            <a:off x="503238" y="530225"/>
            <a:ext cx="8183562" cy="4187825"/>
          </a:xfrm>
        </p:spPr>
        <p:txBody>
          <a:bodyPr/>
          <a:lstStyle/>
          <a:p>
            <a:pPr eaLnBrk="1" hangingPunct="1"/>
            <a:r>
              <a:rPr lang="ru-RU" smtClean="0"/>
              <a:t>саясаттану дегеніміз саясат туралы, саясаттың адам және қоғам арасындағы қарым-қатынастары туралы жинақталған ғылым.</a:t>
            </a:r>
          </a:p>
          <a:p>
            <a:pPr eaLnBrk="1" hangingPunct="1"/>
            <a:r>
              <a:rPr lang="ru-RU" smtClean="0"/>
              <a:t> ОНЫҢ ПӘНІ: САЯСИ БИЛІКТІҢ ҚАЛЫПТАСУЫ МЕН ДАМУ ЗАҢДЫЛЫҚТАРЫ, ОНЫҢ ЖҰМЫС ІСТЕУІНІҢ ТҮРЛЕРІ МЕН ӘДІС-ТӘСІЛДЕРІ.</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288" y="0"/>
            <a:ext cx="8229600" cy="1143000"/>
          </a:xfrm>
        </p:spPr>
        <p:txBody>
          <a:bodyPr>
            <a:normAutofit fontScale="90000"/>
          </a:bodyPr>
          <a:lstStyle/>
          <a:p>
            <a:pPr eaLnBrk="1" fontAlgn="auto" hangingPunct="1">
              <a:spcAft>
                <a:spcPts val="0"/>
              </a:spcAft>
              <a:defRPr/>
            </a:pPr>
            <a:r>
              <a:rPr lang="ru-RU" dirty="0" smtClean="0">
                <a:solidFill>
                  <a:schemeClr val="tx1"/>
                </a:solidFill>
              </a:rPr>
              <a:t>САЯСАТТАНУ ПӘНІ</a:t>
            </a:r>
            <a:r>
              <a:rPr lang="kk-KZ" dirty="0" smtClean="0">
                <a:solidFill>
                  <a:schemeClr val="tx1"/>
                </a:solidFill>
              </a:rPr>
              <a:t>ҢІҢ</a:t>
            </a:r>
            <a:r>
              <a:rPr lang="ru-RU" dirty="0" smtClean="0">
                <a:solidFill>
                  <a:schemeClr val="tx1"/>
                </a:solidFill>
              </a:rPr>
              <a:t> БӨЛШЕКТЕРІ</a:t>
            </a:r>
            <a:endParaRPr lang="ru-RU" dirty="0">
              <a:solidFill>
                <a:schemeClr val="tx1"/>
              </a:solidFill>
            </a:endParaRPr>
          </a:p>
        </p:txBody>
      </p:sp>
      <p:sp>
        <p:nvSpPr>
          <p:cNvPr id="3" name="Объект 2"/>
          <p:cNvSpPr>
            <a:spLocks noGrp="1"/>
          </p:cNvSpPr>
          <p:nvPr>
            <p:ph idx="1"/>
          </p:nvPr>
        </p:nvSpPr>
        <p:spPr>
          <a:xfrm>
            <a:off x="457200" y="1125538"/>
            <a:ext cx="8507413" cy="5472112"/>
          </a:xfrm>
        </p:spPr>
        <p:txBody>
          <a:bodyPr>
            <a:normAutofit/>
          </a:bodyPr>
          <a:lstStyle/>
          <a:p>
            <a:pPr marL="420624" indent="-384048" eaLnBrk="1" fontAlgn="auto" hangingPunct="1">
              <a:spcAft>
                <a:spcPts val="0"/>
              </a:spcAft>
              <a:buFont typeface="Wingdings 2"/>
              <a:buChar char=""/>
              <a:defRPr/>
            </a:pPr>
            <a:r>
              <a:rPr lang="ru-RU" dirty="0" smtClean="0"/>
              <a:t> </a:t>
            </a:r>
            <a:r>
              <a:rPr lang="ru-RU" dirty="0" err="1" smtClean="0"/>
              <a:t>Саяси</a:t>
            </a:r>
            <a:r>
              <a:rPr lang="ru-RU" dirty="0" smtClean="0"/>
              <a:t> </a:t>
            </a:r>
            <a:r>
              <a:rPr lang="ru-RU" dirty="0" err="1" smtClean="0"/>
              <a:t>теориялар</a:t>
            </a:r>
            <a:r>
              <a:rPr lang="ru-RU" dirty="0" smtClean="0"/>
              <a:t> </a:t>
            </a:r>
            <a:r>
              <a:rPr lang="ru-RU" dirty="0" err="1" smtClean="0"/>
              <a:t>жәңе ілімдер</a:t>
            </a:r>
            <a:endParaRPr lang="kk-KZ" dirty="0" smtClean="0"/>
          </a:p>
          <a:p>
            <a:pPr marL="420624" indent="-384048" eaLnBrk="1" fontAlgn="auto" hangingPunct="1">
              <a:spcAft>
                <a:spcPts val="0"/>
              </a:spcAft>
              <a:buFont typeface="Wingdings 2"/>
              <a:buChar char=""/>
              <a:defRPr/>
            </a:pPr>
            <a:r>
              <a:rPr lang="kk-KZ" dirty="0" smtClean="0"/>
              <a:t>Саяси қатынастар</a:t>
            </a:r>
          </a:p>
          <a:p>
            <a:pPr marL="420624" indent="-384048" eaLnBrk="1" fontAlgn="auto" hangingPunct="1">
              <a:spcAft>
                <a:spcPts val="0"/>
              </a:spcAft>
              <a:buFont typeface="Wingdings 2"/>
              <a:buChar char=""/>
              <a:defRPr/>
            </a:pPr>
            <a:r>
              <a:rPr lang="ru-RU" dirty="0" err="1" smtClean="0"/>
              <a:t>Саяси</a:t>
            </a:r>
            <a:r>
              <a:rPr lang="ru-RU" dirty="0" smtClean="0"/>
              <a:t> </a:t>
            </a:r>
            <a:r>
              <a:rPr lang="ru-RU" dirty="0" err="1" smtClean="0"/>
              <a:t>институттар</a:t>
            </a:r>
            <a:r>
              <a:rPr lang="ru-RU" dirty="0" smtClean="0"/>
              <a:t> (к</a:t>
            </a:r>
            <a:r>
              <a:rPr lang="kk-KZ" dirty="0" smtClean="0"/>
              <a:t>онституциялар,</a:t>
            </a:r>
            <a:r>
              <a:rPr lang="ru-RU" dirty="0" smtClean="0"/>
              <a:t> </a:t>
            </a:r>
            <a:r>
              <a:rPr lang="ru-RU" dirty="0" err="1" smtClean="0"/>
              <a:t>үкімет,</a:t>
            </a:r>
            <a:r>
              <a:rPr lang="kk-KZ" dirty="0" smtClean="0"/>
              <a:t>п</a:t>
            </a:r>
            <a:r>
              <a:rPr lang="ru-RU" dirty="0" err="1" smtClean="0"/>
              <a:t>артиялар</a:t>
            </a:r>
            <a:r>
              <a:rPr lang="ru-RU" dirty="0" smtClean="0"/>
              <a:t> мен </a:t>
            </a:r>
            <a:r>
              <a:rPr lang="kk-KZ" dirty="0" smtClean="0"/>
              <a:t>қоғамдық ұйымдар)</a:t>
            </a:r>
          </a:p>
          <a:p>
            <a:pPr marL="420624" indent="-384048" eaLnBrk="1" fontAlgn="auto" hangingPunct="1">
              <a:spcAft>
                <a:spcPts val="0"/>
              </a:spcAft>
              <a:buFont typeface="Wingdings 2"/>
              <a:buChar char=""/>
              <a:defRPr/>
            </a:pPr>
            <a:r>
              <a:rPr lang="kk-KZ" dirty="0" smtClean="0"/>
              <a:t>Саяси элита мең саяси қол басшылық</a:t>
            </a:r>
          </a:p>
          <a:p>
            <a:pPr marL="420624" indent="-384048" eaLnBrk="1" fontAlgn="auto" hangingPunct="1">
              <a:spcAft>
                <a:spcPts val="0"/>
              </a:spcAft>
              <a:buFont typeface="Wingdings 2"/>
              <a:buChar char=""/>
              <a:defRPr/>
            </a:pPr>
            <a:r>
              <a:rPr lang="ru-RU" dirty="0" smtClean="0"/>
              <a:t> </a:t>
            </a:r>
            <a:r>
              <a:rPr lang="kk-KZ" dirty="0" smtClean="0"/>
              <a:t>Саяси сана мен саяси мәдениет</a:t>
            </a:r>
          </a:p>
          <a:p>
            <a:pPr marL="420624" indent="-384048" eaLnBrk="1" fontAlgn="auto" hangingPunct="1">
              <a:spcAft>
                <a:spcPts val="0"/>
              </a:spcAft>
              <a:buFont typeface="Wingdings 2"/>
              <a:buChar char=""/>
              <a:defRPr/>
            </a:pPr>
            <a:r>
              <a:rPr lang="kk-KZ" dirty="0" smtClean="0"/>
              <a:t> Саяси процесс жәңе саяси іс әрекеті</a:t>
            </a:r>
          </a:p>
          <a:p>
            <a:pPr marL="420624" indent="-384048" eaLnBrk="1" fontAlgn="auto" hangingPunct="1">
              <a:spcAft>
                <a:spcPts val="0"/>
              </a:spcAft>
              <a:buFont typeface="Wingdings 2"/>
              <a:buChar char=""/>
              <a:defRPr/>
            </a:pPr>
            <a:r>
              <a:rPr lang="ru-RU" dirty="0" smtClean="0"/>
              <a:t> Халы</a:t>
            </a:r>
            <a:r>
              <a:rPr lang="kk-KZ" dirty="0" smtClean="0"/>
              <a:t>қаралық саясат ( халықаралық ұйымдар мен  халықаралық құқық)  т</a:t>
            </a:r>
            <a:r>
              <a:rPr lang="ru-RU" dirty="0" smtClean="0"/>
              <a:t>.б</a:t>
            </a:r>
            <a:endParaRPr lang="kk-KZ" dirty="0" smtClean="0"/>
          </a:p>
          <a:p>
            <a:pPr marL="420624" indent="-384048" eaLnBrk="1" fontAlgn="auto" hangingPunct="1">
              <a:spcAft>
                <a:spcPts val="0"/>
              </a:spcAft>
              <a:buFont typeface="Wingdings 2"/>
              <a:buChar char=""/>
              <a:defRPr/>
            </a:pPr>
            <a:endParaRPr lang="kk-KZ" dirty="0"/>
          </a:p>
          <a:p>
            <a:pPr marL="0" indent="0" eaLnBrk="1" fontAlgn="auto" hangingPunct="1">
              <a:spcAft>
                <a:spcPts val="0"/>
              </a:spcAft>
              <a:buFont typeface="Wingdings 2"/>
              <a:buNone/>
              <a:defRPr/>
            </a:pPr>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r>
              <a:rPr lang="kk-KZ" dirty="0" smtClean="0">
                <a:solidFill>
                  <a:schemeClr val="tx1"/>
                </a:solidFill>
              </a:rPr>
              <a:t>ӘДІСТЕРІ</a:t>
            </a:r>
            <a:endParaRPr lang="ru-RU" dirty="0">
              <a:solidFill>
                <a:schemeClr val="tx1"/>
              </a:solidFill>
            </a:endParaRPr>
          </a:p>
        </p:txBody>
      </p:sp>
      <p:sp>
        <p:nvSpPr>
          <p:cNvPr id="3" name="Содержимое 2"/>
          <p:cNvSpPr>
            <a:spLocks noGrp="1"/>
          </p:cNvSpPr>
          <p:nvPr>
            <p:ph idx="1"/>
          </p:nvPr>
        </p:nvSpPr>
        <p:spPr>
          <a:xfrm>
            <a:off x="503238" y="530225"/>
            <a:ext cx="8183562" cy="4187825"/>
          </a:xfrm>
        </p:spPr>
        <p:txBody>
          <a:bodyPr>
            <a:normAutofit fontScale="92500" lnSpcReduction="10000"/>
          </a:bodyPr>
          <a:lstStyle/>
          <a:p>
            <a:pPr marL="265176" indent="363538" algn="just" eaLnBrk="1" fontAlgn="auto" hangingPunct="1">
              <a:lnSpc>
                <a:spcPct val="90000"/>
              </a:lnSpc>
              <a:spcAft>
                <a:spcPts val="0"/>
              </a:spcAft>
              <a:buClr>
                <a:schemeClr val="hlink"/>
              </a:buClr>
              <a:buFont typeface="Wingdings 2"/>
              <a:buNone/>
              <a:defRPr/>
            </a:pPr>
            <a:r>
              <a:rPr lang="kk-KZ" b="1" dirty="0" smtClean="0">
                <a:latin typeface="Times New Roman" pitchFamily="18" charset="0"/>
                <a:cs typeface="Times New Roman" pitchFamily="18" charset="0"/>
              </a:rPr>
              <a:t>Саясаттану ғылым ретінде жалпы ғылыми әдістердің белгілі бір қорын пайдаланады</a:t>
            </a:r>
            <a:r>
              <a:rPr lang="ru-RU" b="1" dirty="0" smtClean="0">
                <a:latin typeface="Times New Roman" pitchFamily="18" charset="0"/>
                <a:cs typeface="Times New Roman" pitchFamily="18" charset="0"/>
              </a:rPr>
              <a:t>:</a:t>
            </a:r>
          </a:p>
          <a:p>
            <a:pPr marL="265176" indent="712788" algn="just" eaLnBrk="1" fontAlgn="auto" hangingPunct="1">
              <a:lnSpc>
                <a:spcPct val="90000"/>
              </a:lnSpc>
              <a:spcAft>
                <a:spcPts val="0"/>
              </a:spcAft>
              <a:buClr>
                <a:schemeClr val="hlink"/>
              </a:buClr>
              <a:buFont typeface="Wingdings" pitchFamily="2" charset="2"/>
              <a:buChar char="v"/>
              <a:defRPr/>
            </a:pPr>
            <a:r>
              <a:rPr lang="kk-KZ" b="1" dirty="0" smtClean="0">
                <a:latin typeface="Times New Roman" pitchFamily="18" charset="0"/>
                <a:cs typeface="Times New Roman" pitchFamily="18" charset="0"/>
                <a:hlinkClick r:id="rId2" tooltip="Әлеуметтанулық (мұндай бет жоқ)"/>
              </a:rPr>
              <a:t>Талдау жәңе жинақтау</a:t>
            </a:r>
          </a:p>
          <a:p>
            <a:pPr marL="265176" indent="712788" algn="just" eaLnBrk="1" fontAlgn="auto" hangingPunct="1">
              <a:lnSpc>
                <a:spcPct val="90000"/>
              </a:lnSpc>
              <a:spcAft>
                <a:spcPts val="0"/>
              </a:spcAft>
              <a:buClr>
                <a:schemeClr val="hlink"/>
              </a:buClr>
              <a:buFont typeface="Wingdings" pitchFamily="2" charset="2"/>
              <a:buChar char="v"/>
              <a:defRPr/>
            </a:pPr>
            <a:r>
              <a:rPr lang="kk-KZ" b="1" dirty="0" smtClean="0">
                <a:latin typeface="Times New Roman" pitchFamily="18" charset="0"/>
                <a:cs typeface="Times New Roman" pitchFamily="18" charset="0"/>
                <a:hlinkClick r:id="rId2" tooltip="Әлеуметтанулық (мұндай бет жоқ)"/>
              </a:rPr>
              <a:t>әлеуметтанулық</a:t>
            </a:r>
            <a:r>
              <a:rPr lang="kk-KZ" b="1" dirty="0" smtClean="0">
                <a:latin typeface="Times New Roman" pitchFamily="18" charset="0"/>
                <a:cs typeface="Times New Roman" pitchFamily="18" charset="0"/>
              </a:rPr>
              <a:t>;</a:t>
            </a:r>
            <a:endParaRPr lang="kk-KZ" b="1" dirty="0" smtClean="0">
              <a:latin typeface="Times New Roman" pitchFamily="18" charset="0"/>
              <a:cs typeface="Times New Roman" pitchFamily="18" charset="0"/>
              <a:hlinkClick r:id="rId3" tooltip="Тарихи (мұндай бет жоқ)"/>
            </a:endParaRPr>
          </a:p>
          <a:p>
            <a:pPr marL="265176" indent="712788" algn="just" eaLnBrk="1" fontAlgn="auto" hangingPunct="1">
              <a:lnSpc>
                <a:spcPct val="90000"/>
              </a:lnSpc>
              <a:spcAft>
                <a:spcPts val="0"/>
              </a:spcAft>
              <a:buClr>
                <a:schemeClr val="hlink"/>
              </a:buClr>
              <a:buFont typeface="Wingdings" pitchFamily="2" charset="2"/>
              <a:buChar char="v"/>
              <a:defRPr/>
            </a:pPr>
            <a:r>
              <a:rPr lang="kk-KZ" b="1" dirty="0" smtClean="0">
                <a:latin typeface="Times New Roman" pitchFamily="18" charset="0"/>
                <a:cs typeface="Times New Roman" pitchFamily="18" charset="0"/>
                <a:hlinkClick r:id="rId3" tooltip="Тарихи (мұндай бет жоқ)"/>
              </a:rPr>
              <a:t>тарихи</a:t>
            </a:r>
            <a:r>
              <a:rPr lang="kk-KZ" b="1" dirty="0" smtClean="0">
                <a:latin typeface="Times New Roman" pitchFamily="18" charset="0"/>
                <a:cs typeface="Times New Roman" pitchFamily="18" charset="0"/>
              </a:rPr>
              <a:t>;</a:t>
            </a:r>
            <a:endParaRPr lang="kk-KZ" b="1" dirty="0" smtClean="0">
              <a:latin typeface="Times New Roman" pitchFamily="18" charset="0"/>
              <a:cs typeface="Times New Roman" pitchFamily="18" charset="0"/>
              <a:hlinkClick r:id="rId4" tooltip="Салыстырмалы талдау (мұндай бет жоқ)"/>
            </a:endParaRPr>
          </a:p>
          <a:p>
            <a:pPr marL="265176" indent="712788" algn="just" eaLnBrk="1" fontAlgn="auto" hangingPunct="1">
              <a:lnSpc>
                <a:spcPct val="90000"/>
              </a:lnSpc>
              <a:spcAft>
                <a:spcPts val="0"/>
              </a:spcAft>
              <a:buClr>
                <a:schemeClr val="hlink"/>
              </a:buClr>
              <a:buFont typeface="Wingdings" pitchFamily="2" charset="2"/>
              <a:buChar char="v"/>
              <a:defRPr/>
            </a:pPr>
            <a:r>
              <a:rPr lang="kk-KZ" b="1" dirty="0">
                <a:latin typeface="Times New Roman" pitchFamily="18" charset="0"/>
                <a:cs typeface="Times New Roman" pitchFamily="18" charset="0"/>
                <a:hlinkClick r:id="rId4" tooltip="Салыстырмалы талдау (мұндай бет жоқ)"/>
              </a:rPr>
              <a:t>с</a:t>
            </a:r>
            <a:r>
              <a:rPr lang="kk-KZ" b="1" dirty="0" smtClean="0">
                <a:latin typeface="Times New Roman" pitchFamily="18" charset="0"/>
                <a:cs typeface="Times New Roman" pitchFamily="18" charset="0"/>
                <a:hlinkClick r:id="rId4" tooltip="Салыстырмалы талдау (мұндай бет жоқ)"/>
              </a:rPr>
              <a:t>алыстырмалы </a:t>
            </a:r>
            <a:r>
              <a:rPr lang="kk-KZ" b="1" dirty="0" smtClean="0">
                <a:latin typeface="Times New Roman" pitchFamily="18" charset="0"/>
                <a:cs typeface="Times New Roman" pitchFamily="18" charset="0"/>
              </a:rPr>
              <a:t>;</a:t>
            </a:r>
            <a:endParaRPr lang="ru-RU" b="1" dirty="0" smtClean="0">
              <a:latin typeface="Times New Roman" pitchFamily="18" charset="0"/>
              <a:cs typeface="Times New Roman" pitchFamily="18" charset="0"/>
            </a:endParaRPr>
          </a:p>
          <a:p>
            <a:pPr marL="265176" indent="712788" algn="just" eaLnBrk="1" fontAlgn="auto" hangingPunct="1">
              <a:lnSpc>
                <a:spcPct val="90000"/>
              </a:lnSpc>
              <a:spcAft>
                <a:spcPts val="0"/>
              </a:spcAft>
              <a:buClr>
                <a:schemeClr val="hlink"/>
              </a:buClr>
              <a:buFont typeface="Wingdings" pitchFamily="2" charset="2"/>
              <a:buChar char="v"/>
              <a:defRPr/>
            </a:pPr>
            <a:r>
              <a:rPr lang="kk-KZ" b="1" dirty="0" smtClean="0">
                <a:latin typeface="Times New Roman" pitchFamily="18" charset="0"/>
                <a:cs typeface="Times New Roman" pitchFamily="18" charset="0"/>
                <a:hlinkClick r:id="rId5" tooltip="Құрылымдық-функционалдық (мұндай бет жоқ)"/>
              </a:rPr>
              <a:t>құрылымдық-функционалдық</a:t>
            </a:r>
            <a:r>
              <a:rPr lang="kk-KZ" b="1" dirty="0" smtClean="0">
                <a:latin typeface="Times New Roman" pitchFamily="18" charset="0"/>
                <a:cs typeface="Times New Roman" pitchFamily="18" charset="0"/>
              </a:rPr>
              <a:t>;</a:t>
            </a:r>
          </a:p>
          <a:p>
            <a:pPr marL="265176" indent="712788" algn="just" eaLnBrk="1" fontAlgn="auto" hangingPunct="1">
              <a:lnSpc>
                <a:spcPct val="90000"/>
              </a:lnSpc>
              <a:spcAft>
                <a:spcPts val="0"/>
              </a:spcAft>
              <a:buClr>
                <a:schemeClr val="hlink"/>
              </a:buClr>
              <a:buFont typeface="Wingdings" pitchFamily="2" charset="2"/>
              <a:buChar char="v"/>
              <a:defRPr/>
            </a:pPr>
            <a:r>
              <a:rPr lang="kk-KZ" b="1" dirty="0" smtClean="0">
                <a:latin typeface="Times New Roman" pitchFamily="18" charset="0"/>
                <a:cs typeface="Times New Roman" pitchFamily="18" charset="0"/>
                <a:hlinkClick r:id="rId6" tooltip="Бихевиористік (мұндай бет жоқ)"/>
              </a:rPr>
              <a:t>бихевиористік</a:t>
            </a:r>
            <a:r>
              <a:rPr lang="kk-KZ" b="1" dirty="0" smtClean="0">
                <a:latin typeface="Times New Roman" pitchFamily="18" charset="0"/>
                <a:cs typeface="Times New Roman" pitchFamily="18" charset="0"/>
              </a:rPr>
              <a:t>;</a:t>
            </a:r>
          </a:p>
          <a:p>
            <a:pPr marL="265176" indent="712788" algn="just" eaLnBrk="1" fontAlgn="auto" hangingPunct="1">
              <a:lnSpc>
                <a:spcPct val="90000"/>
              </a:lnSpc>
              <a:spcAft>
                <a:spcPts val="0"/>
              </a:spcAft>
              <a:buClr>
                <a:schemeClr val="hlink"/>
              </a:buClr>
              <a:buFont typeface="Wingdings" pitchFamily="2" charset="2"/>
              <a:buChar char="v"/>
              <a:defRPr/>
            </a:pPr>
            <a:r>
              <a:rPr lang="kk-KZ" b="1" dirty="0" smtClean="0">
                <a:latin typeface="Times New Roman" pitchFamily="18" charset="0"/>
                <a:cs typeface="Times New Roman" pitchFamily="18" charset="0"/>
              </a:rPr>
              <a:t> </a:t>
            </a:r>
            <a:r>
              <a:rPr lang="kk-KZ" b="1" dirty="0" smtClean="0">
                <a:latin typeface="Times New Roman" pitchFamily="18" charset="0"/>
                <a:cs typeface="Times New Roman" pitchFamily="18" charset="0"/>
                <a:hlinkClick r:id="rId7" tooltip="Жүйелік (мұндай бет жоқ)"/>
              </a:rPr>
              <a:t>жүйел</a:t>
            </a:r>
            <a:r>
              <a:rPr lang="kk-KZ" b="1" dirty="0" smtClean="0">
                <a:latin typeface="Times New Roman" pitchFamily="18" charset="0"/>
                <a:cs typeface="Times New Roman" pitchFamily="18" charset="0"/>
              </a:rPr>
              <a:t>еу</a:t>
            </a:r>
          </a:p>
          <a:p>
            <a:pPr marL="265176" indent="712788" algn="just" eaLnBrk="1" fontAlgn="auto" hangingPunct="1">
              <a:lnSpc>
                <a:spcPct val="90000"/>
              </a:lnSpc>
              <a:spcAft>
                <a:spcPts val="0"/>
              </a:spcAft>
              <a:buClr>
                <a:schemeClr val="hlink"/>
              </a:buClr>
              <a:buFont typeface="Wingdings" pitchFamily="2" charset="2"/>
              <a:buChar char="v"/>
              <a:defRPr/>
            </a:pPr>
            <a:r>
              <a:rPr lang="kk-KZ" b="1" dirty="0" smtClean="0">
                <a:latin typeface="Times New Roman" pitchFamily="18" charset="0"/>
                <a:cs typeface="Times New Roman" pitchFamily="18" charset="0"/>
              </a:rPr>
              <a:t>Психологиялық талдау</a:t>
            </a:r>
          </a:p>
          <a:p>
            <a:pPr marL="265176" indent="712788" algn="just" eaLnBrk="1" fontAlgn="auto" hangingPunct="1">
              <a:lnSpc>
                <a:spcPct val="90000"/>
              </a:lnSpc>
              <a:spcAft>
                <a:spcPts val="0"/>
              </a:spcAft>
              <a:buClr>
                <a:schemeClr val="hlink"/>
              </a:buClr>
              <a:buFont typeface="Wingdings" pitchFamily="2" charset="2"/>
              <a:buChar char="v"/>
              <a:defRPr/>
            </a:pPr>
            <a:r>
              <a:rPr lang="kk-KZ" b="1" dirty="0" smtClean="0">
                <a:latin typeface="Times New Roman" pitchFamily="18" charset="0"/>
                <a:cs typeface="Times New Roman" pitchFamily="18" charset="0"/>
              </a:rPr>
              <a:t>т</a:t>
            </a:r>
            <a:r>
              <a:rPr lang="ru-RU" b="1" dirty="0" smtClean="0">
                <a:latin typeface="Times New Roman" pitchFamily="18" charset="0"/>
                <a:cs typeface="Times New Roman" pitchFamily="18" charset="0"/>
              </a:rPr>
              <a:t>.б.</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әдістер жатады</a:t>
            </a:r>
            <a:endParaRPr lang="ru-RU" b="1"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normAutofit fontScale="90000"/>
          </a:bodyPr>
          <a:lstStyle/>
          <a:p>
            <a:pPr eaLnBrk="1" fontAlgn="auto" hangingPunct="1">
              <a:spcAft>
                <a:spcPts val="0"/>
              </a:spcAft>
              <a:defRPr/>
            </a:pPr>
            <a:r>
              <a:rPr lang="ru-RU" dirty="0" err="1" smtClean="0">
                <a:solidFill>
                  <a:schemeClr val="tx1"/>
                </a:solidFill>
              </a:rPr>
              <a:t>Саясаттанудың функциялары</a:t>
            </a:r>
            <a:r>
              <a:rPr lang="ru-RU" dirty="0" smtClean="0">
                <a:solidFill>
                  <a:schemeClr val="tx1"/>
                </a:solidFill>
              </a:rPr>
              <a:t/>
            </a:r>
            <a:br>
              <a:rPr lang="ru-RU" dirty="0" smtClean="0">
                <a:solidFill>
                  <a:schemeClr val="tx1"/>
                </a:solidFill>
              </a:rPr>
            </a:br>
            <a:r>
              <a:rPr lang="ru-RU" dirty="0" smtClean="0">
                <a:solidFill>
                  <a:schemeClr val="tx1"/>
                </a:solidFill>
              </a:rPr>
              <a:t>(</a:t>
            </a:r>
            <a:r>
              <a:rPr lang="kk-KZ" dirty="0" smtClean="0">
                <a:solidFill>
                  <a:schemeClr val="tx1"/>
                </a:solidFill>
              </a:rPr>
              <a:t> қызметтері</a:t>
            </a:r>
            <a:r>
              <a:rPr lang="ru-RU" dirty="0" smtClean="0">
                <a:solidFill>
                  <a:schemeClr val="tx1"/>
                </a:solidFill>
              </a:rPr>
              <a:t>)</a:t>
            </a:r>
            <a:endParaRPr lang="ru-RU" dirty="0">
              <a:solidFill>
                <a:schemeClr val="tx1"/>
              </a:solidFill>
            </a:endParaRPr>
          </a:p>
        </p:txBody>
      </p:sp>
      <p:sp>
        <p:nvSpPr>
          <p:cNvPr id="27650" name="Содержимое 2"/>
          <p:cNvSpPr>
            <a:spLocks noGrp="1"/>
          </p:cNvSpPr>
          <p:nvPr>
            <p:ph idx="1"/>
          </p:nvPr>
        </p:nvSpPr>
        <p:spPr>
          <a:xfrm>
            <a:off x="503238" y="530225"/>
            <a:ext cx="8183562" cy="4187825"/>
          </a:xfrm>
        </p:spPr>
        <p:txBody>
          <a:bodyPr/>
          <a:lstStyle/>
          <a:p>
            <a:pPr eaLnBrk="1" hangingPunct="1"/>
            <a:r>
              <a:rPr lang="kk-KZ" i="1" smtClean="0">
                <a:latin typeface="Times New Roman" pitchFamily="18" charset="0"/>
                <a:cs typeface="Times New Roman" pitchFamily="18" charset="0"/>
              </a:rPr>
              <a:t>Танымдық- </a:t>
            </a:r>
            <a:r>
              <a:rPr lang="kk-KZ" smtClean="0">
                <a:latin typeface="Times New Roman" pitchFamily="18" charset="0"/>
                <a:cs typeface="Times New Roman" pitchFamily="18" charset="0"/>
              </a:rPr>
              <a:t>қоғамдағы оқиғаларды танып-білуге          камтиды</a:t>
            </a:r>
            <a:endParaRPr lang="ru-RU" i="1" smtClean="0">
              <a:latin typeface="Times New Roman" pitchFamily="18" charset="0"/>
              <a:cs typeface="Times New Roman" pitchFamily="18" charset="0"/>
            </a:endParaRPr>
          </a:p>
          <a:p>
            <a:pPr eaLnBrk="1" hangingPunct="1"/>
            <a:r>
              <a:rPr lang="ru-RU" smtClean="0">
                <a:latin typeface="Times New Roman" pitchFamily="18" charset="0"/>
                <a:cs typeface="Times New Roman" pitchFamily="18" charset="0"/>
              </a:rPr>
              <a:t>Теориялық-</a:t>
            </a:r>
            <a:r>
              <a:rPr lang="ru-RU" u="sng" smtClean="0">
                <a:latin typeface="Times New Roman" pitchFamily="18" charset="0"/>
                <a:cs typeface="Times New Roman" pitchFamily="18" charset="0"/>
              </a:rPr>
              <a:t>ә</a:t>
            </a:r>
            <a:r>
              <a:rPr lang="ru-RU" smtClean="0">
                <a:latin typeface="Times New Roman" pitchFamily="18" charset="0"/>
                <a:cs typeface="Times New Roman" pitchFamily="18" charset="0"/>
              </a:rPr>
              <a:t>дістемелік функция </a:t>
            </a:r>
          </a:p>
          <a:p>
            <a:pPr eaLnBrk="1" hangingPunct="1"/>
            <a:r>
              <a:rPr lang="ru-RU" smtClean="0">
                <a:latin typeface="Times New Roman" pitchFamily="18" charset="0"/>
                <a:cs typeface="Times New Roman" pitchFamily="18" charset="0"/>
              </a:rPr>
              <a:t>Қолданбалы, практикалық функция </a:t>
            </a:r>
          </a:p>
          <a:p>
            <a:pPr eaLnBrk="1" hangingPunct="1"/>
            <a:r>
              <a:rPr lang="ru-RU" smtClean="0">
                <a:latin typeface="Times New Roman" pitchFamily="18" charset="0"/>
                <a:cs typeface="Times New Roman" pitchFamily="18" charset="0"/>
              </a:rPr>
              <a:t>Саяси болжамдар жасау</a:t>
            </a:r>
          </a:p>
          <a:p>
            <a:pPr eaLnBrk="1" hangingPunct="1"/>
            <a:r>
              <a:rPr lang="kk-KZ" i="1" smtClean="0">
                <a:latin typeface="Times New Roman" pitchFamily="18" charset="0"/>
                <a:cs typeface="Times New Roman" pitchFamily="18" charset="0"/>
              </a:rPr>
              <a:t>Бағалау  </a:t>
            </a:r>
            <a:r>
              <a:rPr lang="ru-RU" i="1" smtClean="0">
                <a:latin typeface="Times New Roman" pitchFamily="18" charset="0"/>
                <a:cs typeface="Times New Roman" pitchFamily="18" charset="0"/>
              </a:rPr>
              <a:t>(аксиологиялык)</a:t>
            </a:r>
            <a:r>
              <a:rPr lang="kk-KZ" i="1" smtClean="0">
                <a:latin typeface="Times New Roman" pitchFamily="18" charset="0"/>
                <a:cs typeface="Times New Roman" pitchFamily="18" charset="0"/>
              </a:rPr>
              <a:t>функция</a:t>
            </a:r>
            <a:endParaRPr lang="ru-RU" smtClean="0">
              <a:latin typeface="Times New Roman" pitchFamily="18" charset="0"/>
              <a:cs typeface="Times New Roman" pitchFamily="18" charset="0"/>
            </a:endParaRPr>
          </a:p>
          <a:p>
            <a:pPr eaLnBrk="1" hangingPunct="1"/>
            <a:r>
              <a:rPr lang="kk-KZ" smtClean="0"/>
              <a:t>Тәрбиелік функция</a:t>
            </a:r>
            <a:endParaRPr lang="ru-RU" smtClean="0"/>
          </a:p>
          <a:p>
            <a:pPr eaLnBrk="1" hangingPunct="1"/>
            <a:endParaRPr lang="ru-RU" smtClean="0"/>
          </a:p>
          <a:p>
            <a:pPr eaLnBrk="1" hangingPunct="1"/>
            <a:endParaRPr lang="ru-RU"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85000" lnSpcReduction="20000"/>
          </a:bodyPr>
          <a:lstStyle/>
          <a:p>
            <a:pPr marL="265176" indent="-265176" eaLnBrk="1" fontAlgn="auto" hangingPunct="1">
              <a:spcAft>
                <a:spcPts val="0"/>
              </a:spcAft>
              <a:buFont typeface="Wingdings 2"/>
              <a:buChar char=""/>
              <a:defRPr/>
            </a:pPr>
            <a:r>
              <a:rPr lang="kk-KZ" dirty="0" smtClean="0"/>
              <a:t>Саясаттану ғылыми ретінде бертіңде қалыптастырылды. 19 ғасырдың екінші жартысыңда</a:t>
            </a:r>
          </a:p>
          <a:p>
            <a:pPr marL="265176" indent="-265176" eaLnBrk="1" fontAlgn="auto" hangingPunct="1">
              <a:spcAft>
                <a:spcPts val="0"/>
              </a:spcAft>
              <a:buFont typeface="Wingdings 2"/>
              <a:buChar char=""/>
              <a:defRPr/>
            </a:pPr>
            <a:r>
              <a:rPr lang="kk-KZ" dirty="0" smtClean="0"/>
              <a:t>Саясаттың қалыптасуына зор үлесің қосқан Еуропа жәңе АҚШ ойшылары</a:t>
            </a:r>
          </a:p>
          <a:p>
            <a:pPr marL="265176" indent="-265176" eaLnBrk="1" fontAlgn="auto" hangingPunct="1">
              <a:spcAft>
                <a:spcPts val="0"/>
              </a:spcAft>
              <a:buFont typeface="Wingdings 2"/>
              <a:buChar char=""/>
              <a:defRPr/>
            </a:pPr>
            <a:r>
              <a:rPr lang="ru-RU" b="1" dirty="0" smtClean="0"/>
              <a:t>XX </a:t>
            </a:r>
            <a:r>
              <a:rPr lang="ru-RU" b="1" dirty="0" err="1" smtClean="0"/>
              <a:t>ғасырдың басында</a:t>
            </a:r>
            <a:r>
              <a:rPr lang="ru-RU" b="1" dirty="0" smtClean="0"/>
              <a:t> </a:t>
            </a:r>
            <a:r>
              <a:rPr lang="ru-RU" b="1" dirty="0" err="1" smtClean="0"/>
              <a:t>саясаттану</a:t>
            </a:r>
            <a:r>
              <a:rPr lang="ru-RU" b="1" dirty="0" smtClean="0"/>
              <a:t> </a:t>
            </a:r>
            <a:r>
              <a:rPr lang="ru-RU" b="1" dirty="0" err="1" smtClean="0"/>
              <a:t>бөлек академиялық пән ретінде</a:t>
            </a:r>
            <a:r>
              <a:rPr lang="ru-RU" b="1" dirty="0" smtClean="0"/>
              <a:t> </a:t>
            </a:r>
            <a:r>
              <a:rPr lang="ru-RU" b="1" dirty="0" err="1" smtClean="0"/>
              <a:t>толық бөлініп шықты</a:t>
            </a:r>
            <a:r>
              <a:rPr lang="ru-RU" dirty="0" smtClean="0"/>
              <a:t> </a:t>
            </a:r>
          </a:p>
          <a:p>
            <a:pPr marL="265176" indent="-265176" eaLnBrk="1" fontAlgn="auto" hangingPunct="1">
              <a:spcAft>
                <a:spcPts val="0"/>
              </a:spcAft>
              <a:buFont typeface="Wingdings 2"/>
              <a:buChar char=""/>
              <a:defRPr/>
            </a:pPr>
            <a:r>
              <a:rPr lang="ru-RU" dirty="0" smtClean="0"/>
              <a:t>1949 ж </a:t>
            </a:r>
            <a:r>
              <a:rPr lang="ru-RU" dirty="0" err="1" smtClean="0"/>
              <a:t>бастап</a:t>
            </a:r>
            <a:r>
              <a:rPr lang="ru-RU" dirty="0" smtClean="0"/>
              <a:t> </a:t>
            </a:r>
            <a:r>
              <a:rPr lang="ru-RU" dirty="0" err="1" smtClean="0"/>
              <a:t>ЮНЕСКО-ның шешімімең </a:t>
            </a:r>
            <a:r>
              <a:rPr lang="ru-RU" dirty="0" smtClean="0"/>
              <a:t/>
            </a:r>
            <a:br>
              <a:rPr lang="ru-RU" dirty="0" smtClean="0"/>
            </a:br>
            <a:r>
              <a:rPr lang="ru-RU" dirty="0" err="1" smtClean="0"/>
              <a:t>АҚШ-тың</a:t>
            </a:r>
            <a:r>
              <a:rPr lang="ru-RU" dirty="0" smtClean="0"/>
              <a:t>, </a:t>
            </a:r>
            <a:r>
              <a:rPr lang="ru-RU" dirty="0" err="1" smtClean="0"/>
              <a:t>батыс</a:t>
            </a:r>
            <a:r>
              <a:rPr lang="ru-RU" dirty="0" smtClean="0"/>
              <a:t> </a:t>
            </a:r>
            <a:r>
              <a:rPr lang="ru-RU" dirty="0" err="1" smtClean="0"/>
              <a:t>елдерінің  жоғары оқу орындарында</a:t>
            </a:r>
            <a:r>
              <a:rPr lang="ru-RU" dirty="0" smtClean="0"/>
              <a:t> </a:t>
            </a:r>
            <a:r>
              <a:rPr lang="ru-RU" dirty="0" err="1" smtClean="0"/>
              <a:t>саясаттану</a:t>
            </a:r>
            <a:r>
              <a:rPr lang="ru-RU" dirty="0" smtClean="0"/>
              <a:t> </a:t>
            </a:r>
            <a:r>
              <a:rPr lang="ru-RU" dirty="0" err="1" smtClean="0"/>
              <a:t>жеке</a:t>
            </a:r>
            <a:r>
              <a:rPr lang="ru-RU" dirty="0" smtClean="0"/>
              <a:t> </a:t>
            </a:r>
            <a:r>
              <a:rPr lang="ru-RU" dirty="0" err="1" smtClean="0"/>
              <a:t>пән ретінде</a:t>
            </a:r>
            <a:r>
              <a:rPr lang="ru-RU" dirty="0" smtClean="0"/>
              <a:t> </a:t>
            </a:r>
            <a:r>
              <a:rPr lang="ru-RU" dirty="0" err="1" smtClean="0"/>
              <a:t>міндетті</a:t>
            </a:r>
            <a:r>
              <a:rPr lang="ru-RU" dirty="0" smtClean="0"/>
              <a:t> </a:t>
            </a:r>
            <a:r>
              <a:rPr lang="ru-RU" dirty="0" err="1" smtClean="0"/>
              <a:t>түрде оқытылады</a:t>
            </a:r>
            <a:endParaRPr lang="ru-RU" b="1" dirty="0" smtClean="0"/>
          </a:p>
          <a:p>
            <a:pPr marL="265176" indent="-265176" eaLnBrk="1" fontAlgn="auto" hangingPunct="1">
              <a:spcAft>
                <a:spcPts val="0"/>
              </a:spcAft>
              <a:buFont typeface="Wingdings 2"/>
              <a:buChar char=""/>
              <a:defRPr/>
            </a:pPr>
            <a:endParaRPr lang="kk-KZ" dirty="0" smtClean="0"/>
          </a:p>
          <a:p>
            <a:pPr marL="265176" indent="-265176" eaLnBrk="1" fontAlgn="auto" hangingPunct="1">
              <a:spcAft>
                <a:spcPts val="0"/>
              </a:spcAft>
              <a:buFont typeface="Wingdings 2"/>
              <a:buChar char=""/>
              <a:defRPr/>
            </a:pPr>
            <a:endParaRPr lang="kk-KZ" dirty="0" smtClean="0"/>
          </a:p>
          <a:p>
            <a:pPr marL="265176" indent="-265176" eaLnBrk="1" fontAlgn="auto" hangingPunct="1">
              <a:spcAft>
                <a:spcPts val="0"/>
              </a:spcAft>
              <a:buFont typeface="Wingdings 2"/>
              <a:buChar char=""/>
              <a:defRPr/>
            </a:pPr>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92500" lnSpcReduction="10000"/>
          </a:bodyPr>
          <a:lstStyle/>
          <a:p>
            <a:pPr marL="265176" indent="-265176" eaLnBrk="1" fontAlgn="auto" hangingPunct="1">
              <a:spcAft>
                <a:spcPts val="0"/>
              </a:spcAft>
              <a:buFont typeface="Wingdings 2"/>
              <a:buChar char=""/>
              <a:defRPr/>
            </a:pPr>
            <a:r>
              <a:rPr lang="ru-RU" dirty="0" err="1" smtClean="0"/>
              <a:t>Саясатты</a:t>
            </a:r>
            <a:r>
              <a:rPr lang="ru-RU" dirty="0" smtClean="0"/>
              <a:t> </a:t>
            </a:r>
            <a:r>
              <a:rPr lang="kk-KZ" dirty="0" smtClean="0"/>
              <a:t>бірнеше</a:t>
            </a:r>
            <a:r>
              <a:rPr lang="ru-RU" dirty="0" smtClean="0"/>
              <a:t> </a:t>
            </a:r>
            <a:r>
              <a:rPr lang="ru-RU" dirty="0" err="1" smtClean="0"/>
              <a:t>қоғамтаңу ғылымдар зерттейді</a:t>
            </a:r>
            <a:endParaRPr lang="ru-RU" dirty="0" smtClean="0"/>
          </a:p>
          <a:p>
            <a:pPr marL="265176" indent="-265176" eaLnBrk="1" fontAlgn="auto" hangingPunct="1">
              <a:spcAft>
                <a:spcPts val="0"/>
              </a:spcAft>
              <a:buFont typeface="Wingdings 2"/>
              <a:buChar char=""/>
              <a:defRPr/>
            </a:pPr>
            <a:r>
              <a:rPr lang="kk-KZ" dirty="0" smtClean="0"/>
              <a:t>Олардың арасында философия</a:t>
            </a:r>
            <a:r>
              <a:rPr lang="ru-RU" dirty="0" smtClean="0"/>
              <a:t>, </a:t>
            </a:r>
            <a:r>
              <a:rPr lang="ru-RU" dirty="0" err="1" smtClean="0"/>
              <a:t>әлеуметтану,</a:t>
            </a:r>
            <a:r>
              <a:rPr lang="kk-KZ" dirty="0" smtClean="0"/>
              <a:t>экономикалық теория,қүқықтану, тарих т.б.</a:t>
            </a:r>
          </a:p>
          <a:p>
            <a:pPr marL="265176" indent="-265176" eaLnBrk="1" fontAlgn="auto" hangingPunct="1">
              <a:spcAft>
                <a:spcPts val="0"/>
              </a:spcAft>
              <a:buFont typeface="Wingdings 2"/>
              <a:buChar char=""/>
              <a:defRPr/>
            </a:pPr>
            <a:r>
              <a:rPr lang="ru-RU" dirty="0" smtClean="0"/>
              <a:t> </a:t>
            </a:r>
            <a:r>
              <a:rPr lang="ru-RU" dirty="0" err="1" smtClean="0"/>
              <a:t>Бәрінің зерттеу</a:t>
            </a:r>
            <a:r>
              <a:rPr lang="ru-RU" dirty="0" smtClean="0"/>
              <a:t> </a:t>
            </a:r>
            <a:r>
              <a:rPr lang="ru-RU" dirty="0" err="1" smtClean="0"/>
              <a:t>объектісі</a:t>
            </a:r>
            <a:r>
              <a:rPr lang="ru-RU" dirty="0" smtClean="0"/>
              <a:t> </a:t>
            </a:r>
            <a:r>
              <a:rPr lang="ru-RU" dirty="0" err="1" smtClean="0"/>
              <a:t>ортақ—қоғамдық, саяси</a:t>
            </a:r>
            <a:r>
              <a:rPr lang="ru-RU" dirty="0" smtClean="0"/>
              <a:t>  </a:t>
            </a:r>
            <a:r>
              <a:rPr lang="ru-RU" dirty="0" err="1" smtClean="0"/>
              <a:t>өмір,</a:t>
            </a:r>
            <a:endParaRPr lang="ru-RU" dirty="0" smtClean="0"/>
          </a:p>
          <a:p>
            <a:pPr marL="265176" indent="-265176" eaLnBrk="1" fontAlgn="auto" hangingPunct="1">
              <a:spcAft>
                <a:spcPts val="0"/>
              </a:spcAft>
              <a:buFont typeface="Wingdings 2"/>
              <a:buChar char=""/>
              <a:defRPr/>
            </a:pPr>
            <a:r>
              <a:rPr lang="ru-RU" dirty="0" err="1" smtClean="0"/>
              <a:t>Бірақта әрбір қоғамтану ғылымының өзіндік пәні </a:t>
            </a:r>
            <a:r>
              <a:rPr lang="ru-RU" dirty="0" smtClean="0"/>
              <a:t>бар. </a:t>
            </a:r>
            <a:br>
              <a:rPr lang="ru-RU" dirty="0" smtClean="0"/>
            </a:br>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175"/>
          </a:xfrm>
        </p:spPr>
        <p:txBody>
          <a:bodyPr>
            <a:normAutofit fontScale="90000"/>
          </a:bodyPr>
          <a:lstStyle/>
          <a:p>
            <a:pPr eaLnBrk="1" fontAlgn="auto" hangingPunct="1">
              <a:spcAft>
                <a:spcPts val="0"/>
              </a:spcAft>
              <a:defRPr/>
            </a:pPr>
            <a:endParaRPr lang="ru-RU" dirty="0">
              <a:solidFill>
                <a:schemeClr val="accent1">
                  <a:tint val="88000"/>
                  <a:satMod val="150000"/>
                </a:schemeClr>
              </a:solidFill>
            </a:endParaRPr>
          </a:p>
        </p:txBody>
      </p:sp>
      <p:sp>
        <p:nvSpPr>
          <p:cNvPr id="30722" name="Содержимое 2"/>
          <p:cNvSpPr>
            <a:spLocks noGrp="1"/>
          </p:cNvSpPr>
          <p:nvPr>
            <p:ph idx="1"/>
          </p:nvPr>
        </p:nvSpPr>
        <p:spPr>
          <a:xfrm>
            <a:off x="457200" y="692150"/>
            <a:ext cx="8229600" cy="5434013"/>
          </a:xfrm>
        </p:spPr>
        <p:txBody>
          <a:bodyPr/>
          <a:lstStyle/>
          <a:p>
            <a:pPr eaLnBrk="1" hangingPunct="1"/>
            <a:r>
              <a:rPr lang="ru-RU" smtClean="0"/>
              <a:t>Бұрынғы Кеңес елінде  саясаттан</a:t>
            </a:r>
            <a:r>
              <a:rPr lang="kk-KZ" smtClean="0"/>
              <a:t>у</a:t>
            </a:r>
            <a:r>
              <a:rPr lang="ru-RU" smtClean="0"/>
              <a:t>ды буржуазиялық ғылым деп шы</a:t>
            </a:r>
            <a:r>
              <a:rPr lang="kk-KZ" smtClean="0"/>
              <a:t>ғарғаң</a:t>
            </a:r>
            <a:r>
              <a:rPr lang="ru-RU" smtClean="0"/>
              <a:t>.</a:t>
            </a:r>
            <a:br>
              <a:rPr lang="ru-RU" smtClean="0"/>
            </a:br>
            <a:r>
              <a:rPr lang="ru-RU" smtClean="0"/>
              <a:t> Саяси мәселелері  ғылыми коммунизм, тарихи материализм, Коммунистік партия тарихы сияқты коммунистік идеологияға негізделген пәндердін  саласында қаралып, зерттеліп жатты. </a:t>
            </a:r>
            <a:br>
              <a:rPr lang="ru-RU" smtClean="0"/>
            </a:br>
            <a:r>
              <a:rPr lang="ru-RU" smtClean="0"/>
              <a:t>Саясаттануға деген көзқарас 20</a:t>
            </a:r>
            <a:r>
              <a:rPr lang="kk-KZ" smtClean="0"/>
              <a:t> ғ.</a:t>
            </a:r>
            <a:r>
              <a:rPr lang="ru-RU" smtClean="0"/>
              <a:t>80 жылдардын екінші жартысында өзгерді. </a:t>
            </a:r>
          </a:p>
          <a:p>
            <a:pPr eaLnBrk="1" hangingPunct="1"/>
            <a:r>
              <a:rPr lang="ru-RU" smtClean="0"/>
              <a:t>Қазір Қазақстанның барлық жоғары оқу орындарында  бұл ғылым жеке пән ретінде оқытылады</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92500" lnSpcReduction="10000"/>
          </a:bodyPr>
          <a:lstStyle/>
          <a:p>
            <a:pPr marL="265176" indent="-265176" eaLnBrk="1" fontAlgn="auto" hangingPunct="1">
              <a:spcAft>
                <a:spcPts val="0"/>
              </a:spcAft>
              <a:buFont typeface="Wingdings 2"/>
              <a:buChar char=""/>
              <a:defRPr/>
            </a:pPr>
            <a:r>
              <a:rPr lang="ru-RU" dirty="0" smtClean="0"/>
              <a:t>1949 </a:t>
            </a:r>
            <a:r>
              <a:rPr lang="ru-RU" dirty="0" err="1" smtClean="0"/>
              <a:t>жылы</a:t>
            </a:r>
            <a:r>
              <a:rPr lang="ru-RU" dirty="0" smtClean="0"/>
              <a:t> </a:t>
            </a:r>
            <a:r>
              <a:rPr lang="ru-RU" dirty="0" err="1" smtClean="0"/>
              <a:t>ЮНЕСКО-ның басшылығымен құрылған </a:t>
            </a:r>
            <a:r>
              <a:rPr lang="ru-RU" dirty="0" err="1"/>
              <a:t>саяси</a:t>
            </a:r>
            <a:r>
              <a:rPr lang="ru-RU" dirty="0"/>
              <a:t> </a:t>
            </a:r>
            <a:r>
              <a:rPr lang="ru-RU" dirty="0" err="1"/>
              <a:t>ғылымдардың халықаралық </a:t>
            </a:r>
            <a:r>
              <a:rPr lang="ru-RU" dirty="0" err="1" smtClean="0"/>
              <a:t>ассоциациясы</a:t>
            </a:r>
            <a:r>
              <a:rPr lang="ru-RU" dirty="0" smtClean="0"/>
              <a:t> </a:t>
            </a:r>
            <a:r>
              <a:rPr lang="ru-RU" dirty="0" err="1" smtClean="0"/>
              <a:t>қалыптастырылды</a:t>
            </a:r>
            <a:r>
              <a:rPr lang="ru-RU" dirty="0" smtClean="0"/>
              <a:t>. </a:t>
            </a:r>
            <a:r>
              <a:rPr lang="ru-RU" dirty="0"/>
              <a:t/>
            </a:r>
            <a:br>
              <a:rPr lang="ru-RU" dirty="0"/>
            </a:br>
            <a:r>
              <a:rPr lang="ru-RU" dirty="0" err="1"/>
              <a:t>Бүгінгі таңда АҚШ-тың, </a:t>
            </a:r>
            <a:r>
              <a:rPr lang="ru-RU" dirty="0" err="1" smtClean="0"/>
              <a:t>батыс</a:t>
            </a:r>
            <a:r>
              <a:rPr lang="ru-RU" dirty="0" smtClean="0"/>
              <a:t> </a:t>
            </a:r>
            <a:r>
              <a:rPr lang="ru-RU" dirty="0" err="1"/>
              <a:t>елдерінің барлық жоғары оқу орындарында</a:t>
            </a:r>
            <a:r>
              <a:rPr lang="ru-RU" dirty="0"/>
              <a:t> </a:t>
            </a:r>
            <a:r>
              <a:rPr lang="ru-RU" dirty="0" err="1"/>
              <a:t>саясаттану</a:t>
            </a:r>
            <a:r>
              <a:rPr lang="ru-RU" dirty="0"/>
              <a:t> </a:t>
            </a:r>
            <a:r>
              <a:rPr lang="ru-RU" dirty="0" err="1"/>
              <a:t>жеке</a:t>
            </a:r>
            <a:r>
              <a:rPr lang="ru-RU" dirty="0"/>
              <a:t> </a:t>
            </a:r>
            <a:r>
              <a:rPr lang="ru-RU" dirty="0" err="1"/>
              <a:t>пән ретінде</a:t>
            </a:r>
            <a:r>
              <a:rPr lang="ru-RU" dirty="0"/>
              <a:t> </a:t>
            </a:r>
            <a:r>
              <a:rPr lang="ru-RU" dirty="0" err="1"/>
              <a:t>барлық факультеттерде</a:t>
            </a:r>
            <a:r>
              <a:rPr lang="ru-RU" dirty="0"/>
              <a:t> </a:t>
            </a:r>
            <a:r>
              <a:rPr lang="ru-RU" dirty="0" err="1"/>
              <a:t>міндетті</a:t>
            </a:r>
            <a:r>
              <a:rPr lang="ru-RU" dirty="0"/>
              <a:t> </a:t>
            </a:r>
            <a:r>
              <a:rPr lang="ru-RU" dirty="0" err="1"/>
              <a:t>түрде оқытылады, әлемнін ең ірі</a:t>
            </a:r>
            <a:r>
              <a:rPr lang="ru-RU" dirty="0"/>
              <a:t> </a:t>
            </a:r>
            <a:r>
              <a:rPr lang="ru-RU" dirty="0" err="1"/>
              <a:t>университеттері</a:t>
            </a:r>
            <a:r>
              <a:rPr lang="ru-RU" dirty="0"/>
              <a:t> </a:t>
            </a:r>
            <a:r>
              <a:rPr lang="ru-RU" dirty="0" err="1"/>
              <a:t>оған мамандар</a:t>
            </a:r>
            <a:r>
              <a:rPr lang="ru-RU" dirty="0"/>
              <a:t> </a:t>
            </a:r>
            <a:r>
              <a:rPr lang="ru-RU" dirty="0" err="1" smtClean="0"/>
              <a:t>дайындайды</a:t>
            </a:r>
            <a:r>
              <a:rPr lang="ru-RU" dirty="0" smtClean="0"/>
              <a:t>.</a:t>
            </a:r>
            <a:r>
              <a:rPr lang="ru-RU" dirty="0"/>
              <a:t/>
            </a:r>
            <a:br>
              <a:rPr lang="ru-RU" dirty="0"/>
            </a:br>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125538"/>
            <a:ext cx="7772400" cy="2303462"/>
          </a:xfrm>
        </p:spPr>
        <p:txBody>
          <a:bodyPr/>
          <a:lstStyle/>
          <a:p>
            <a:pPr algn="ctr" eaLnBrk="1" fontAlgn="auto" hangingPunct="1">
              <a:spcAft>
                <a:spcPts val="0"/>
              </a:spcAft>
              <a:defRPr/>
            </a:pPr>
            <a:r>
              <a:rPr lang="ru-RU" sz="3200" dirty="0" smtClean="0">
                <a:solidFill>
                  <a:schemeClr val="tx1"/>
                </a:solidFill>
                <a:latin typeface="Times New Roman" pitchFamily="18" charset="0"/>
                <a:cs typeface="Times New Roman" pitchFamily="18" charset="0"/>
              </a:rPr>
              <a:t>2.С</a:t>
            </a:r>
            <a:r>
              <a:rPr lang="kk-KZ" sz="3200" dirty="0" smtClean="0">
                <a:solidFill>
                  <a:schemeClr val="tx1"/>
                </a:solidFill>
                <a:latin typeface="Times New Roman" pitchFamily="18" charset="0"/>
                <a:cs typeface="Times New Roman" pitchFamily="18" charset="0"/>
              </a:rPr>
              <a:t>аяси билік</a:t>
            </a:r>
            <a:endParaRPr lang="ru-RU" sz="3200" dirty="0">
              <a:solidFill>
                <a:schemeClr val="tx1"/>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1371600" y="3429000"/>
            <a:ext cx="7161213" cy="2808288"/>
          </a:xfrm>
        </p:spPr>
        <p:txBody>
          <a:bodyPr>
            <a:normAutofit lnSpcReduction="10000"/>
          </a:bodyPr>
          <a:lstStyle/>
          <a:p>
            <a:pPr eaLnBrk="1" fontAlgn="auto" hangingPunct="1">
              <a:spcAft>
                <a:spcPts val="0"/>
              </a:spcAft>
              <a:buFont typeface="Wingdings 2"/>
              <a:buNone/>
              <a:defRPr/>
            </a:pPr>
            <a:endParaRPr lang="ru-RU" sz="2800" b="1" dirty="0" smtClean="0">
              <a:solidFill>
                <a:schemeClr val="tx1"/>
              </a:solidFill>
              <a:latin typeface="Times New Roman" pitchFamily="18" charset="0"/>
              <a:cs typeface="Times New Roman" pitchFamily="18" charset="0"/>
            </a:endParaRPr>
          </a:p>
          <a:p>
            <a:pPr eaLnBrk="1" fontAlgn="auto" hangingPunct="1">
              <a:spcAft>
                <a:spcPts val="0"/>
              </a:spcAft>
              <a:buFont typeface="Wingdings 2"/>
              <a:buNone/>
              <a:defRPr/>
            </a:pPr>
            <a:endParaRPr lang="ru-RU" sz="2800" b="1" dirty="0" smtClean="0">
              <a:solidFill>
                <a:schemeClr val="tx1"/>
              </a:solidFill>
              <a:latin typeface="Times New Roman" pitchFamily="18" charset="0"/>
              <a:cs typeface="Times New Roman" pitchFamily="18" charset="0"/>
            </a:endParaRPr>
          </a:p>
          <a:p>
            <a:pPr algn="ctr" eaLnBrk="1" fontAlgn="auto" hangingPunct="1">
              <a:spcAft>
                <a:spcPts val="0"/>
              </a:spcAft>
              <a:buFont typeface="Wingdings 2"/>
              <a:buNone/>
              <a:defRPr/>
            </a:pPr>
            <a:r>
              <a:rPr lang="ru-RU" sz="2800" b="1" dirty="0" err="1" smtClean="0">
                <a:solidFill>
                  <a:schemeClr val="tx1"/>
                </a:solidFill>
                <a:latin typeface="Times New Roman" pitchFamily="18" charset="0"/>
                <a:cs typeface="Times New Roman" pitchFamily="18" charset="0"/>
              </a:rPr>
              <a:t>Жоспар</a:t>
            </a:r>
            <a:r>
              <a:rPr lang="ru-RU" sz="2800" b="1" dirty="0" smtClean="0">
                <a:solidFill>
                  <a:schemeClr val="tx1"/>
                </a:solidFill>
                <a:latin typeface="Times New Roman" pitchFamily="18" charset="0"/>
                <a:cs typeface="Times New Roman" pitchFamily="18" charset="0"/>
              </a:rPr>
              <a:t>:</a:t>
            </a:r>
          </a:p>
          <a:p>
            <a:pPr algn="ctr" eaLnBrk="1" fontAlgn="auto" hangingPunct="1">
              <a:spcAft>
                <a:spcPts val="0"/>
              </a:spcAft>
              <a:buFont typeface="Wingdings 2"/>
              <a:buNone/>
              <a:defRPr/>
            </a:pPr>
            <a:r>
              <a:rPr lang="ru-RU" sz="2800" b="1" dirty="0" smtClean="0">
                <a:solidFill>
                  <a:schemeClr val="tx1"/>
                </a:solidFill>
                <a:latin typeface="Times New Roman" pitchFamily="18" charset="0"/>
                <a:cs typeface="Times New Roman" pitchFamily="18" charset="0"/>
              </a:rPr>
              <a:t>1. </a:t>
            </a:r>
            <a:r>
              <a:rPr lang="ru-RU" sz="2800" b="1" dirty="0" err="1" smtClean="0">
                <a:solidFill>
                  <a:schemeClr val="tx1"/>
                </a:solidFill>
                <a:latin typeface="Times New Roman" pitchFamily="18" charset="0"/>
                <a:cs typeface="Times New Roman" pitchFamily="18" charset="0"/>
              </a:rPr>
              <a:t>Саяси</a:t>
            </a:r>
            <a:r>
              <a:rPr lang="ru-RU" sz="2800" b="1" dirty="0" smtClean="0">
                <a:solidFill>
                  <a:schemeClr val="tx1"/>
                </a:solidFill>
                <a:latin typeface="Times New Roman" pitchFamily="18" charset="0"/>
                <a:cs typeface="Times New Roman" pitchFamily="18" charset="0"/>
              </a:rPr>
              <a:t> </a:t>
            </a:r>
            <a:r>
              <a:rPr lang="ru-RU" sz="2800" b="1" dirty="0" err="1" smtClean="0">
                <a:solidFill>
                  <a:schemeClr val="tx1"/>
                </a:solidFill>
                <a:latin typeface="Times New Roman" pitchFamily="18" charset="0"/>
                <a:cs typeface="Times New Roman" pitchFamily="18" charset="0"/>
              </a:rPr>
              <a:t>билік</a:t>
            </a:r>
            <a:r>
              <a:rPr lang="ru-RU" sz="2800" b="1" dirty="0" smtClean="0">
                <a:solidFill>
                  <a:schemeClr val="tx1"/>
                </a:solidFill>
                <a:latin typeface="Times New Roman" pitchFamily="18" charset="0"/>
                <a:cs typeface="Times New Roman" pitchFamily="18" charset="0"/>
              </a:rPr>
              <a:t> </a:t>
            </a:r>
            <a:r>
              <a:rPr lang="ru-RU" sz="2800" b="1" dirty="0" err="1" smtClean="0">
                <a:solidFill>
                  <a:schemeClr val="tx1"/>
                </a:solidFill>
                <a:latin typeface="Times New Roman" pitchFamily="18" charset="0"/>
                <a:cs typeface="Times New Roman" pitchFamily="18" charset="0"/>
              </a:rPr>
              <a:t>түсінігі, ғылыми анықтамалары және белгілері</a:t>
            </a:r>
            <a:r>
              <a:rPr lang="ru-RU" sz="2800" b="1" dirty="0" smtClean="0">
                <a:solidFill>
                  <a:schemeClr val="tx1"/>
                </a:solidFill>
                <a:latin typeface="Times New Roman" pitchFamily="18" charset="0"/>
                <a:cs typeface="Times New Roman" pitchFamily="18" charset="0"/>
              </a:rPr>
              <a:t>.</a:t>
            </a:r>
            <a:br>
              <a:rPr lang="ru-RU" sz="2800" b="1" dirty="0" smtClean="0">
                <a:solidFill>
                  <a:schemeClr val="tx1"/>
                </a:solidFill>
                <a:latin typeface="Times New Roman" pitchFamily="18" charset="0"/>
                <a:cs typeface="Times New Roman" pitchFamily="18" charset="0"/>
              </a:rPr>
            </a:br>
            <a:r>
              <a:rPr lang="ru-RU" sz="2800" b="1" dirty="0" smtClean="0">
                <a:solidFill>
                  <a:schemeClr val="tx1"/>
                </a:solidFill>
                <a:latin typeface="Times New Roman" pitchFamily="18" charset="0"/>
                <a:cs typeface="Times New Roman" pitchFamily="18" charset="0"/>
              </a:rPr>
              <a:t>2. </a:t>
            </a:r>
            <a:r>
              <a:rPr lang="ru-RU" sz="2800" b="1" dirty="0" err="1" smtClean="0">
                <a:solidFill>
                  <a:schemeClr val="tx1"/>
                </a:solidFill>
                <a:latin typeface="Times New Roman" pitchFamily="18" charset="0"/>
                <a:cs typeface="Times New Roman" pitchFamily="18" charset="0"/>
              </a:rPr>
              <a:t>Саяси</a:t>
            </a:r>
            <a:r>
              <a:rPr lang="ru-RU" sz="2800" b="1" dirty="0" smtClean="0">
                <a:solidFill>
                  <a:schemeClr val="tx1"/>
                </a:solidFill>
                <a:latin typeface="Times New Roman" pitchFamily="18" charset="0"/>
                <a:cs typeface="Times New Roman" pitchFamily="18" charset="0"/>
              </a:rPr>
              <a:t> </a:t>
            </a:r>
            <a:r>
              <a:rPr lang="ru-RU" sz="2800" b="1" dirty="0" err="1" smtClean="0">
                <a:solidFill>
                  <a:schemeClr val="tx1"/>
                </a:solidFill>
                <a:latin typeface="Times New Roman" pitchFamily="18" charset="0"/>
                <a:cs typeface="Times New Roman" pitchFamily="18" charset="0"/>
              </a:rPr>
              <a:t>биліктің легитимділігі</a:t>
            </a:r>
            <a:r>
              <a:rPr lang="ru-RU" sz="2800" b="1" dirty="0" smtClean="0">
                <a:solidFill>
                  <a:schemeClr val="tx1"/>
                </a:solidFill>
                <a:latin typeface="Times New Roman" pitchFamily="18" charset="0"/>
                <a:cs typeface="Times New Roman" pitchFamily="18" charset="0"/>
              </a:rPr>
              <a:t> </a:t>
            </a:r>
            <a:r>
              <a:rPr lang="ru-RU" sz="2800" b="1" dirty="0" err="1" smtClean="0">
                <a:solidFill>
                  <a:schemeClr val="tx1"/>
                </a:solidFill>
                <a:latin typeface="Times New Roman" pitchFamily="18" charset="0"/>
                <a:cs typeface="Times New Roman" pitchFamily="18" charset="0"/>
              </a:rPr>
              <a:t>және билік</a:t>
            </a:r>
            <a:r>
              <a:rPr lang="ru-RU" sz="2800" b="1" dirty="0" smtClean="0">
                <a:solidFill>
                  <a:schemeClr val="tx1"/>
                </a:solidFill>
                <a:latin typeface="Times New Roman" pitchFamily="18" charset="0"/>
                <a:cs typeface="Times New Roman" pitchFamily="18" charset="0"/>
              </a:rPr>
              <a:t> </a:t>
            </a:r>
            <a:r>
              <a:rPr lang="ru-RU" sz="2800" b="1" dirty="0" err="1" smtClean="0">
                <a:solidFill>
                  <a:schemeClr val="tx1"/>
                </a:solidFill>
                <a:latin typeface="Times New Roman" pitchFamily="18" charset="0"/>
                <a:cs typeface="Times New Roman" pitchFamily="18" charset="0"/>
              </a:rPr>
              <a:t>бөліну принциптері</a:t>
            </a:r>
            <a:endParaRPr lang="ru-RU" sz="2800" b="1" dirty="0" smtClean="0">
              <a:solidFill>
                <a:schemeClr val="tx1"/>
              </a:solidFill>
              <a:latin typeface="Times New Roman" pitchFamily="18" charset="0"/>
              <a:cs typeface="Times New Roman" pitchFamily="18" charset="0"/>
            </a:endParaRPr>
          </a:p>
          <a:p>
            <a:pPr eaLnBrk="1" fontAlgn="auto" hangingPunct="1">
              <a:spcAft>
                <a:spcPts val="0"/>
              </a:spcAft>
              <a:buFont typeface="Wingdings 2"/>
              <a:buNone/>
              <a:defRPr/>
            </a:pPr>
            <a:endParaRPr lang="ru-RU"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lnSpcReduction="10000"/>
          </a:bodyPr>
          <a:lstStyle/>
          <a:p>
            <a:pPr marL="265176" indent="-265176" eaLnBrk="1" fontAlgn="auto" hangingPunct="1">
              <a:spcAft>
                <a:spcPts val="0"/>
              </a:spcAft>
              <a:buFont typeface="Wingdings 2"/>
              <a:buChar char=""/>
              <a:defRPr/>
            </a:pPr>
            <a:r>
              <a:rPr lang="kk-KZ" dirty="0" smtClean="0"/>
              <a:t>Билік - қоғамдық қубылыс</a:t>
            </a:r>
          </a:p>
          <a:p>
            <a:pPr marL="265176" indent="-265176" eaLnBrk="1" fontAlgn="auto" hangingPunct="1">
              <a:spcAft>
                <a:spcPts val="0"/>
              </a:spcAft>
              <a:buFont typeface="Wingdings 2"/>
              <a:buChar char=""/>
              <a:defRPr/>
            </a:pPr>
            <a:r>
              <a:rPr lang="kk-KZ" dirty="0" smtClean="0"/>
              <a:t>Билік мемлекеттен бүрың, алғашқы қаумдық құрылыс кезіңде пайда болды</a:t>
            </a:r>
          </a:p>
          <a:p>
            <a:pPr marL="265176" indent="-265176" eaLnBrk="1" fontAlgn="auto" hangingPunct="1">
              <a:spcAft>
                <a:spcPts val="0"/>
              </a:spcAft>
              <a:buFont typeface="Wingdings 2"/>
              <a:buChar char=""/>
              <a:defRPr/>
            </a:pPr>
            <a:r>
              <a:rPr lang="kk-KZ" dirty="0" smtClean="0"/>
              <a:t>Биліктің алғашқы түрлері саяси сипаттамаға айланбағаң</a:t>
            </a:r>
          </a:p>
          <a:p>
            <a:pPr marL="265176" indent="-265176" eaLnBrk="1" fontAlgn="auto" hangingPunct="1">
              <a:spcAft>
                <a:spcPts val="0"/>
              </a:spcAft>
              <a:buFont typeface="Wingdings 2"/>
              <a:buChar char=""/>
              <a:defRPr/>
            </a:pPr>
            <a:r>
              <a:rPr lang="kk-KZ" dirty="0" smtClean="0"/>
              <a:t>Ол рү көсемдерінің беделіне сүйеніп атқарылады</a:t>
            </a:r>
          </a:p>
          <a:p>
            <a:pPr marL="265176" indent="-265176" eaLnBrk="1" fontAlgn="auto" hangingPunct="1">
              <a:spcAft>
                <a:spcPts val="0"/>
              </a:spcAft>
              <a:buFont typeface="Wingdings 2"/>
              <a:buChar char=""/>
              <a:defRPr/>
            </a:pPr>
            <a:r>
              <a:rPr lang="kk-KZ" dirty="0" smtClean="0"/>
              <a:t>Мемлекеттің пайда болуымен  байланысты билік саяси сиппатаманы мүліктенеді</a:t>
            </a:r>
          </a:p>
          <a:p>
            <a:pPr marL="265176" indent="-265176" eaLnBrk="1" fontAlgn="auto" hangingPunct="1">
              <a:spcAft>
                <a:spcPts val="0"/>
              </a:spcAft>
              <a:buFont typeface="Wingdings 2"/>
              <a:buChar char=""/>
              <a:defRPr/>
            </a:pPr>
            <a:endParaRPr lang="kk-KZ"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34818" name="Содержимое 2"/>
          <p:cNvSpPr>
            <a:spLocks noGrp="1"/>
          </p:cNvSpPr>
          <p:nvPr>
            <p:ph idx="1"/>
          </p:nvPr>
        </p:nvSpPr>
        <p:spPr>
          <a:xfrm>
            <a:off x="503238" y="530225"/>
            <a:ext cx="8183562" cy="4187825"/>
          </a:xfrm>
        </p:spPr>
        <p:txBody>
          <a:bodyPr/>
          <a:lstStyle/>
          <a:p>
            <a:pPr eaLnBrk="1" hangingPunct="1"/>
            <a:r>
              <a:rPr lang="kk-KZ" smtClean="0"/>
              <a:t>Биліктің табиғаты және мәні туралы  зерттеушелердің арасында ортақ пікір жоқ</a:t>
            </a:r>
          </a:p>
          <a:p>
            <a:pPr eaLnBrk="1" hangingPunct="1"/>
            <a:r>
              <a:rPr lang="kk-KZ" smtClean="0"/>
              <a:t>Себебі билік өте күрделі қоғамдық көрініс</a:t>
            </a:r>
          </a:p>
          <a:p>
            <a:pPr eaLnBrk="1" hangingPunct="1"/>
            <a:r>
              <a:rPr lang="kk-KZ" smtClean="0"/>
              <a:t>Соған байланысты саяси ғылымдардың арасында ерекше биліктану ғылым зерттенеде</a:t>
            </a:r>
            <a:r>
              <a:rPr lang="ru-RU" smtClean="0"/>
              <a:t>- кратология (кратос грек тілінде билік)</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7875"/>
          </a:xfrm>
        </p:spPr>
        <p:txBody>
          <a:bodyPr/>
          <a:lstStyle/>
          <a:p>
            <a:pPr eaLnBrk="1" fontAlgn="auto" hangingPunct="1">
              <a:spcAft>
                <a:spcPts val="0"/>
              </a:spcAft>
              <a:defRPr/>
            </a:pPr>
            <a:r>
              <a:rPr lang="ru-RU" dirty="0" err="1" smtClean="0">
                <a:solidFill>
                  <a:schemeClr val="tx1"/>
                </a:solidFill>
              </a:rPr>
              <a:t>Билік</a:t>
            </a:r>
            <a:r>
              <a:rPr lang="ru-RU" dirty="0" smtClean="0">
                <a:solidFill>
                  <a:schemeClr val="tx1"/>
                </a:solidFill>
              </a:rPr>
              <a:t> </a:t>
            </a:r>
            <a:r>
              <a:rPr lang="ru-RU" dirty="0" err="1" smtClean="0">
                <a:solidFill>
                  <a:schemeClr val="tx1"/>
                </a:solidFill>
              </a:rPr>
              <a:t>анықтамалары</a:t>
            </a:r>
            <a:endParaRPr lang="ru-RU" dirty="0">
              <a:solidFill>
                <a:schemeClr val="tx1"/>
              </a:solidFill>
            </a:endParaRPr>
          </a:p>
        </p:txBody>
      </p:sp>
      <p:sp>
        <p:nvSpPr>
          <p:cNvPr id="3" name="Содержимое 2"/>
          <p:cNvSpPr>
            <a:spLocks noGrp="1"/>
          </p:cNvSpPr>
          <p:nvPr>
            <p:ph idx="1"/>
          </p:nvPr>
        </p:nvSpPr>
        <p:spPr>
          <a:xfrm>
            <a:off x="457200" y="1052513"/>
            <a:ext cx="8229600" cy="5805487"/>
          </a:xfrm>
        </p:spPr>
        <p:txBody>
          <a:bodyPr>
            <a:normAutofit fontScale="92500" lnSpcReduction="20000"/>
          </a:bodyPr>
          <a:lstStyle/>
          <a:p>
            <a:pPr marL="265176" indent="-265176" eaLnBrk="1" hangingPunct="1">
              <a:spcAft>
                <a:spcPts val="0"/>
              </a:spcAft>
              <a:buFont typeface="Wingdings 2"/>
              <a:buNone/>
              <a:defRPr/>
            </a:pPr>
            <a:r>
              <a:rPr lang="ru-RU" b="1" dirty="0">
                <a:solidFill>
                  <a:srgbClr val="C00000"/>
                </a:solidFill>
              </a:rPr>
              <a:t>Т</a:t>
            </a:r>
            <a:r>
              <a:rPr lang="ru-RU" b="1" dirty="0" smtClean="0">
                <a:solidFill>
                  <a:srgbClr val="C00000"/>
                </a:solidFill>
              </a:rPr>
              <a:t>ЕЛЕОЛОГИАЛЫҚ КОНЦЕПЦИЯ </a:t>
            </a:r>
            <a:r>
              <a:rPr lang="ru-RU" b="1" dirty="0" smtClean="0"/>
              <a:t>(Б.РАССЕЛ 1872-1970.) – </a:t>
            </a:r>
            <a:r>
              <a:rPr lang="ru-RU" b="1" dirty="0" err="1" smtClean="0"/>
              <a:t>билік</a:t>
            </a:r>
            <a:r>
              <a:rPr lang="ru-RU" b="1" dirty="0" smtClean="0"/>
              <a:t> </a:t>
            </a:r>
            <a:r>
              <a:rPr lang="ru-RU" b="1" dirty="0" err="1" smtClean="0"/>
              <a:t>мақсатқа жетістік</a:t>
            </a:r>
            <a:r>
              <a:rPr lang="ru-RU" b="1" dirty="0" smtClean="0"/>
              <a:t> </a:t>
            </a:r>
            <a:r>
              <a:rPr lang="ru-RU" b="1" dirty="0" err="1" smtClean="0"/>
              <a:t>ретінде</a:t>
            </a:r>
            <a:endParaRPr lang="ru-RU" dirty="0" smtClean="0"/>
          </a:p>
          <a:p>
            <a:pPr marL="265176" indent="-265176" eaLnBrk="1" hangingPunct="1">
              <a:spcAft>
                <a:spcPts val="0"/>
              </a:spcAft>
              <a:buFont typeface="Wingdings 2"/>
              <a:buNone/>
              <a:defRPr/>
            </a:pPr>
            <a:r>
              <a:rPr lang="ru-RU" b="1" dirty="0" smtClean="0">
                <a:solidFill>
                  <a:srgbClr val="C00000"/>
                </a:solidFill>
              </a:rPr>
              <a:t>ЖҮЙЕЛІСТІК</a:t>
            </a:r>
            <a:r>
              <a:rPr lang="ru-RU" b="1" dirty="0" smtClean="0"/>
              <a:t>  (ПАРСОНС 1902-1975.)  - </a:t>
            </a:r>
            <a:r>
              <a:rPr lang="ru-RU" b="1" dirty="0" err="1" smtClean="0"/>
              <a:t>билік</a:t>
            </a:r>
            <a:r>
              <a:rPr lang="ru-RU" b="1" dirty="0" smtClean="0"/>
              <a:t> </a:t>
            </a:r>
            <a:r>
              <a:rPr lang="ru-RU" b="1" dirty="0" err="1" smtClean="0"/>
              <a:t>жүйенің  негізгі</a:t>
            </a:r>
            <a:r>
              <a:rPr lang="ru-RU" b="1" dirty="0" smtClean="0"/>
              <a:t> </a:t>
            </a:r>
            <a:r>
              <a:rPr lang="ru-RU" b="1" dirty="0" err="1" smtClean="0"/>
              <a:t>қызмет ретінде</a:t>
            </a:r>
            <a:endParaRPr lang="ru-RU" dirty="0"/>
          </a:p>
          <a:p>
            <a:pPr marL="265176" indent="-265176" eaLnBrk="1" hangingPunct="1">
              <a:spcAft>
                <a:spcPts val="0"/>
              </a:spcAft>
              <a:buFont typeface="Wingdings 2"/>
              <a:buNone/>
              <a:defRPr/>
            </a:pPr>
            <a:r>
              <a:rPr lang="ru-RU" b="1" dirty="0" smtClean="0">
                <a:solidFill>
                  <a:srgbClr val="C00000"/>
                </a:solidFill>
              </a:rPr>
              <a:t>БИХЕВИОРИСТІК</a:t>
            </a:r>
            <a:r>
              <a:rPr lang="ru-RU" b="1" dirty="0" smtClean="0"/>
              <a:t> (Ч.МЕРРИАМ 1874-1953 Г. ЛАССУЭЛЛ 1902-1978, Д.КЕТЛИН 1896-1975) – </a:t>
            </a:r>
            <a:r>
              <a:rPr lang="ru-RU" b="1" dirty="0" err="1"/>
              <a:t>б</a:t>
            </a:r>
            <a:r>
              <a:rPr lang="ru-RU" b="1" dirty="0" err="1" smtClean="0"/>
              <a:t>илік</a:t>
            </a:r>
            <a:r>
              <a:rPr lang="ru-RU" b="1" dirty="0" smtClean="0"/>
              <a:t>  </a:t>
            </a:r>
            <a:r>
              <a:rPr lang="kk-KZ" b="1" dirty="0" smtClean="0"/>
              <a:t>жүріс түрысының</a:t>
            </a:r>
            <a:r>
              <a:rPr lang="ru-RU" b="1" dirty="0" smtClean="0"/>
              <a:t> </a:t>
            </a:r>
            <a:r>
              <a:rPr lang="ru-RU" b="1" dirty="0" err="1" smtClean="0"/>
              <a:t>ерекше</a:t>
            </a:r>
            <a:r>
              <a:rPr lang="ru-RU" b="1" dirty="0" smtClean="0"/>
              <a:t>  </a:t>
            </a:r>
            <a:r>
              <a:rPr lang="ru-RU" b="1" dirty="0" err="1" smtClean="0"/>
              <a:t>түрі ретінде</a:t>
            </a:r>
            <a:endParaRPr lang="ru-RU" b="1" dirty="0" smtClean="0"/>
          </a:p>
          <a:p>
            <a:pPr marL="265176" indent="-265176" eaLnBrk="1" hangingPunct="1">
              <a:spcAft>
                <a:spcPts val="0"/>
              </a:spcAft>
              <a:buFont typeface="Wingdings 2"/>
              <a:buNone/>
              <a:defRPr/>
            </a:pPr>
            <a:r>
              <a:rPr lang="kk-KZ" b="1" dirty="0" smtClean="0">
                <a:solidFill>
                  <a:srgbClr val="C00000"/>
                </a:solidFill>
              </a:rPr>
              <a:t>ФУНКЦИОНАЛДЫ- ҚҮРЫЛЫСТЫҚ </a:t>
            </a:r>
            <a:r>
              <a:rPr lang="kk-KZ" b="1" dirty="0" smtClean="0"/>
              <a:t>(Г АЛМОНД 1911) - билік басшылар мен бағынушылардың арасындағы ерекше қарым қатнастар</a:t>
            </a:r>
          </a:p>
          <a:p>
            <a:pPr marL="265176" indent="-265176" eaLnBrk="1" hangingPunct="1">
              <a:spcAft>
                <a:spcPts val="0"/>
              </a:spcAft>
              <a:buFont typeface="Wingdings 2"/>
              <a:buNone/>
              <a:defRPr/>
            </a:pPr>
            <a:r>
              <a:rPr lang="kk-KZ" b="1" dirty="0" smtClean="0"/>
              <a:t>Т</a:t>
            </a:r>
            <a:r>
              <a:rPr lang="ru-RU" b="1" dirty="0" smtClean="0"/>
              <a:t>.б.-</a:t>
            </a:r>
            <a:r>
              <a:rPr lang="kk-KZ" b="1" dirty="0" smtClean="0"/>
              <a:t>Биологиялық, психологиялық ,әлеуметтік –экономикалық, конфліктік</a:t>
            </a:r>
            <a:r>
              <a:rPr lang="ru-RU" b="1" dirty="0" smtClean="0"/>
              <a:t>, </a:t>
            </a:r>
            <a:r>
              <a:rPr lang="ru-RU" b="1" dirty="0" err="1" smtClean="0"/>
              <a:t>инструменталды</a:t>
            </a:r>
            <a:r>
              <a:rPr lang="kk-KZ" b="1" dirty="0" smtClean="0"/>
              <a:t>қ</a:t>
            </a:r>
          </a:p>
          <a:p>
            <a:pPr marL="265176" indent="-265176" eaLnBrk="1" hangingPunct="1">
              <a:spcAft>
                <a:spcPts val="0"/>
              </a:spcAft>
              <a:buFont typeface="Wingdings 2"/>
              <a:buNone/>
              <a:defRPr/>
            </a:pPr>
            <a:endParaRPr lang="kk-KZ" b="1" dirty="0" smtClean="0"/>
          </a:p>
          <a:p>
            <a:pPr marL="265176" indent="-265176" eaLnBrk="1" hangingPunct="1">
              <a:spcAft>
                <a:spcPts val="0"/>
              </a:spcAft>
              <a:buFont typeface="Wingdings 2"/>
              <a:buNone/>
              <a:defRPr/>
            </a:pPr>
            <a:endParaRPr lang="ru-RU" b="1" dirty="0" smtClean="0"/>
          </a:p>
          <a:p>
            <a:pPr marL="265176" indent="-265176" eaLnBrk="1" hangingPunct="1">
              <a:spcAft>
                <a:spcPts val="0"/>
              </a:spcAft>
              <a:buFont typeface="Wingdings 2"/>
              <a:buNone/>
              <a:defRPr/>
            </a:pPr>
            <a:endParaRPr lang="ru-RU" b="1" dirty="0" smtClean="0"/>
          </a:p>
          <a:p>
            <a:pPr marL="265176" indent="-265176" eaLnBrk="1" hangingPunct="1">
              <a:spcAft>
                <a:spcPts val="0"/>
              </a:spcAft>
              <a:buFont typeface="Wingdings 2"/>
              <a:buNone/>
              <a:defRPr/>
            </a:pPr>
            <a:endParaRPr lang="ru-RU" dirty="0" smtClean="0"/>
          </a:p>
          <a:p>
            <a:pPr marL="265176" indent="-265176" eaLnBrk="1" fontAlgn="auto" hangingPunct="1">
              <a:spcAft>
                <a:spcPts val="0"/>
              </a:spcAft>
              <a:buFont typeface="Wingdings 2"/>
              <a:buChar char=""/>
              <a:defRPr/>
            </a:pPr>
            <a:endParaRPr lang="ru-RU"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90537"/>
          </a:xfrm>
        </p:spPr>
        <p:txBody>
          <a:bodyPr>
            <a:normAutofit fontScale="90000"/>
          </a:bodyPr>
          <a:lstStyle/>
          <a:p>
            <a:pPr eaLnBrk="1" fontAlgn="auto" hangingPunct="1">
              <a:spcAft>
                <a:spcPts val="0"/>
              </a:spcAft>
              <a:defRPr/>
            </a:pPr>
            <a:endParaRPr lang="ru-RU" dirty="0">
              <a:solidFill>
                <a:schemeClr val="accent1">
                  <a:tint val="88000"/>
                  <a:satMod val="150000"/>
                </a:schemeClr>
              </a:solidFill>
            </a:endParaRPr>
          </a:p>
        </p:txBody>
      </p:sp>
      <p:sp>
        <p:nvSpPr>
          <p:cNvPr id="36866" name="Содержимое 2"/>
          <p:cNvSpPr>
            <a:spLocks noGrp="1"/>
          </p:cNvSpPr>
          <p:nvPr>
            <p:ph idx="1"/>
          </p:nvPr>
        </p:nvSpPr>
        <p:spPr>
          <a:xfrm>
            <a:off x="457200" y="1125538"/>
            <a:ext cx="8229600" cy="5000625"/>
          </a:xfrm>
        </p:spPr>
        <p:txBody>
          <a:bodyPr/>
          <a:lstStyle/>
          <a:p>
            <a:pPr eaLnBrk="1" hangingPunct="1"/>
            <a:r>
              <a:rPr lang="ru-RU" smtClean="0"/>
              <a:t>БИЛ</a:t>
            </a:r>
            <a:r>
              <a:rPr lang="kk-KZ" smtClean="0"/>
              <a:t>ІК </a:t>
            </a:r>
            <a:r>
              <a:rPr lang="ru-RU" smtClean="0"/>
              <a:t>–</a:t>
            </a:r>
          </a:p>
          <a:p>
            <a:pPr eaLnBrk="1" hangingPunct="1">
              <a:buFont typeface="Wingdings 2" pitchFamily="18" charset="2"/>
              <a:buNone/>
            </a:pPr>
            <a:r>
              <a:rPr lang="ru-RU" smtClean="0"/>
              <a:t>   БІРЕҮДІҢ БІРЕУГЕ </a:t>
            </a:r>
            <a:r>
              <a:rPr lang="kk-KZ" smtClean="0"/>
              <a:t>ЫҚПАЛ ЖАСАУ</a:t>
            </a:r>
            <a:r>
              <a:rPr lang="ru-RU" smtClean="0"/>
              <a:t>,</a:t>
            </a:r>
            <a:r>
              <a:rPr lang="kk-KZ" smtClean="0"/>
              <a:t> ӨЗДЕРІҢІҢ ЕРІКТЕРІҢ ІСКЕ АСЫРУ  РЕТІНДЕ БЕДЕЛ, ДӘСТҮР,  ЗОРЛЫҚ  ЖӘНЕ БАСҚА ҚҮРАЛДАР ҚОЛДАНУ АРҚЫЛЫ  КӨРСЕТІП ОТЫРҒАҢ БІР ЕРЕКШЕ ҚАБІЛЕТІ НЕМЕСЕ  МУМКІНШІЛІГІ</a:t>
            </a:r>
          </a:p>
          <a:p>
            <a:pPr eaLnBrk="1" hangingPunct="1"/>
            <a:endParaRPr lang="ru-RU"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normAutofit fontScale="90000"/>
          </a:bodyPr>
          <a:lstStyle/>
          <a:p>
            <a:pPr eaLnBrk="1" fontAlgn="auto" hangingPunct="1">
              <a:spcAft>
                <a:spcPts val="0"/>
              </a:spcAft>
              <a:defRPr/>
            </a:pPr>
            <a:r>
              <a:rPr lang="ru-RU" dirty="0" smtClean="0">
                <a:solidFill>
                  <a:schemeClr val="accent1">
                    <a:tint val="88000"/>
                    <a:satMod val="150000"/>
                  </a:schemeClr>
                </a:solidFill>
              </a:rPr>
              <a:t> </a:t>
            </a:r>
            <a:r>
              <a:rPr lang="ru-RU" dirty="0" err="1" smtClean="0">
                <a:solidFill>
                  <a:schemeClr val="accent1">
                    <a:tint val="88000"/>
                    <a:satMod val="150000"/>
                  </a:schemeClr>
                </a:solidFill>
              </a:rPr>
              <a:t>Биліктің пайда</a:t>
            </a:r>
            <a:r>
              <a:rPr lang="ru-RU" dirty="0" smtClean="0">
                <a:solidFill>
                  <a:schemeClr val="accent1">
                    <a:tint val="88000"/>
                    <a:satMod val="150000"/>
                  </a:schemeClr>
                </a:solidFill>
              </a:rPr>
              <a:t> </a:t>
            </a:r>
            <a:r>
              <a:rPr lang="ru-RU" dirty="0" err="1" smtClean="0">
                <a:solidFill>
                  <a:schemeClr val="accent1">
                    <a:tint val="88000"/>
                    <a:satMod val="150000"/>
                  </a:schemeClr>
                </a:solidFill>
              </a:rPr>
              <a:t>болуының шарттары</a:t>
            </a:r>
            <a:r>
              <a:rPr lang="ru-RU" dirty="0" smtClean="0">
                <a:solidFill>
                  <a:schemeClr val="accent1">
                    <a:tint val="88000"/>
                    <a:satMod val="150000"/>
                  </a:schemeClr>
                </a:solidFill>
              </a:rPr>
              <a:t>:</a:t>
            </a:r>
            <a:endParaRPr lang="ru-RU" dirty="0">
              <a:solidFill>
                <a:schemeClr val="accent1">
                  <a:tint val="88000"/>
                  <a:satMod val="150000"/>
                </a:schemeClr>
              </a:solidFill>
            </a:endParaRPr>
          </a:p>
        </p:txBody>
      </p:sp>
      <p:sp>
        <p:nvSpPr>
          <p:cNvPr id="37890" name="Содержимое 2"/>
          <p:cNvSpPr>
            <a:spLocks noGrp="1"/>
          </p:cNvSpPr>
          <p:nvPr>
            <p:ph idx="1"/>
          </p:nvPr>
        </p:nvSpPr>
        <p:spPr>
          <a:xfrm>
            <a:off x="503238" y="530225"/>
            <a:ext cx="8183562" cy="4187825"/>
          </a:xfrm>
        </p:spPr>
        <p:txBody>
          <a:bodyPr/>
          <a:lstStyle/>
          <a:p>
            <a:pPr eaLnBrk="1" hangingPunct="1"/>
            <a:r>
              <a:rPr lang="ru-RU" smtClean="0"/>
              <a:t> 1.Әлеуметтік және</a:t>
            </a:r>
            <a:r>
              <a:rPr lang="kk-KZ" smtClean="0"/>
              <a:t> адамдардың арасыңдағы теңсіздік</a:t>
            </a:r>
            <a:br>
              <a:rPr lang="kk-KZ" smtClean="0"/>
            </a:br>
            <a:r>
              <a:rPr lang="en-US" smtClean="0"/>
              <a:t>2</a:t>
            </a:r>
            <a:r>
              <a:rPr lang="ru-RU" smtClean="0"/>
              <a:t>.</a:t>
            </a:r>
            <a:r>
              <a:rPr lang="kk-KZ" smtClean="0"/>
              <a:t>Ресурстардың  жетіспегендікпең байланысты оларды қайта бөлү қажеттері</a:t>
            </a:r>
          </a:p>
          <a:p>
            <a:pPr eaLnBrk="1" hangingPunct="1"/>
            <a:r>
              <a:rPr lang="ru-RU" smtClean="0"/>
              <a:t>3.</a:t>
            </a:r>
            <a:r>
              <a:rPr lang="kk-KZ" smtClean="0"/>
              <a:t>Ресурстар үшін дамытылып жатқан күрес, </a:t>
            </a:r>
            <a:r>
              <a:rPr lang="ru-RU" smtClean="0"/>
              <a:t>конфликт</a:t>
            </a:r>
            <a:r>
              <a:rPr lang="kk-KZ" smtClean="0"/>
              <a:t>те</a:t>
            </a:r>
            <a:r>
              <a:rPr lang="ru-RU" smtClean="0"/>
              <a:t>р</a:t>
            </a:r>
            <a:endParaRPr lang="kk-KZ" smtClean="0"/>
          </a:p>
          <a:p>
            <a:pPr eaLnBrk="1" hangingPunct="1"/>
            <a:r>
              <a:rPr lang="ru-RU" smtClean="0"/>
              <a:t>4.Адамдардың өздерің өздері басқару мүмкіншіліктері болмау себептерімең</a:t>
            </a:r>
            <a:endParaRPr lang="kk-KZ" smtClean="0"/>
          </a:p>
          <a:p>
            <a:pPr eaLnBrk="1" hangingPunct="1"/>
            <a:endParaRPr lang="ru-RU"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38914" name="Содержимое 2"/>
          <p:cNvSpPr>
            <a:spLocks noGrp="1"/>
          </p:cNvSpPr>
          <p:nvPr>
            <p:ph idx="1"/>
          </p:nvPr>
        </p:nvSpPr>
        <p:spPr>
          <a:xfrm>
            <a:off x="503238" y="530225"/>
            <a:ext cx="8183562" cy="4187825"/>
          </a:xfrm>
        </p:spPr>
        <p:txBody>
          <a:bodyPr/>
          <a:lstStyle/>
          <a:p>
            <a:pPr eaLnBrk="1" hangingPunct="1"/>
            <a:r>
              <a:rPr lang="ru-RU" smtClean="0"/>
              <a:t>Саяси билік дегеніміз </a:t>
            </a:r>
            <a:r>
              <a:rPr lang="kk-KZ" smtClean="0"/>
              <a:t>үйымдастырылған әлеуметтік топтардың</a:t>
            </a:r>
            <a:r>
              <a:rPr lang="ru-RU" smtClean="0"/>
              <a:t>   өзіндік ерік-жігерді іске асырудағы қабілеттіліктерд</a:t>
            </a:r>
            <a:r>
              <a:rPr lang="kk-KZ" smtClean="0"/>
              <a:t>і</a:t>
            </a:r>
            <a:r>
              <a:rPr lang="ru-RU" smtClean="0"/>
              <a:t> пайдалана отырып, ортақ мүдделерге жетү мақсатымен басқа топтарға ықпал ету.</a:t>
            </a:r>
          </a:p>
          <a:p>
            <a:pPr eaLnBrk="1" hangingPunct="1"/>
            <a:endParaRPr lang="ru-RU"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normAutofit fontScale="90000"/>
          </a:bodyPr>
          <a:lstStyle/>
          <a:p>
            <a:pPr eaLnBrk="1" fontAlgn="auto" hangingPunct="1">
              <a:spcAft>
                <a:spcPts val="0"/>
              </a:spcAft>
              <a:defRPr/>
            </a:pPr>
            <a:r>
              <a:rPr lang="ru-RU" dirty="0" err="1" smtClean="0">
                <a:solidFill>
                  <a:schemeClr val="accent1">
                    <a:tint val="88000"/>
                    <a:satMod val="150000"/>
                  </a:schemeClr>
                </a:solidFill>
              </a:rPr>
              <a:t>Саяси</a:t>
            </a:r>
            <a:r>
              <a:rPr lang="ru-RU" dirty="0" smtClean="0">
                <a:solidFill>
                  <a:schemeClr val="accent1">
                    <a:tint val="88000"/>
                    <a:satMod val="150000"/>
                  </a:schemeClr>
                </a:solidFill>
              </a:rPr>
              <a:t> </a:t>
            </a:r>
            <a:r>
              <a:rPr lang="ru-RU" dirty="0" err="1" smtClean="0">
                <a:solidFill>
                  <a:schemeClr val="accent1">
                    <a:tint val="88000"/>
                    <a:satMod val="150000"/>
                  </a:schemeClr>
                </a:solidFill>
              </a:rPr>
              <a:t>биліктің құрылымы </a:t>
            </a:r>
            <a:r>
              <a:rPr lang="ru-RU" dirty="0" smtClean="0">
                <a:solidFill>
                  <a:schemeClr val="accent1">
                    <a:tint val="88000"/>
                    <a:satMod val="150000"/>
                  </a:schemeClr>
                </a:solidFill>
              </a:rPr>
              <a:t>:</a:t>
            </a:r>
            <a:br>
              <a:rPr lang="ru-RU" dirty="0" smtClean="0">
                <a:solidFill>
                  <a:schemeClr val="accent1">
                    <a:tint val="88000"/>
                    <a:satMod val="150000"/>
                  </a:schemeClr>
                </a:solidFill>
              </a:rPr>
            </a:br>
            <a:endParaRPr lang="ru-RU" dirty="0">
              <a:solidFill>
                <a:schemeClr val="accent1">
                  <a:tint val="88000"/>
                  <a:satMod val="150000"/>
                </a:schemeClr>
              </a:solidFill>
            </a:endParaRPr>
          </a:p>
        </p:txBody>
      </p:sp>
      <p:sp>
        <p:nvSpPr>
          <p:cNvPr id="39938" name="Содержимое 2"/>
          <p:cNvSpPr>
            <a:spLocks noGrp="1"/>
          </p:cNvSpPr>
          <p:nvPr>
            <p:ph idx="1"/>
          </p:nvPr>
        </p:nvSpPr>
        <p:spPr>
          <a:xfrm>
            <a:off x="503238" y="530225"/>
            <a:ext cx="8183562" cy="4187825"/>
          </a:xfrm>
        </p:spPr>
        <p:txBody>
          <a:bodyPr/>
          <a:lstStyle/>
          <a:p>
            <a:pPr eaLnBrk="1" hangingPunct="1"/>
            <a:r>
              <a:rPr lang="ru-RU" smtClean="0"/>
              <a:t>1Субъект (үстемдік ер</a:t>
            </a:r>
            <a:r>
              <a:rPr lang="kk-KZ" smtClean="0"/>
              <a:t>ікті асырушылар</a:t>
            </a:r>
            <a:r>
              <a:rPr lang="ru-RU" smtClean="0"/>
              <a:t>, мемлекет, партиялар,</a:t>
            </a:r>
            <a:r>
              <a:rPr lang="kk-KZ" smtClean="0"/>
              <a:t>қоғамдық үйымдар</a:t>
            </a:r>
            <a:r>
              <a:rPr lang="ru-RU" smtClean="0"/>
              <a:t>,</a:t>
            </a:r>
            <a:r>
              <a:rPr lang="kk-KZ" smtClean="0"/>
              <a:t>элиталар)</a:t>
            </a:r>
            <a:endParaRPr lang="ru-RU" smtClean="0"/>
          </a:p>
          <a:p>
            <a:pPr eaLnBrk="1" hangingPunct="1"/>
            <a:r>
              <a:rPr lang="ru-RU" smtClean="0"/>
              <a:t>2)ОБЪЕКТ (устемдік ерікке бағынушылар-</a:t>
            </a:r>
            <a:r>
              <a:rPr lang="kk-KZ" smtClean="0"/>
              <a:t> қоғам</a:t>
            </a:r>
            <a:r>
              <a:rPr lang="ru-RU" smtClean="0"/>
              <a:t>, топтар, таптар, жеке адамдар)</a:t>
            </a:r>
          </a:p>
          <a:p>
            <a:pPr eaLnBrk="1" hangingPunct="1"/>
            <a:r>
              <a:rPr lang="ru-RU" smtClean="0"/>
              <a:t>3) үстемдікті іске асыруды қамтамасыз ететін құралдар. РЕСУРСТАР</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normAutofit fontScale="90000"/>
          </a:bodyPr>
          <a:lstStyle/>
          <a:p>
            <a:pPr eaLnBrk="1" fontAlgn="auto" hangingPunct="1">
              <a:spcAft>
                <a:spcPts val="0"/>
              </a:spcAft>
              <a:defRPr/>
            </a:pPr>
            <a:r>
              <a:rPr lang="ru-RU" dirty="0" err="1" smtClean="0">
                <a:solidFill>
                  <a:schemeClr val="accent1">
                    <a:tint val="88000"/>
                    <a:satMod val="150000"/>
                  </a:schemeClr>
                </a:solidFill>
              </a:rPr>
              <a:t>Саяси</a:t>
            </a:r>
            <a:r>
              <a:rPr lang="ru-RU" dirty="0" smtClean="0">
                <a:solidFill>
                  <a:schemeClr val="accent1">
                    <a:tint val="88000"/>
                    <a:satMod val="150000"/>
                  </a:schemeClr>
                </a:solidFill>
              </a:rPr>
              <a:t> </a:t>
            </a:r>
            <a:r>
              <a:rPr lang="ru-RU" dirty="0" err="1" smtClean="0">
                <a:solidFill>
                  <a:schemeClr val="accent1">
                    <a:tint val="88000"/>
                    <a:satMod val="150000"/>
                  </a:schemeClr>
                </a:solidFill>
              </a:rPr>
              <a:t>биліктің құрылымы </a:t>
            </a:r>
            <a:r>
              <a:rPr lang="ru-RU" dirty="0" smtClean="0">
                <a:solidFill>
                  <a:schemeClr val="accent1">
                    <a:tint val="88000"/>
                    <a:satMod val="150000"/>
                  </a:schemeClr>
                </a:solidFill>
              </a:rPr>
              <a:t>:</a:t>
            </a:r>
            <a:br>
              <a:rPr lang="ru-RU" dirty="0" smtClean="0">
                <a:solidFill>
                  <a:schemeClr val="accent1">
                    <a:tint val="88000"/>
                    <a:satMod val="150000"/>
                  </a:schemeClr>
                </a:solidFill>
              </a:rPr>
            </a:br>
            <a:endParaRPr lang="ru-RU" dirty="0">
              <a:solidFill>
                <a:schemeClr val="accent1">
                  <a:tint val="88000"/>
                  <a:satMod val="150000"/>
                </a:schemeClr>
              </a:solidFill>
            </a:endParaRPr>
          </a:p>
        </p:txBody>
      </p:sp>
      <p:sp>
        <p:nvSpPr>
          <p:cNvPr id="40962" name="Содержимое 2"/>
          <p:cNvSpPr>
            <a:spLocks noGrp="1"/>
          </p:cNvSpPr>
          <p:nvPr>
            <p:ph idx="1"/>
          </p:nvPr>
        </p:nvSpPr>
        <p:spPr>
          <a:xfrm>
            <a:off x="503238" y="530225"/>
            <a:ext cx="8183562" cy="4187825"/>
          </a:xfrm>
        </p:spPr>
        <p:txBody>
          <a:bodyPr/>
          <a:lstStyle/>
          <a:p>
            <a:pPr eaLnBrk="1" hangingPunct="1"/>
            <a:r>
              <a:rPr lang="ru-RU" smtClean="0"/>
              <a:t>1Субъект (үстемдік ер</a:t>
            </a:r>
            <a:r>
              <a:rPr lang="kk-KZ" smtClean="0"/>
              <a:t>ікті асырушылар</a:t>
            </a:r>
            <a:r>
              <a:rPr lang="ru-RU" smtClean="0"/>
              <a:t>, мемлекет, партиялар,</a:t>
            </a:r>
            <a:r>
              <a:rPr lang="kk-KZ" smtClean="0"/>
              <a:t>қоғамдық үйымдар</a:t>
            </a:r>
            <a:r>
              <a:rPr lang="ru-RU" smtClean="0"/>
              <a:t>,</a:t>
            </a:r>
            <a:r>
              <a:rPr lang="kk-KZ" smtClean="0"/>
              <a:t>элиталар)</a:t>
            </a:r>
            <a:endParaRPr lang="ru-RU" smtClean="0"/>
          </a:p>
          <a:p>
            <a:pPr eaLnBrk="1" hangingPunct="1"/>
            <a:r>
              <a:rPr lang="ru-RU" smtClean="0"/>
              <a:t>2)ОБЪЕКТ (устемдік ерікке бағынушылар-</a:t>
            </a:r>
            <a:r>
              <a:rPr lang="kk-KZ" smtClean="0"/>
              <a:t> қоғам</a:t>
            </a:r>
            <a:r>
              <a:rPr lang="ru-RU" smtClean="0"/>
              <a:t>, топтар, таптар, жеке адамдар)</a:t>
            </a:r>
          </a:p>
          <a:p>
            <a:pPr eaLnBrk="1" hangingPunct="1"/>
            <a:r>
              <a:rPr lang="ru-RU" smtClean="0"/>
              <a:t>3) үстемдікті іске асыруды қамтамасыз ететін құралдар. РЕСУРСТАР</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normAutofit fontScale="90000"/>
          </a:bodyPr>
          <a:lstStyle/>
          <a:p>
            <a:pPr eaLnBrk="1" fontAlgn="auto" hangingPunct="1">
              <a:spcAft>
                <a:spcPts val="0"/>
              </a:spcAft>
              <a:defRPr/>
            </a:pPr>
            <a:r>
              <a:rPr lang="ru-RU" dirty="0" err="1" smtClean="0">
                <a:solidFill>
                  <a:schemeClr val="accent1">
                    <a:tint val="88000"/>
                    <a:satMod val="150000"/>
                  </a:schemeClr>
                </a:solidFill>
              </a:rPr>
              <a:t>Саяси</a:t>
            </a:r>
            <a:r>
              <a:rPr lang="ru-RU" dirty="0" smtClean="0">
                <a:solidFill>
                  <a:schemeClr val="accent1">
                    <a:tint val="88000"/>
                    <a:satMod val="150000"/>
                  </a:schemeClr>
                </a:solidFill>
              </a:rPr>
              <a:t> </a:t>
            </a:r>
            <a:r>
              <a:rPr lang="ru-RU" dirty="0" err="1" smtClean="0">
                <a:solidFill>
                  <a:schemeClr val="accent1">
                    <a:tint val="88000"/>
                    <a:satMod val="150000"/>
                  </a:schemeClr>
                </a:solidFill>
              </a:rPr>
              <a:t>биліктің  ерекшеліктері</a:t>
            </a:r>
            <a:r>
              <a:rPr lang="ru-RU" dirty="0" smtClean="0">
                <a:solidFill>
                  <a:schemeClr val="accent1">
                    <a:tint val="88000"/>
                    <a:satMod val="150000"/>
                  </a:schemeClr>
                </a:solidFill>
              </a:rPr>
              <a:t>.</a:t>
            </a:r>
            <a:endParaRPr lang="ru-RU" dirty="0">
              <a:solidFill>
                <a:schemeClr val="accent1">
                  <a:tint val="88000"/>
                  <a:satMod val="150000"/>
                </a:schemeClr>
              </a:solidFill>
            </a:endParaRPr>
          </a:p>
        </p:txBody>
      </p:sp>
      <p:sp>
        <p:nvSpPr>
          <p:cNvPr id="3" name="Содержимое 2"/>
          <p:cNvSpPr>
            <a:spLocks noGrp="1"/>
          </p:cNvSpPr>
          <p:nvPr>
            <p:ph idx="1"/>
          </p:nvPr>
        </p:nvSpPr>
        <p:spPr>
          <a:xfrm>
            <a:off x="539750" y="836613"/>
            <a:ext cx="8229600" cy="5589587"/>
          </a:xfrm>
        </p:spPr>
        <p:txBody>
          <a:bodyPr>
            <a:normAutofit fontScale="32500" lnSpcReduction="20000"/>
          </a:bodyPr>
          <a:lstStyle/>
          <a:p>
            <a:pPr marL="265176" indent="-265176" eaLnBrk="1" fontAlgn="auto" hangingPunct="1">
              <a:spcAft>
                <a:spcPts val="0"/>
              </a:spcAft>
              <a:buFont typeface="Wingdings 2"/>
              <a:buChar char=""/>
              <a:defRPr/>
            </a:pPr>
            <a:r>
              <a:rPr lang="ru-RU" sz="9600" dirty="0" smtClean="0">
                <a:latin typeface="Times New Roman" pitchFamily="18" charset="0"/>
                <a:cs typeface="Times New Roman" pitchFamily="18" charset="0"/>
              </a:rPr>
              <a:t> АДАМДАРДЫҢ ҮЛКЕН ТОБЫНЫҢ МҮДДЕСІН ҚОРҒАЙДЫ</a:t>
            </a:r>
          </a:p>
          <a:p>
            <a:pPr marL="265176" indent="-265176" eaLnBrk="1" fontAlgn="auto" hangingPunct="1">
              <a:spcAft>
                <a:spcPts val="0"/>
              </a:spcAft>
              <a:buFont typeface="Wingdings 2"/>
              <a:buChar char=""/>
              <a:defRPr/>
            </a:pPr>
            <a:r>
              <a:rPr lang="kk-KZ" sz="9600" dirty="0" smtClean="0">
                <a:latin typeface="Times New Roman" pitchFamily="18" charset="0"/>
                <a:cs typeface="Times New Roman" pitchFamily="18" charset="0"/>
              </a:rPr>
              <a:t>Қ</a:t>
            </a:r>
            <a:r>
              <a:rPr lang="ru-RU" sz="9600" dirty="0" smtClean="0">
                <a:latin typeface="Times New Roman" pitchFamily="18" charset="0"/>
                <a:cs typeface="Times New Roman" pitchFamily="18" charset="0"/>
              </a:rPr>
              <a:t>ОҒАМДАҒЫ БАСШЫЛЫҚ КӨБІНЕСЕ СОЛ ТОП ӨКІЛДЕРІНІҢ ҚАТЫСУЫМЕН МЕМЛЕКЕТ, ҚОҒАМДЫҚ-САЯСИ ҰЙЫМДАР МЕН САЯСИ КӨСЕМДЕР АРҚЫЛЫ ЖҮРГІЗІЛЕДІ</a:t>
            </a:r>
          </a:p>
          <a:p>
            <a:pPr marL="265176" indent="-265176" eaLnBrk="1" fontAlgn="auto" hangingPunct="1">
              <a:spcAft>
                <a:spcPts val="0"/>
              </a:spcAft>
              <a:buFont typeface="Wingdings 2"/>
              <a:buChar char=""/>
              <a:defRPr/>
            </a:pPr>
            <a:r>
              <a:rPr lang="ru-RU" sz="9600" dirty="0" smtClean="0">
                <a:latin typeface="Times New Roman" pitchFamily="18" charset="0"/>
                <a:cs typeface="Times New Roman" pitchFamily="18" charset="0"/>
              </a:rPr>
              <a:t>. САЯСИ БИЛІКТІҢ АРНАЙЫ БАСҚАРУ ІСІМЕН ШҰҒЫЛДАНАТЫН ЕРЕКШЕ КӘСІБИ ТОПТАРДЫҢ БОЛУЫ.</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196975"/>
          </a:xfrm>
        </p:spPr>
        <p:txBody>
          <a:bodyPr>
            <a:normAutofit fontScale="90000"/>
          </a:bodyPr>
          <a:lstStyle/>
          <a:p>
            <a:pPr eaLnBrk="1" fontAlgn="auto" hangingPunct="1">
              <a:spcAft>
                <a:spcPts val="0"/>
              </a:spcAft>
              <a:defRPr/>
            </a:pPr>
            <a:r>
              <a:rPr lang="ru-RU" dirty="0" smtClean="0">
                <a:solidFill>
                  <a:schemeClr val="accent1">
                    <a:tint val="88000"/>
                    <a:satMod val="150000"/>
                  </a:schemeClr>
                </a:solidFill>
              </a:rPr>
              <a:t/>
            </a:r>
            <a:br>
              <a:rPr lang="ru-RU" dirty="0" smtClean="0">
                <a:solidFill>
                  <a:schemeClr val="accent1">
                    <a:tint val="88000"/>
                    <a:satMod val="150000"/>
                  </a:schemeClr>
                </a:solidFill>
              </a:rPr>
            </a:br>
            <a:r>
              <a:rPr lang="ru-RU" dirty="0" err="1" smtClean="0">
                <a:solidFill>
                  <a:schemeClr val="tx1"/>
                </a:solidFill>
              </a:rPr>
              <a:t>Саяси</a:t>
            </a:r>
            <a:r>
              <a:rPr lang="ru-RU" dirty="0" smtClean="0">
                <a:solidFill>
                  <a:schemeClr val="tx1"/>
                </a:solidFill>
              </a:rPr>
              <a:t> </a:t>
            </a:r>
            <a:r>
              <a:rPr lang="ru-RU" dirty="0" err="1" smtClean="0">
                <a:solidFill>
                  <a:schemeClr val="tx1"/>
                </a:solidFill>
              </a:rPr>
              <a:t>биліктің белгілері</a:t>
            </a:r>
            <a:r>
              <a:rPr lang="ru-RU" dirty="0" smtClean="0">
                <a:solidFill>
                  <a:schemeClr val="tx1"/>
                </a:solidFill>
              </a:rPr>
              <a:t>:</a:t>
            </a:r>
            <a:br>
              <a:rPr lang="ru-RU" dirty="0" smtClean="0">
                <a:solidFill>
                  <a:schemeClr val="tx1"/>
                </a:solidFill>
              </a:rPr>
            </a:br>
            <a:endParaRPr lang="ru-RU" dirty="0">
              <a:solidFill>
                <a:schemeClr val="tx1"/>
              </a:solidFill>
            </a:endParaRPr>
          </a:p>
        </p:txBody>
      </p:sp>
      <p:sp>
        <p:nvSpPr>
          <p:cNvPr id="43010" name="Содержимое 2"/>
          <p:cNvSpPr>
            <a:spLocks noGrp="1"/>
          </p:cNvSpPr>
          <p:nvPr>
            <p:ph idx="1"/>
          </p:nvPr>
        </p:nvSpPr>
        <p:spPr>
          <a:xfrm>
            <a:off x="457200" y="1268413"/>
            <a:ext cx="8229600" cy="4857750"/>
          </a:xfrm>
        </p:spPr>
        <p:txBody>
          <a:bodyPr/>
          <a:lstStyle/>
          <a:p>
            <a:pPr eaLnBrk="1" hangingPunct="1"/>
            <a:r>
              <a:rPr lang="ru-RU" smtClean="0"/>
              <a:t> Қоғамдық өмірді реттеушілік монополиялығы;</a:t>
            </a:r>
          </a:p>
          <a:p>
            <a:pPr eaLnBrk="1" hangingPunct="1"/>
            <a:r>
              <a:rPr lang="kk-KZ" smtClean="0"/>
              <a:t>Қабілеттілік (дееспособность)</a:t>
            </a:r>
          </a:p>
          <a:p>
            <a:pPr eaLnBrk="1" hangingPunct="1"/>
            <a:r>
              <a:rPr lang="kk-KZ" smtClean="0"/>
              <a:t>Бұқаралықтық </a:t>
            </a:r>
            <a:r>
              <a:rPr lang="ru-RU" smtClean="0"/>
              <a:t>(публичность)</a:t>
            </a:r>
          </a:p>
          <a:p>
            <a:pPr eaLnBrk="1" hangingPunct="1"/>
            <a:r>
              <a:rPr lang="ru-RU" smtClean="0"/>
              <a:t> Қоғамға және жеке адамға мәжбүрлеу етудің мүмкіндігі;</a:t>
            </a:r>
          </a:p>
          <a:p>
            <a:pPr eaLnBrk="1" hangingPunct="1"/>
            <a:r>
              <a:rPr lang="ru-RU" smtClean="0"/>
              <a:t> Үстемдік ықпалының басымдылығы;</a:t>
            </a:r>
          </a:p>
          <a:p>
            <a:pPr eaLnBrk="1" hangingPunct="1"/>
            <a:r>
              <a:rPr lang="ru-RU" smtClean="0"/>
              <a:t> Билік басқарушылық аппаратының болуы.</a:t>
            </a:r>
          </a:p>
          <a:p>
            <a:pPr eaLnBrk="1" hangingPunct="1"/>
            <a:r>
              <a:rPr lang="ru-RU" smtClean="0"/>
              <a:t>.Легитимдік</a:t>
            </a:r>
          </a:p>
          <a:p>
            <a:pPr eaLnBrk="1" hangingPunct="1"/>
            <a:endParaRPr lang="ru-RU"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r>
              <a:rPr lang="kk-KZ" dirty="0" smtClean="0">
                <a:solidFill>
                  <a:schemeClr val="accent1">
                    <a:tint val="88000"/>
                    <a:satMod val="150000"/>
                  </a:schemeClr>
                </a:solidFill>
              </a:rPr>
              <a:t>Саяси биліктің көріністері</a:t>
            </a:r>
            <a:endParaRPr lang="ru-RU" dirty="0">
              <a:solidFill>
                <a:schemeClr val="accent1">
                  <a:tint val="88000"/>
                  <a:satMod val="150000"/>
                </a:schemeClr>
              </a:solidFill>
            </a:endParaRPr>
          </a:p>
        </p:txBody>
      </p:sp>
      <p:sp>
        <p:nvSpPr>
          <p:cNvPr id="44034" name="Содержимое 2"/>
          <p:cNvSpPr>
            <a:spLocks noGrp="1"/>
          </p:cNvSpPr>
          <p:nvPr>
            <p:ph idx="1"/>
          </p:nvPr>
        </p:nvSpPr>
        <p:spPr>
          <a:xfrm>
            <a:off x="503238" y="530225"/>
            <a:ext cx="8183562" cy="4187825"/>
          </a:xfrm>
        </p:spPr>
        <p:txBody>
          <a:bodyPr/>
          <a:lstStyle/>
          <a:p>
            <a:pPr eaLnBrk="1" hangingPunct="1"/>
            <a:r>
              <a:rPr lang="ru-RU" b="1" smtClean="0"/>
              <a:t> басшылық,</a:t>
            </a:r>
          </a:p>
          <a:p>
            <a:pPr eaLnBrk="1" hangingPunct="1"/>
            <a:r>
              <a:rPr lang="ru-RU" b="1" smtClean="0"/>
              <a:t> үстемдік, </a:t>
            </a:r>
          </a:p>
          <a:p>
            <a:pPr eaLnBrk="1" hangingPunct="1"/>
            <a:r>
              <a:rPr lang="ru-RU" b="1" smtClean="0"/>
              <a:t>бағындыру, </a:t>
            </a:r>
          </a:p>
          <a:p>
            <a:pPr eaLnBrk="1" hangingPunct="1"/>
            <a:r>
              <a:rPr lang="ru-RU" b="1" smtClean="0"/>
              <a:t>бақылау, </a:t>
            </a:r>
          </a:p>
          <a:p>
            <a:pPr eaLnBrk="1" hangingPunct="1"/>
            <a:r>
              <a:rPr lang="ru-RU" b="1" smtClean="0"/>
              <a:t>ұйымдастыру, </a:t>
            </a:r>
          </a:p>
          <a:p>
            <a:pPr eaLnBrk="1" hangingPunct="1"/>
            <a:r>
              <a:rPr lang="ru-RU" b="1" smtClean="0"/>
              <a:t>қадағалау.</a:t>
            </a:r>
          </a:p>
          <a:p>
            <a:pPr eaLnBrk="1" hangingPunct="1"/>
            <a:endParaRPr lang="ru-RU"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45058" name="Содержимое 2"/>
          <p:cNvSpPr>
            <a:spLocks noGrp="1"/>
          </p:cNvSpPr>
          <p:nvPr>
            <p:ph idx="1"/>
          </p:nvPr>
        </p:nvSpPr>
        <p:spPr>
          <a:xfrm>
            <a:off x="503238" y="530225"/>
            <a:ext cx="8183562" cy="4187825"/>
          </a:xfrm>
        </p:spPr>
        <p:txBody>
          <a:bodyPr/>
          <a:lstStyle/>
          <a:p>
            <a:pPr eaLnBrk="1" hangingPunct="1"/>
            <a:r>
              <a:rPr lang="ru-RU" smtClean="0">
                <a:latin typeface="Times New Roman" pitchFamily="18" charset="0"/>
                <a:cs typeface="Times New Roman" pitchFamily="18" charset="0"/>
              </a:rPr>
              <a:t>САЯСИ БИЛІК  КӨБІНЕСЕ МЕМЛЕКЕТТІК БИЛІК АРҚЫЛЫ ЖҮЗЕГЕ АСАДЫ. </a:t>
            </a:r>
          </a:p>
          <a:p>
            <a:pPr eaLnBrk="1" hangingPunct="1"/>
            <a:r>
              <a:rPr lang="ru-RU" smtClean="0">
                <a:latin typeface="Times New Roman" pitchFamily="18" charset="0"/>
                <a:cs typeface="Times New Roman" pitchFamily="18" charset="0"/>
              </a:rPr>
              <a:t>МЕМЛЕКЕТТІК БИЛІК САЯСИ БИЛІКТІҢ БІР ТҮРІ. </a:t>
            </a:r>
          </a:p>
          <a:p>
            <a:pPr eaLnBrk="1" hangingPunct="1"/>
            <a:endParaRPr lang="ru-RU"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normAutofit fontScale="90000"/>
          </a:bodyPr>
          <a:lstStyle/>
          <a:p>
            <a:pPr eaLnBrk="1" fontAlgn="auto" hangingPunct="1">
              <a:spcAft>
                <a:spcPts val="0"/>
              </a:spcAft>
              <a:defRPr/>
            </a:pPr>
            <a:r>
              <a:rPr lang="ru-RU" dirty="0" err="1" smtClean="0">
                <a:solidFill>
                  <a:schemeClr val="accent1">
                    <a:tint val="88000"/>
                    <a:satMod val="150000"/>
                  </a:schemeClr>
                </a:solidFill>
              </a:rPr>
              <a:t>Мемлекеттік</a:t>
            </a:r>
            <a:r>
              <a:rPr lang="ru-RU" dirty="0" smtClean="0">
                <a:solidFill>
                  <a:schemeClr val="accent1">
                    <a:tint val="88000"/>
                    <a:satMod val="150000"/>
                  </a:schemeClr>
                </a:solidFill>
              </a:rPr>
              <a:t> </a:t>
            </a:r>
            <a:r>
              <a:rPr lang="ru-RU" dirty="0" err="1" smtClean="0">
                <a:solidFill>
                  <a:schemeClr val="accent1">
                    <a:tint val="88000"/>
                    <a:satMod val="150000"/>
                  </a:schemeClr>
                </a:solidFill>
              </a:rPr>
              <a:t>билігіңің белгілері</a:t>
            </a:r>
            <a:r>
              <a:rPr lang="ru-RU" dirty="0" smtClean="0">
                <a:solidFill>
                  <a:schemeClr val="accent1">
                    <a:tint val="88000"/>
                    <a:satMod val="150000"/>
                  </a:schemeClr>
                </a:solidFill>
              </a:rPr>
              <a:t>:</a:t>
            </a:r>
            <a:endParaRPr lang="ru-RU" dirty="0">
              <a:solidFill>
                <a:schemeClr val="accent1">
                  <a:tint val="88000"/>
                  <a:satMod val="150000"/>
                </a:schemeClr>
              </a:solidFill>
            </a:endParaRPr>
          </a:p>
        </p:txBody>
      </p:sp>
      <p:sp>
        <p:nvSpPr>
          <p:cNvPr id="46082" name="Содержимое 2"/>
          <p:cNvSpPr>
            <a:spLocks noGrp="1"/>
          </p:cNvSpPr>
          <p:nvPr>
            <p:ph idx="1"/>
          </p:nvPr>
        </p:nvSpPr>
        <p:spPr>
          <a:xfrm>
            <a:off x="503238" y="530225"/>
            <a:ext cx="8183562" cy="4187825"/>
          </a:xfrm>
        </p:spPr>
        <p:txBody>
          <a:bodyPr/>
          <a:lstStyle/>
          <a:p>
            <a:pPr eaLnBrk="1" hangingPunct="1"/>
            <a:r>
              <a:rPr lang="ru-RU" smtClean="0"/>
              <a:t>1) Ол белгілі бір территориясында ерекше аппарат арқылы жүргізілетін билік.</a:t>
            </a:r>
          </a:p>
          <a:p>
            <a:pPr eaLnBrk="1" hangingPunct="1"/>
            <a:r>
              <a:rPr lang="ru-RU" smtClean="0"/>
              <a:t>2) Мемлекеттік билік өзінің күштеу аппаратына сүйенеді.</a:t>
            </a:r>
          </a:p>
          <a:p>
            <a:pPr eaLnBrk="1" hangingPunct="1"/>
            <a:r>
              <a:rPr lang="ru-RU" smtClean="0"/>
              <a:t>3) Мемлекеттік билік монополиялық сипат алады (</a:t>
            </a:r>
            <a:r>
              <a:rPr lang="kk-KZ" smtClean="0"/>
              <a:t>күш салуға</a:t>
            </a:r>
            <a:r>
              <a:rPr lang="ru-RU" smtClean="0"/>
              <a:t>, за</a:t>
            </a:r>
            <a:r>
              <a:rPr lang="kk-KZ" smtClean="0"/>
              <a:t>ң шығарүға</a:t>
            </a:r>
            <a:r>
              <a:rPr lang="ru-RU" smtClean="0"/>
              <a:t>)</a:t>
            </a:r>
          </a:p>
          <a:p>
            <a:pPr eaLnBrk="1" hangingPunct="1"/>
            <a:r>
              <a:rPr lang="kk-KZ" smtClean="0"/>
              <a:t>легитимдік</a:t>
            </a:r>
            <a:endParaRPr lang="ru-RU"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r>
              <a:rPr lang="kk-KZ" dirty="0" smtClean="0">
                <a:solidFill>
                  <a:schemeClr val="accent1">
                    <a:tint val="88000"/>
                    <a:satMod val="150000"/>
                  </a:schemeClr>
                </a:solidFill>
              </a:rPr>
              <a:t>ЛЕГИТИМДІК</a:t>
            </a:r>
            <a:endParaRPr lang="ru-RU" dirty="0">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85000" lnSpcReduction="20000"/>
          </a:bodyPr>
          <a:lstStyle/>
          <a:p>
            <a:pPr marL="265176" indent="-265176" eaLnBrk="1" fontAlgn="auto" hangingPunct="1">
              <a:spcAft>
                <a:spcPts val="0"/>
              </a:spcAft>
              <a:buFont typeface="Wingdings 2"/>
              <a:buChar char=""/>
              <a:defRPr/>
            </a:pPr>
            <a:r>
              <a:rPr lang="ru-RU" dirty="0" smtClean="0"/>
              <a:t>ҚАЗІРГІ ДЕМОКРАТИЯЛЫҚ ДАМЫҒАН ЕЛДЕРДЕ САЯСИ БИЛИКТІҢ ТҰРАҚТЫЛЫҒЫ ОНЫҢ ЛЕГИТИМДІЛІГІНЕ БАЙЛАНЫСТЫ.</a:t>
            </a:r>
          </a:p>
          <a:p>
            <a:pPr marL="265176" indent="-265176" eaLnBrk="1" fontAlgn="auto" hangingPunct="1">
              <a:spcAft>
                <a:spcPts val="0"/>
              </a:spcAft>
              <a:buFont typeface="Wingdings 2"/>
              <a:buChar char=""/>
              <a:defRPr/>
            </a:pPr>
            <a:r>
              <a:rPr lang="kk-KZ" dirty="0" smtClean="0"/>
              <a:t>ЛЕГИТИМДІК ДЕГЕН ТҮСІНІКТІ ҒЫЛЫМИ ӘДЕБИЕТКЕ М ВЕБЕР КІРГІЗДІ</a:t>
            </a:r>
          </a:p>
          <a:p>
            <a:pPr marL="265176" indent="-265176" eaLnBrk="1" fontAlgn="auto" hangingPunct="1">
              <a:spcAft>
                <a:spcPts val="0"/>
              </a:spcAft>
              <a:buFont typeface="Wingdings 2"/>
              <a:buChar char=""/>
              <a:defRPr/>
            </a:pPr>
            <a:r>
              <a:rPr lang="kk-KZ" dirty="0" smtClean="0"/>
              <a:t>ОЛ БИЛІКТІҢ НЕГІЗІ ҮСТЕМДІКТЕ ДЕП ШЫҒАРЫП  БИЛІКТІҢ СЕБЕПТЕРІҢ НЕГІЗДЕДІ</a:t>
            </a:r>
          </a:p>
          <a:p>
            <a:pPr marL="265176" indent="-265176" eaLnBrk="1" fontAlgn="auto" hangingPunct="1">
              <a:spcAft>
                <a:spcPts val="0"/>
              </a:spcAft>
              <a:buFont typeface="Wingdings 2"/>
              <a:buChar char=""/>
              <a:defRPr/>
            </a:pPr>
            <a:r>
              <a:rPr lang="ru-RU" dirty="0" smtClean="0"/>
              <a:t>БИЛИКТІҢ ЛЕГИТИМДІЛІГІ ДЕП ОНЫҢ ЖАЛҒЫЗ ЗАҢДЫЛЫҚ СИПАТЫҢА  СҮЙЕҢБЕЙ, СОНЫМЕН ҚАТАР ХАЛЫҚ БЕРІЛГЕН БИЛІККЕ ӨЗ СЕНІМІН БІЛДІРҮ ЖӘНЕ ӨЗ ЕРКІМЕН ОНЫ ҚАБЫЛДАУ ҚАЖЕТТЕРІҢ  АНЫҚТАЙДЫ</a:t>
            </a:r>
          </a:p>
          <a:p>
            <a:pPr marL="265176" indent="-265176" eaLnBrk="1" fontAlgn="auto" hangingPunct="1">
              <a:spcAft>
                <a:spcPts val="0"/>
              </a:spcAft>
              <a:buFont typeface="Wingdings 2"/>
              <a:buChar char=""/>
              <a:defRPr/>
            </a:pPr>
            <a:r>
              <a:rPr lang="ru-RU" dirty="0" smtClean="0"/>
              <a:t>.</a:t>
            </a:r>
          </a:p>
          <a:p>
            <a:pPr marL="265176" indent="-265176" eaLnBrk="1" fontAlgn="auto" hangingPunct="1">
              <a:spcAft>
                <a:spcPts val="0"/>
              </a:spcAft>
              <a:buFont typeface="Wingdings 2"/>
              <a:buChar char=""/>
              <a:defRPr/>
            </a:pPr>
            <a:endParaRPr lang="ru-RU"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48130" name="Содержимое 2"/>
          <p:cNvSpPr>
            <a:spLocks noGrp="1"/>
          </p:cNvSpPr>
          <p:nvPr>
            <p:ph idx="1"/>
          </p:nvPr>
        </p:nvSpPr>
        <p:spPr>
          <a:xfrm>
            <a:off x="503238" y="530225"/>
            <a:ext cx="8183562" cy="4187825"/>
          </a:xfrm>
        </p:spPr>
        <p:txBody>
          <a:bodyPr/>
          <a:lstStyle/>
          <a:p>
            <a:pPr eaLnBrk="1" hangingPunct="1"/>
            <a:r>
              <a:rPr lang="ru-RU" smtClean="0"/>
              <a:t>Легитимдіктің негізінде адамдардың билікті қабылдау, биликке өз еркімең бағынү  тәсілдері мен, </a:t>
            </a:r>
            <a:r>
              <a:rPr lang="kk-KZ" smtClean="0"/>
              <a:t>себептері жатады</a:t>
            </a:r>
            <a:r>
              <a:rPr lang="ru-RU" smtClean="0"/>
              <a:t>.</a:t>
            </a:r>
            <a:r>
              <a:rPr lang="kk-KZ" smtClean="0"/>
              <a:t> Соларға қарай М Вебер үстемдіктің </a:t>
            </a:r>
            <a:r>
              <a:rPr lang="ru-RU" smtClean="0"/>
              <a:t>3</a:t>
            </a:r>
            <a:r>
              <a:rPr lang="kk-KZ" smtClean="0"/>
              <a:t> түрің бөліп шығарды</a:t>
            </a:r>
            <a:r>
              <a:rPr lang="ru-RU" smtClean="0"/>
              <a:t>:</a:t>
            </a:r>
          </a:p>
          <a:p>
            <a:pPr eaLnBrk="1" hangingPunct="1"/>
            <a:r>
              <a:rPr lang="ru-RU" smtClean="0"/>
              <a:t> дәстүрлі үстемдік </a:t>
            </a:r>
          </a:p>
          <a:p>
            <a:pPr eaLnBrk="1" hangingPunct="1"/>
            <a:r>
              <a:rPr lang="ru-RU" smtClean="0"/>
              <a:t>легальды – рационалдық үстемдік</a:t>
            </a:r>
          </a:p>
          <a:p>
            <a:pPr eaLnBrk="1" hangingPunct="1"/>
            <a:r>
              <a:rPr lang="ru-RU" smtClean="0"/>
              <a:t>Харизматикалық үстемдік</a:t>
            </a:r>
          </a:p>
          <a:p>
            <a:pPr eaLnBrk="1" hangingPunct="1">
              <a:buFont typeface="Wingdings 2" pitchFamily="18" charset="2"/>
              <a:buNone/>
            </a:pPr>
            <a:r>
              <a:rPr lang="ru-RU" smtClean="0"/>
              <a:t>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90537"/>
          </a:xfrm>
        </p:spPr>
        <p:txBody>
          <a:bodyPr>
            <a:normAutofit fontScale="90000"/>
          </a:bodyPr>
          <a:lstStyle/>
          <a:p>
            <a:pPr eaLnBrk="1" fontAlgn="auto" hangingPunct="1">
              <a:spcAft>
                <a:spcPts val="0"/>
              </a:spcAft>
              <a:defRPr/>
            </a:pPr>
            <a:r>
              <a:rPr lang="kk-KZ" sz="2700" dirty="0" smtClean="0">
                <a:solidFill>
                  <a:schemeClr val="accent1">
                    <a:tint val="88000"/>
                    <a:satMod val="150000"/>
                  </a:schemeClr>
                </a:solidFill>
              </a:rPr>
              <a:t>САЯСИ ҮСТЕМДІКТІҢ ТИПТЕРІ </a:t>
            </a:r>
            <a:r>
              <a:rPr lang="ru-RU" sz="2700" dirty="0" smtClean="0">
                <a:solidFill>
                  <a:schemeClr val="accent1">
                    <a:tint val="88000"/>
                    <a:satMod val="150000"/>
                  </a:schemeClr>
                </a:solidFill>
              </a:rPr>
              <a:t>(М.ВЕБЕР</a:t>
            </a:r>
            <a:r>
              <a:rPr lang="ru-RU" dirty="0" smtClean="0">
                <a:solidFill>
                  <a:schemeClr val="accent1">
                    <a:tint val="88000"/>
                    <a:satMod val="150000"/>
                  </a:schemeClr>
                </a:solidFill>
              </a:rPr>
              <a:t>)</a:t>
            </a:r>
            <a:endParaRPr lang="ru-RU" dirty="0">
              <a:solidFill>
                <a:schemeClr val="accent1">
                  <a:tint val="88000"/>
                  <a:satMod val="150000"/>
                </a:schemeClr>
              </a:solidFill>
            </a:endParaRPr>
          </a:p>
        </p:txBody>
      </p:sp>
      <p:graphicFrame>
        <p:nvGraphicFramePr>
          <p:cNvPr id="4" name="Содержимое 3"/>
          <p:cNvGraphicFramePr>
            <a:graphicFrameLocks noGrp="1"/>
          </p:cNvGraphicFramePr>
          <p:nvPr>
            <p:ph idx="1"/>
            <p:extLst>
              <p:ext uri="{D42A27DB-BD31-4B8C-83A1-F6EECF244321}">
                <p14:modId xmlns:p14="http://schemas.microsoft.com/office/powerpoint/2010/main" val="3434294291"/>
              </p:ext>
            </p:extLst>
          </p:nvPr>
        </p:nvGraphicFramePr>
        <p:xfrm>
          <a:off x="457200" y="-468855"/>
          <a:ext cx="8229600" cy="747044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657495">
                <a:tc>
                  <a:txBody>
                    <a:bodyPr/>
                    <a:lstStyle/>
                    <a:p>
                      <a:endParaRPr lang="ru-RU" sz="2400" dirty="0"/>
                    </a:p>
                  </a:txBody>
                  <a:tcPr/>
                </a:tc>
                <a:tc>
                  <a:txBody>
                    <a:bodyPr/>
                    <a:lstStyle/>
                    <a:p>
                      <a:r>
                        <a:rPr lang="kk-KZ" sz="2400" dirty="0" smtClean="0"/>
                        <a:t>ЛЕГАЛДЫҚ</a:t>
                      </a:r>
                      <a:endParaRPr lang="ru-RU" sz="2400" dirty="0"/>
                    </a:p>
                  </a:txBody>
                  <a:tcPr/>
                </a:tc>
                <a:tc>
                  <a:txBody>
                    <a:bodyPr/>
                    <a:lstStyle/>
                    <a:p>
                      <a:r>
                        <a:rPr lang="kk-KZ" sz="2400" dirty="0" smtClean="0"/>
                        <a:t>ДӘСТҮРЛІК</a:t>
                      </a:r>
                      <a:endParaRPr lang="ru-RU" sz="2400" dirty="0"/>
                    </a:p>
                  </a:txBody>
                  <a:tcPr/>
                </a:tc>
                <a:tc>
                  <a:txBody>
                    <a:bodyPr/>
                    <a:lstStyle/>
                    <a:p>
                      <a:r>
                        <a:rPr lang="kk-KZ" sz="2400" dirty="0" smtClean="0"/>
                        <a:t>ХАРИЗМАТИКАЛЫҚ</a:t>
                      </a:r>
                      <a:endParaRPr lang="ru-RU" sz="2400" dirty="0"/>
                    </a:p>
                  </a:txBody>
                  <a:tcPr/>
                </a:tc>
                <a:extLst>
                  <a:ext uri="{0D108BD9-81ED-4DB2-BD59-A6C34878D82A}">
                    <a16:rowId xmlns:a16="http://schemas.microsoft.com/office/drawing/2014/main" val="10000"/>
                  </a:ext>
                </a:extLst>
              </a:tr>
              <a:tr h="1411787">
                <a:tc>
                  <a:txBody>
                    <a:bodyPr/>
                    <a:lstStyle/>
                    <a:p>
                      <a:r>
                        <a:rPr lang="ru-RU" sz="1800" b="1" dirty="0" smtClean="0"/>
                        <a:t>ЕРЕЖЕЛЕР,</a:t>
                      </a:r>
                      <a:r>
                        <a:rPr lang="kk-KZ" sz="1800" b="1" dirty="0" smtClean="0"/>
                        <a:t>ҚА</a:t>
                      </a:r>
                      <a:r>
                        <a:rPr lang="ru-RU" sz="1800" b="1" dirty="0" smtClean="0"/>
                        <a:t>-</a:t>
                      </a:r>
                      <a:r>
                        <a:rPr lang="kk-KZ" sz="1800" b="1" dirty="0" smtClean="0"/>
                        <a:t>ЛЫПТАР</a:t>
                      </a:r>
                      <a:endParaRPr lang="ru-RU" sz="1800" b="1" dirty="0"/>
                    </a:p>
                  </a:txBody>
                  <a:tcPr/>
                </a:tc>
                <a:tc>
                  <a:txBody>
                    <a:bodyPr/>
                    <a:lstStyle/>
                    <a:p>
                      <a:r>
                        <a:rPr lang="kk-KZ" sz="1800" b="1" dirty="0" smtClean="0"/>
                        <a:t>РАЦИОНАЛДЫҚ</a:t>
                      </a:r>
                    </a:p>
                    <a:p>
                      <a:r>
                        <a:rPr lang="kk-KZ" sz="1800" b="1" dirty="0" smtClean="0"/>
                        <a:t>ЗАҢДАРҒА БАҒЫНУ</a:t>
                      </a:r>
                      <a:endParaRPr lang="ru-RU" sz="1800" b="1" dirty="0"/>
                    </a:p>
                  </a:txBody>
                  <a:tcPr/>
                </a:tc>
                <a:tc>
                  <a:txBody>
                    <a:bodyPr/>
                    <a:lstStyle/>
                    <a:p>
                      <a:r>
                        <a:rPr lang="kk-KZ" sz="1800" b="1" dirty="0" smtClean="0"/>
                        <a:t>ПАТРИАРХТЫҚ</a:t>
                      </a:r>
                    </a:p>
                    <a:p>
                      <a:r>
                        <a:rPr lang="kk-KZ" sz="1800" b="1" dirty="0" smtClean="0"/>
                        <a:t>САЛТ ДӘСТУРЛЕРГЕ БАҒЫНУ</a:t>
                      </a:r>
                      <a:endParaRPr lang="ru-RU" sz="1800" b="1" dirty="0"/>
                    </a:p>
                  </a:txBody>
                  <a:tcPr/>
                </a:tc>
                <a:tc>
                  <a:txBody>
                    <a:bodyPr/>
                    <a:lstStyle/>
                    <a:p>
                      <a:r>
                        <a:rPr lang="kk-KZ" sz="1800" b="1" dirty="0" smtClean="0"/>
                        <a:t>БАСШЫНЫҢ ҚАЛАУМЕҢ ТАҒАЙЫНДЫЛҒАҢ</a:t>
                      </a:r>
                      <a:endParaRPr lang="ru-RU" sz="1800" b="1" dirty="0"/>
                    </a:p>
                  </a:txBody>
                  <a:tcPr/>
                </a:tc>
                <a:extLst>
                  <a:ext uri="{0D108BD9-81ED-4DB2-BD59-A6C34878D82A}">
                    <a16:rowId xmlns:a16="http://schemas.microsoft.com/office/drawing/2014/main" val="10001"/>
                  </a:ext>
                </a:extLst>
              </a:tr>
              <a:tr h="1083464">
                <a:tc>
                  <a:txBody>
                    <a:bodyPr/>
                    <a:lstStyle/>
                    <a:p>
                      <a:r>
                        <a:rPr lang="kk-KZ" sz="1800" b="1" dirty="0" smtClean="0"/>
                        <a:t>ЖҰЙЕНІ</a:t>
                      </a:r>
                      <a:r>
                        <a:rPr lang="kk-KZ" sz="1800" b="1" baseline="0" dirty="0" smtClean="0"/>
                        <a:t> БАСҚАРҮШЫ</a:t>
                      </a:r>
                      <a:endParaRPr lang="ru-RU" sz="1800" b="1" dirty="0"/>
                    </a:p>
                  </a:txBody>
                  <a:tcPr/>
                </a:tc>
                <a:tc>
                  <a:txBody>
                    <a:bodyPr/>
                    <a:lstStyle/>
                    <a:p>
                      <a:r>
                        <a:rPr lang="kk-KZ" sz="1800" b="1" dirty="0" smtClean="0"/>
                        <a:t>Қ</a:t>
                      </a:r>
                      <a:r>
                        <a:rPr lang="ru-RU" sz="1800" b="1" dirty="0" smtClean="0"/>
                        <a:t>ЫЗМЕТКЕР</a:t>
                      </a:r>
                      <a:endParaRPr lang="ru-RU" sz="1800" b="1" dirty="0"/>
                    </a:p>
                  </a:txBody>
                  <a:tcPr/>
                </a:tc>
                <a:tc>
                  <a:txBody>
                    <a:bodyPr/>
                    <a:lstStyle/>
                    <a:p>
                      <a:r>
                        <a:rPr lang="kk-KZ" sz="1800" b="1" dirty="0" smtClean="0"/>
                        <a:t>МОНАРХ</a:t>
                      </a:r>
                      <a:endParaRPr lang="ru-RU" sz="1800" b="1" dirty="0"/>
                    </a:p>
                  </a:txBody>
                  <a:tcPr/>
                </a:tc>
                <a:tc>
                  <a:txBody>
                    <a:bodyPr/>
                    <a:lstStyle/>
                    <a:p>
                      <a:r>
                        <a:rPr lang="kk-KZ" sz="1800" b="1" dirty="0" smtClean="0"/>
                        <a:t>ПАЙҒАМБАРҒА</a:t>
                      </a:r>
                      <a:r>
                        <a:rPr lang="kk-KZ" sz="1800" b="1" baseline="0" dirty="0" smtClean="0"/>
                        <a:t> СӘЙКЕС КӨСЕМДЕР</a:t>
                      </a:r>
                      <a:endParaRPr lang="ru-RU" sz="1800" b="1" dirty="0"/>
                    </a:p>
                  </a:txBody>
                  <a:tcPr/>
                </a:tc>
                <a:extLst>
                  <a:ext uri="{0D108BD9-81ED-4DB2-BD59-A6C34878D82A}">
                    <a16:rowId xmlns:a16="http://schemas.microsoft.com/office/drawing/2014/main" val="10002"/>
                  </a:ext>
                </a:extLst>
              </a:tr>
              <a:tr h="590969">
                <a:tc>
                  <a:txBody>
                    <a:bodyPr/>
                    <a:lstStyle/>
                    <a:p>
                      <a:r>
                        <a:rPr lang="kk-KZ" sz="1800" b="1" dirty="0" smtClean="0"/>
                        <a:t>БЕДЕЛДІҢ</a:t>
                      </a:r>
                      <a:r>
                        <a:rPr lang="kk-KZ" sz="1800" b="1" baseline="0" dirty="0" smtClean="0"/>
                        <a:t> КӨЗІ</a:t>
                      </a:r>
                      <a:endParaRPr lang="ru-RU" sz="1800" b="1" dirty="0"/>
                    </a:p>
                  </a:txBody>
                  <a:tcPr/>
                </a:tc>
                <a:tc>
                  <a:txBody>
                    <a:bodyPr/>
                    <a:lstStyle/>
                    <a:p>
                      <a:r>
                        <a:rPr lang="kk-KZ" sz="1800" b="1" dirty="0" smtClean="0"/>
                        <a:t>ДЕМОКРАТИЯ</a:t>
                      </a:r>
                      <a:endParaRPr lang="ru-RU" sz="1800" b="1" dirty="0"/>
                    </a:p>
                  </a:txBody>
                  <a:tcPr/>
                </a:tc>
                <a:tc>
                  <a:txBody>
                    <a:bodyPr/>
                    <a:lstStyle/>
                    <a:p>
                      <a:r>
                        <a:rPr lang="kk-KZ" sz="1800" b="1" dirty="0" smtClean="0"/>
                        <a:t>ДӘСТҮРЛЕР</a:t>
                      </a:r>
                      <a:endParaRPr lang="ru-RU" sz="1800" b="1" dirty="0"/>
                    </a:p>
                  </a:txBody>
                  <a:tcPr/>
                </a:tc>
                <a:tc>
                  <a:txBody>
                    <a:bodyPr/>
                    <a:lstStyle/>
                    <a:p>
                      <a:r>
                        <a:rPr lang="kk-KZ" sz="1800" b="1" dirty="0" smtClean="0"/>
                        <a:t>СЕНІМ</a:t>
                      </a:r>
                      <a:endParaRPr lang="ru-RU" sz="1800" b="1" dirty="0"/>
                    </a:p>
                  </a:txBody>
                  <a:tcPr/>
                </a:tc>
                <a:extLst>
                  <a:ext uri="{0D108BD9-81ED-4DB2-BD59-A6C34878D82A}">
                    <a16:rowId xmlns:a16="http://schemas.microsoft.com/office/drawing/2014/main" val="10003"/>
                  </a:ext>
                </a:extLst>
              </a:tr>
              <a:tr h="1083464">
                <a:tc>
                  <a:txBody>
                    <a:bodyPr/>
                    <a:lstStyle/>
                    <a:p>
                      <a:r>
                        <a:rPr lang="kk-KZ" sz="1800" b="1" dirty="0" smtClean="0"/>
                        <a:t>ЛЕГИТИМДІКТІҢ ТҮРІ</a:t>
                      </a:r>
                      <a:endParaRPr lang="ru-RU" sz="1800" b="1" dirty="0"/>
                    </a:p>
                  </a:txBody>
                  <a:tcPr/>
                </a:tc>
                <a:tc>
                  <a:txBody>
                    <a:bodyPr/>
                    <a:lstStyle/>
                    <a:p>
                      <a:r>
                        <a:rPr lang="kk-KZ" sz="1800" b="1" dirty="0" smtClean="0"/>
                        <a:t>ЕРЕЖЕЛЕРГЕ </a:t>
                      </a:r>
                      <a:r>
                        <a:rPr lang="ru-RU" sz="1800" b="1" dirty="0" smtClean="0"/>
                        <a:t>(ЗАҢДАРҒА)</a:t>
                      </a:r>
                      <a:r>
                        <a:rPr lang="kk-KZ" sz="1800" b="1" dirty="0" smtClean="0"/>
                        <a:t> СЕНІМ</a:t>
                      </a:r>
                      <a:endParaRPr lang="ru-RU" sz="1800" b="1" dirty="0"/>
                    </a:p>
                  </a:txBody>
                  <a:tcPr/>
                </a:tc>
                <a:tc>
                  <a:txBody>
                    <a:bodyPr/>
                    <a:lstStyle/>
                    <a:p>
                      <a:r>
                        <a:rPr lang="kk-KZ" sz="1800" b="1" dirty="0" smtClean="0"/>
                        <a:t>ДӘСТҮРЛІ ТӘРТІПКЕ СЕНІМ</a:t>
                      </a:r>
                      <a:endParaRPr lang="ru-RU" sz="1800" b="1" dirty="0"/>
                    </a:p>
                  </a:txBody>
                  <a:tcPr/>
                </a:tc>
                <a:tc>
                  <a:txBody>
                    <a:bodyPr/>
                    <a:lstStyle/>
                    <a:p>
                      <a:r>
                        <a:rPr lang="kk-KZ" sz="1800" b="1" dirty="0" smtClean="0"/>
                        <a:t>БАСШЫҒА СЕҢІМ СЕЗІМ БІЛДІРҮ</a:t>
                      </a:r>
                      <a:endParaRPr lang="ru-RU" sz="1800" b="1" dirty="0"/>
                    </a:p>
                  </a:txBody>
                  <a:tcPr/>
                </a:tc>
                <a:extLst>
                  <a:ext uri="{0D108BD9-81ED-4DB2-BD59-A6C34878D82A}">
                    <a16:rowId xmlns:a16="http://schemas.microsoft.com/office/drawing/2014/main" val="10004"/>
                  </a:ext>
                </a:extLst>
              </a:tr>
              <a:tr h="853622">
                <a:tc>
                  <a:txBody>
                    <a:bodyPr/>
                    <a:lstStyle/>
                    <a:p>
                      <a:r>
                        <a:rPr lang="kk-KZ" sz="1800" b="1" dirty="0" smtClean="0"/>
                        <a:t>ӘКІМШІЛІКТІҢ </a:t>
                      </a:r>
                      <a:r>
                        <a:rPr lang="kk-KZ" sz="1800" b="1" baseline="0" dirty="0" smtClean="0"/>
                        <a:t> ТИПІ</a:t>
                      </a:r>
                      <a:endParaRPr lang="ru-RU" sz="1800" b="1" dirty="0"/>
                    </a:p>
                  </a:txBody>
                  <a:tcPr/>
                </a:tc>
                <a:tc>
                  <a:txBody>
                    <a:bodyPr/>
                    <a:lstStyle/>
                    <a:p>
                      <a:r>
                        <a:rPr lang="kk-KZ" sz="1800" b="1" dirty="0" smtClean="0"/>
                        <a:t>БЮРОКРАТТАР</a:t>
                      </a:r>
                      <a:endParaRPr lang="ru-RU" sz="1800" b="1" dirty="0"/>
                    </a:p>
                  </a:txBody>
                  <a:tcPr/>
                </a:tc>
                <a:tc>
                  <a:txBody>
                    <a:bodyPr/>
                    <a:lstStyle/>
                    <a:p>
                      <a:r>
                        <a:rPr lang="ru-RU" sz="1800" b="1" dirty="0" smtClean="0"/>
                        <a:t>А</a:t>
                      </a:r>
                      <a:r>
                        <a:rPr lang="kk-KZ" sz="1800" b="1" dirty="0" smtClean="0"/>
                        <a:t>Қ</a:t>
                      </a:r>
                      <a:r>
                        <a:rPr lang="kk-KZ" sz="1800" b="1" baseline="0" dirty="0" smtClean="0"/>
                        <a:t> СҮЙЕКТЕР</a:t>
                      </a:r>
                      <a:endParaRPr lang="ru-RU" sz="1800" b="1" dirty="0"/>
                    </a:p>
                  </a:txBody>
                  <a:tcPr/>
                </a:tc>
                <a:tc>
                  <a:txBody>
                    <a:bodyPr/>
                    <a:lstStyle/>
                    <a:p>
                      <a:r>
                        <a:rPr lang="kk-KZ" sz="1800" b="1" dirty="0" smtClean="0"/>
                        <a:t>БАСШЫНЫҢ НӨКЕРІ</a:t>
                      </a:r>
                      <a:r>
                        <a:rPr lang="ru-RU" sz="1800" b="1" baseline="0" dirty="0" smtClean="0"/>
                        <a:t> (свита)</a:t>
                      </a:r>
                      <a:endParaRPr lang="ru-RU" sz="1800" b="1" dirty="0"/>
                    </a:p>
                  </a:txBody>
                  <a:tcPr/>
                </a:tc>
                <a:extLst>
                  <a:ext uri="{0D108BD9-81ED-4DB2-BD59-A6C34878D82A}">
                    <a16:rowId xmlns:a16="http://schemas.microsoft.com/office/drawing/2014/main" val="10005"/>
                  </a:ext>
                </a:extLst>
              </a:tr>
              <a:tr h="1146585">
                <a:tc>
                  <a:txBody>
                    <a:bodyPr/>
                    <a:lstStyle/>
                    <a:p>
                      <a:r>
                        <a:rPr lang="kk-KZ" sz="1800" b="1" dirty="0" smtClean="0"/>
                        <a:t>МІНЕЗ</a:t>
                      </a:r>
                      <a:r>
                        <a:rPr lang="ru-RU" sz="1800" b="1" dirty="0" smtClean="0"/>
                        <a:t>-</a:t>
                      </a:r>
                      <a:r>
                        <a:rPr lang="kk-KZ" sz="1800" b="1" dirty="0" smtClean="0"/>
                        <a:t>ҚҰЛЫҚТЫҢ ТИПІ</a:t>
                      </a:r>
                      <a:endParaRPr lang="ru-RU" sz="1800" b="1" dirty="0"/>
                    </a:p>
                  </a:txBody>
                  <a:tcPr/>
                </a:tc>
                <a:tc>
                  <a:txBody>
                    <a:bodyPr/>
                    <a:lstStyle/>
                    <a:p>
                      <a:r>
                        <a:rPr lang="ru-RU" sz="1800" b="1" dirty="0" smtClean="0"/>
                        <a:t>МАҚСАТҚА БАҒЫТТАЛҒАҢ</a:t>
                      </a:r>
                      <a:r>
                        <a:rPr lang="ru-RU" sz="1800" b="1" baseline="0" dirty="0" smtClean="0"/>
                        <a:t> </a:t>
                      </a:r>
                      <a:r>
                        <a:rPr lang="ru-RU" sz="1800" b="1" dirty="0" smtClean="0"/>
                        <a:t>РАЦИОНАЛДЫ</a:t>
                      </a:r>
                      <a:endParaRPr lang="ru-RU" sz="1800" b="1" dirty="0"/>
                    </a:p>
                  </a:txBody>
                  <a:tcPr/>
                </a:tc>
                <a:tc>
                  <a:txBody>
                    <a:bodyPr/>
                    <a:lstStyle/>
                    <a:p>
                      <a:r>
                        <a:rPr lang="kk-KZ" sz="1800" b="1" dirty="0" smtClean="0"/>
                        <a:t>ДӘСТҮРЛІ СЕНІМДІК</a:t>
                      </a:r>
                      <a:endParaRPr lang="ru-RU" sz="1800" b="1" dirty="0"/>
                    </a:p>
                  </a:txBody>
                  <a:tcPr/>
                </a:tc>
                <a:tc>
                  <a:txBody>
                    <a:bodyPr/>
                    <a:lstStyle/>
                    <a:p>
                      <a:r>
                        <a:rPr lang="kk-KZ" sz="1800" b="1" dirty="0" smtClean="0"/>
                        <a:t>СЕЗІМДІК</a:t>
                      </a:r>
                      <a:r>
                        <a:rPr lang="ru-RU" sz="1800" b="1" baseline="0" dirty="0" smtClean="0"/>
                        <a:t> (ЭМОЦИАНАЛДЫ)</a:t>
                      </a:r>
                      <a:endParaRPr lang="ru-RU" sz="1800" b="1" dirty="0"/>
                    </a:p>
                  </a:txBody>
                  <a:tcPr/>
                </a:tc>
                <a:extLst>
                  <a:ext uri="{0D108BD9-81ED-4DB2-BD59-A6C34878D82A}">
                    <a16:rowId xmlns:a16="http://schemas.microsoft.com/office/drawing/2014/main" val="10006"/>
                  </a:ext>
                </a:extLst>
              </a:tr>
            </a:tbl>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r>
              <a:rPr lang="ru-RU" dirty="0" err="1" smtClean="0">
                <a:solidFill>
                  <a:schemeClr val="accent1">
                    <a:tint val="88000"/>
                    <a:satMod val="150000"/>
                  </a:schemeClr>
                </a:solidFill>
              </a:rPr>
              <a:t>Билік</a:t>
            </a:r>
            <a:r>
              <a:rPr lang="ru-RU" dirty="0" smtClean="0">
                <a:solidFill>
                  <a:schemeClr val="accent1">
                    <a:tint val="88000"/>
                    <a:satMod val="150000"/>
                  </a:schemeClr>
                </a:solidFill>
              </a:rPr>
              <a:t> </a:t>
            </a:r>
            <a:r>
              <a:rPr lang="ru-RU" dirty="0" err="1" smtClean="0">
                <a:solidFill>
                  <a:schemeClr val="accent1">
                    <a:tint val="88000"/>
                    <a:satMod val="150000"/>
                  </a:schemeClr>
                </a:solidFill>
              </a:rPr>
              <a:t>бөлу идеясы</a:t>
            </a:r>
            <a:endParaRPr lang="ru-RU" dirty="0">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85000" lnSpcReduction="10000"/>
          </a:bodyPr>
          <a:lstStyle/>
          <a:p>
            <a:pPr marL="265176" indent="-265176" eaLnBrk="1" fontAlgn="auto" hangingPunct="1">
              <a:spcAft>
                <a:spcPts val="0"/>
              </a:spcAft>
              <a:buFont typeface="Wingdings 2"/>
              <a:buChar char=""/>
              <a:defRPr/>
            </a:pPr>
            <a:r>
              <a:rPr lang="ru-RU" dirty="0" err="1" smtClean="0"/>
              <a:t>Бұл идеяны</a:t>
            </a:r>
            <a:r>
              <a:rPr lang="ru-RU" dirty="0" smtClean="0"/>
              <a:t> </a:t>
            </a:r>
            <a:r>
              <a:rPr lang="ru-RU" dirty="0" err="1" smtClean="0"/>
              <a:t>қалыптастырушылар </a:t>
            </a:r>
            <a:r>
              <a:rPr lang="ru-RU" dirty="0" smtClean="0"/>
              <a:t>Джон Локк, Ш-Л. Монтескье Жан Жак Руссо,  ж</a:t>
            </a:r>
            <a:r>
              <a:rPr lang="kk-KZ" dirty="0" smtClean="0"/>
              <a:t>әне тағы басқада </a:t>
            </a:r>
            <a:r>
              <a:rPr lang="ru-RU" dirty="0" smtClean="0"/>
              <a:t>17-18ғ. </a:t>
            </a:r>
            <a:r>
              <a:rPr lang="ru-RU" dirty="0" err="1" smtClean="0"/>
              <a:t>ойшылары</a:t>
            </a:r>
            <a:r>
              <a:rPr lang="ru-RU" dirty="0" smtClean="0"/>
              <a:t> </a:t>
            </a:r>
            <a:r>
              <a:rPr lang="ru-RU" dirty="0" err="1" smtClean="0"/>
              <a:t>болып</a:t>
            </a:r>
            <a:r>
              <a:rPr lang="ru-RU" dirty="0" smtClean="0"/>
              <a:t> </a:t>
            </a:r>
            <a:r>
              <a:rPr lang="ru-RU" dirty="0" err="1" smtClean="0"/>
              <a:t>табылады</a:t>
            </a:r>
            <a:r>
              <a:rPr lang="ru-RU" dirty="0" smtClean="0"/>
              <a:t>.</a:t>
            </a:r>
          </a:p>
          <a:p>
            <a:pPr marL="265176" indent="-265176" eaLnBrk="1" fontAlgn="auto" hangingPunct="1">
              <a:spcAft>
                <a:spcPts val="0"/>
              </a:spcAft>
              <a:buFont typeface="Wingdings 2"/>
              <a:buChar char=""/>
              <a:defRPr/>
            </a:pPr>
            <a:r>
              <a:rPr lang="ru-RU" b="1" dirty="0" smtClean="0"/>
              <a:t> </a:t>
            </a:r>
            <a:r>
              <a:rPr lang="ru-RU" b="1" dirty="0" err="1" smtClean="0"/>
              <a:t>Ол</a:t>
            </a:r>
            <a:r>
              <a:rPr lang="ru-RU" b="1" dirty="0" smtClean="0"/>
              <a:t> </a:t>
            </a:r>
            <a:r>
              <a:rPr lang="ru-RU" b="1" dirty="0" err="1" smtClean="0"/>
              <a:t>саяси</a:t>
            </a:r>
            <a:r>
              <a:rPr lang="ru-RU" b="1" dirty="0" smtClean="0"/>
              <a:t> </a:t>
            </a:r>
            <a:r>
              <a:rPr lang="ru-RU" b="1" dirty="0" err="1" smtClean="0"/>
              <a:t>биліктің бөлінуін мемлекеттегі</a:t>
            </a:r>
            <a:r>
              <a:rPr lang="ru-RU" b="1" dirty="0" smtClean="0"/>
              <a:t> </a:t>
            </a:r>
            <a:r>
              <a:rPr lang="ru-RU" b="1" dirty="0" err="1" smtClean="0"/>
              <a:t>биліктің бір</a:t>
            </a:r>
            <a:r>
              <a:rPr lang="ru-RU" b="1" dirty="0" smtClean="0"/>
              <a:t> </a:t>
            </a:r>
            <a:r>
              <a:rPr lang="ru-RU" b="1" dirty="0" err="1" smtClean="0"/>
              <a:t>қолда болмауымен</a:t>
            </a:r>
            <a:r>
              <a:rPr lang="ru-RU" b="1" dirty="0" smtClean="0"/>
              <a:t> </a:t>
            </a:r>
            <a:r>
              <a:rPr lang="ru-RU" b="1" dirty="0" err="1" smtClean="0"/>
              <a:t>және оның үш тармағына бөлінуімен түсіндірген: Заң, Атқарушы, </a:t>
            </a:r>
            <a:r>
              <a:rPr lang="ru-RU" b="1" dirty="0" smtClean="0"/>
              <a:t>Сот </a:t>
            </a:r>
            <a:r>
              <a:rPr lang="ru-RU" b="1" dirty="0" err="1" smtClean="0"/>
              <a:t>билігі</a:t>
            </a:r>
            <a:r>
              <a:rPr lang="ru-RU" b="1" dirty="0" smtClean="0"/>
              <a:t>.</a:t>
            </a:r>
          </a:p>
          <a:p>
            <a:pPr marL="265176" indent="-265176" eaLnBrk="1" fontAlgn="auto" hangingPunct="1">
              <a:spcAft>
                <a:spcPts val="0"/>
              </a:spcAft>
              <a:buFont typeface="Wingdings 2"/>
              <a:buChar char=""/>
              <a:defRPr/>
            </a:pPr>
            <a:r>
              <a:rPr lang="ru-RU" dirty="0" err="1" smtClean="0"/>
              <a:t>Себебі</a:t>
            </a:r>
            <a:r>
              <a:rPr lang="ru-RU" dirty="0" smtClean="0"/>
              <a:t> </a:t>
            </a:r>
            <a:r>
              <a:rPr lang="ru-RU" dirty="0" err="1" smtClean="0"/>
              <a:t>билік</a:t>
            </a:r>
            <a:r>
              <a:rPr lang="ru-RU" dirty="0" smtClean="0"/>
              <a:t> </a:t>
            </a:r>
            <a:r>
              <a:rPr lang="ru-RU" dirty="0" err="1" smtClean="0"/>
              <a:t>бір</a:t>
            </a:r>
            <a:r>
              <a:rPr lang="ru-RU" dirty="0" smtClean="0"/>
              <a:t> </a:t>
            </a:r>
            <a:r>
              <a:rPr lang="ru-RU" dirty="0" err="1" smtClean="0"/>
              <a:t>ғана қолда болса</a:t>
            </a:r>
            <a:r>
              <a:rPr lang="ru-RU" dirty="0" smtClean="0"/>
              <a:t>, </a:t>
            </a:r>
            <a:r>
              <a:rPr lang="ru-RU" dirty="0" err="1" smtClean="0"/>
              <a:t>шектелмесе</a:t>
            </a:r>
            <a:r>
              <a:rPr lang="ru-RU" dirty="0" smtClean="0"/>
              <a:t>, </a:t>
            </a:r>
            <a:r>
              <a:rPr lang="ru-RU" dirty="0" err="1" smtClean="0"/>
              <a:t>өзі заң шығарса, жүзеге асырса</a:t>
            </a:r>
            <a:r>
              <a:rPr lang="ru-RU" dirty="0" smtClean="0"/>
              <a:t> </a:t>
            </a:r>
            <a:r>
              <a:rPr lang="ru-RU" dirty="0" err="1" smtClean="0"/>
              <a:t>және оның жүзеге асуын</a:t>
            </a:r>
            <a:r>
              <a:rPr lang="ru-RU" dirty="0" smtClean="0"/>
              <a:t> </a:t>
            </a:r>
            <a:r>
              <a:rPr lang="ru-RU" dirty="0" err="1" smtClean="0"/>
              <a:t>қадағаласа, онда</a:t>
            </a:r>
            <a:r>
              <a:rPr lang="ru-RU" dirty="0" smtClean="0"/>
              <a:t> </a:t>
            </a:r>
            <a:r>
              <a:rPr lang="ru-RU" dirty="0" err="1" smtClean="0"/>
              <a:t>ондай</a:t>
            </a:r>
            <a:r>
              <a:rPr lang="ru-RU" dirty="0" smtClean="0"/>
              <a:t> </a:t>
            </a:r>
            <a:r>
              <a:rPr lang="ru-RU" dirty="0" err="1" smtClean="0"/>
              <a:t>билік</a:t>
            </a:r>
            <a:r>
              <a:rPr lang="ru-RU" dirty="0" smtClean="0"/>
              <a:t> </a:t>
            </a:r>
            <a:r>
              <a:rPr lang="ru-RU" dirty="0" err="1" smtClean="0"/>
              <a:t>тиранияға айналады</a:t>
            </a:r>
            <a:r>
              <a:rPr lang="ru-RU" dirty="0" smtClean="0"/>
              <a:t>, </a:t>
            </a:r>
            <a:r>
              <a:rPr lang="ru-RU" dirty="0" err="1" smtClean="0"/>
              <a:t>ауысады</a:t>
            </a:r>
            <a:r>
              <a:rPr lang="ru-RU" dirty="0" smtClean="0"/>
              <a:t>. </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51202" name="Содержимое 2"/>
          <p:cNvSpPr>
            <a:spLocks noGrp="1"/>
          </p:cNvSpPr>
          <p:nvPr>
            <p:ph idx="1"/>
          </p:nvPr>
        </p:nvSpPr>
        <p:spPr>
          <a:xfrm>
            <a:off x="503238" y="530225"/>
            <a:ext cx="8183562" cy="4187825"/>
          </a:xfrm>
        </p:spPr>
        <p:txBody>
          <a:bodyPr/>
          <a:lstStyle/>
          <a:p>
            <a:pPr eaLnBrk="1" hangingPunct="1"/>
            <a:r>
              <a:rPr lang="kk-KZ" smtClean="0"/>
              <a:t>Билік бөлү принціпі демократияның</a:t>
            </a:r>
            <a:r>
              <a:rPr lang="ru-RU" smtClean="0"/>
              <a:t>,</a:t>
            </a:r>
            <a:r>
              <a:rPr lang="kk-KZ" smtClean="0"/>
              <a:t>және қуқық мемлекеттің негізі болып саналады</a:t>
            </a:r>
            <a:endParaRPr lang="ru-RU"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125538"/>
            <a:ext cx="7772400" cy="2232025"/>
          </a:xfrm>
        </p:spPr>
        <p:txBody>
          <a:bodyPr/>
          <a:lstStyle/>
          <a:p>
            <a:pPr algn="ctr" eaLnBrk="1" fontAlgn="auto" hangingPunct="1">
              <a:spcAft>
                <a:spcPts val="0"/>
              </a:spcAft>
              <a:defRPr/>
            </a:pPr>
            <a:r>
              <a:rPr lang="ru-RU" sz="3200" dirty="0" smtClean="0">
                <a:solidFill>
                  <a:schemeClr val="tx1"/>
                </a:solidFill>
                <a:latin typeface="Times New Roman" pitchFamily="18" charset="0"/>
                <a:cs typeface="Times New Roman" pitchFamily="18" charset="0"/>
              </a:rPr>
              <a:t>3.С</a:t>
            </a:r>
            <a:r>
              <a:rPr lang="kk-KZ" sz="3200" dirty="0" smtClean="0">
                <a:solidFill>
                  <a:schemeClr val="tx1"/>
                </a:solidFill>
                <a:latin typeface="Times New Roman" pitchFamily="18" charset="0"/>
                <a:cs typeface="Times New Roman" pitchFamily="18" charset="0"/>
              </a:rPr>
              <a:t>аяси жүйе</a:t>
            </a:r>
            <a:endParaRPr lang="ru-RU" sz="3200" dirty="0">
              <a:solidFill>
                <a:schemeClr val="tx1"/>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1371600" y="3573463"/>
            <a:ext cx="6400800" cy="2663825"/>
          </a:xfrm>
        </p:spPr>
        <p:txBody>
          <a:bodyPr>
            <a:normAutofit fontScale="85000" lnSpcReduction="10000"/>
          </a:bodyPr>
          <a:lstStyle/>
          <a:p>
            <a:pPr eaLnBrk="1" fontAlgn="auto" hangingPunct="1">
              <a:spcAft>
                <a:spcPts val="0"/>
              </a:spcAft>
              <a:buFont typeface="Wingdings 2"/>
              <a:buNone/>
              <a:defRPr/>
            </a:pPr>
            <a:endParaRPr lang="ru-RU" sz="2800" b="1" dirty="0" smtClean="0">
              <a:solidFill>
                <a:schemeClr val="tx1"/>
              </a:solidFill>
              <a:latin typeface="Times New Roman" pitchFamily="18" charset="0"/>
              <a:cs typeface="Times New Roman" pitchFamily="18" charset="0"/>
            </a:endParaRPr>
          </a:p>
          <a:p>
            <a:pPr eaLnBrk="1" fontAlgn="auto" hangingPunct="1">
              <a:spcAft>
                <a:spcPts val="0"/>
              </a:spcAft>
              <a:buFont typeface="Wingdings 2"/>
              <a:buNone/>
              <a:defRPr/>
            </a:pPr>
            <a:endParaRPr lang="ru-RU" sz="2800" b="1" dirty="0" smtClean="0">
              <a:solidFill>
                <a:schemeClr val="tx1"/>
              </a:solidFill>
              <a:latin typeface="Times New Roman" pitchFamily="18" charset="0"/>
              <a:cs typeface="Times New Roman" pitchFamily="18" charset="0"/>
            </a:endParaRPr>
          </a:p>
          <a:p>
            <a:pPr algn="ctr" eaLnBrk="1" fontAlgn="auto" hangingPunct="1">
              <a:spcAft>
                <a:spcPts val="0"/>
              </a:spcAft>
              <a:buFont typeface="Wingdings 2"/>
              <a:buNone/>
              <a:defRPr/>
            </a:pPr>
            <a:r>
              <a:rPr lang="ru-RU" sz="3000" b="1" dirty="0" err="1" smtClean="0">
                <a:solidFill>
                  <a:schemeClr val="tx1"/>
                </a:solidFill>
                <a:latin typeface="Times New Roman" pitchFamily="18" charset="0"/>
                <a:cs typeface="Times New Roman" pitchFamily="18" charset="0"/>
              </a:rPr>
              <a:t>Жоспар</a:t>
            </a:r>
            <a:r>
              <a:rPr lang="ru-RU" sz="3000" b="1" dirty="0" smtClean="0">
                <a:solidFill>
                  <a:schemeClr val="tx1"/>
                </a:solidFill>
                <a:latin typeface="Times New Roman" pitchFamily="18" charset="0"/>
                <a:cs typeface="Times New Roman" pitchFamily="18" charset="0"/>
              </a:rPr>
              <a:t>:</a:t>
            </a:r>
          </a:p>
          <a:p>
            <a:pPr algn="ctr" eaLnBrk="1" fontAlgn="auto" hangingPunct="1">
              <a:spcAft>
                <a:spcPts val="0"/>
              </a:spcAft>
              <a:buFont typeface="Wingdings 2"/>
              <a:buNone/>
              <a:defRPr/>
            </a:pPr>
            <a:r>
              <a:rPr lang="ru-RU" sz="3000" b="1" dirty="0" smtClean="0">
                <a:solidFill>
                  <a:schemeClr val="tx1"/>
                </a:solidFill>
                <a:latin typeface="Times New Roman" pitchFamily="18" charset="0"/>
                <a:cs typeface="Times New Roman" pitchFamily="18" charset="0"/>
              </a:rPr>
              <a:t>1.Саяси </a:t>
            </a:r>
            <a:r>
              <a:rPr lang="ru-RU" sz="3000" b="1" dirty="0" err="1" smtClean="0">
                <a:solidFill>
                  <a:schemeClr val="tx1"/>
                </a:solidFill>
                <a:latin typeface="Times New Roman" pitchFamily="18" charset="0"/>
                <a:cs typeface="Times New Roman" pitchFamily="18" charset="0"/>
              </a:rPr>
              <a:t>жүйе  уғымы және теориялар</a:t>
            </a:r>
            <a:endParaRPr lang="ru-RU" sz="3000" b="1" dirty="0" smtClean="0">
              <a:solidFill>
                <a:schemeClr val="tx1"/>
              </a:solidFill>
              <a:latin typeface="Times New Roman" pitchFamily="18" charset="0"/>
              <a:cs typeface="Times New Roman" pitchFamily="18" charset="0"/>
            </a:endParaRPr>
          </a:p>
          <a:p>
            <a:pPr algn="ctr" eaLnBrk="1" fontAlgn="auto" hangingPunct="1">
              <a:spcAft>
                <a:spcPts val="0"/>
              </a:spcAft>
              <a:buFont typeface="Wingdings 2"/>
              <a:buNone/>
              <a:defRPr/>
            </a:pPr>
            <a:r>
              <a:rPr lang="ru-RU" sz="3000" b="1" dirty="0" smtClean="0">
                <a:solidFill>
                  <a:schemeClr val="tx1"/>
                </a:solidFill>
                <a:latin typeface="Times New Roman" pitchFamily="18" charset="0"/>
                <a:cs typeface="Times New Roman" pitchFamily="18" charset="0"/>
              </a:rPr>
              <a:t>2.Саяси </a:t>
            </a:r>
            <a:r>
              <a:rPr lang="ru-RU" sz="3000" b="1" dirty="0" err="1" smtClean="0">
                <a:solidFill>
                  <a:schemeClr val="tx1"/>
                </a:solidFill>
                <a:latin typeface="Times New Roman" pitchFamily="18" charset="0"/>
                <a:cs typeface="Times New Roman" pitchFamily="18" charset="0"/>
              </a:rPr>
              <a:t>жүйенің қүрылымы және қызметтері</a:t>
            </a:r>
            <a:endParaRPr lang="ru-RU" sz="3000" b="1" dirty="0" smtClean="0">
              <a:solidFill>
                <a:schemeClr val="tx1"/>
              </a:solidFill>
              <a:latin typeface="Times New Roman" pitchFamily="18" charset="0"/>
              <a:cs typeface="Times New Roman" pitchFamily="18" charset="0"/>
            </a:endParaRPr>
          </a:p>
          <a:p>
            <a:pPr algn="ctr" eaLnBrk="1" fontAlgn="auto" hangingPunct="1">
              <a:spcAft>
                <a:spcPts val="0"/>
              </a:spcAft>
              <a:buFont typeface="Wingdings 2"/>
              <a:buNone/>
              <a:defRPr/>
            </a:pPr>
            <a:r>
              <a:rPr lang="ru-RU" sz="3000" b="1" dirty="0" smtClean="0">
                <a:solidFill>
                  <a:schemeClr val="tx1"/>
                </a:solidFill>
                <a:latin typeface="Times New Roman" pitchFamily="18" charset="0"/>
                <a:cs typeface="Times New Roman" pitchFamily="18" charset="0"/>
              </a:rPr>
              <a:t>3.Саяси </a:t>
            </a:r>
            <a:r>
              <a:rPr lang="ru-RU" sz="3000" b="1" dirty="0" err="1" smtClean="0">
                <a:solidFill>
                  <a:schemeClr val="tx1"/>
                </a:solidFill>
                <a:latin typeface="Times New Roman" pitchFamily="18" charset="0"/>
                <a:cs typeface="Times New Roman" pitchFamily="18" charset="0"/>
              </a:rPr>
              <a:t>жүйенің жіктелуі</a:t>
            </a:r>
            <a:endParaRPr lang="ru-RU" sz="3000" b="1" dirty="0" smtClean="0">
              <a:solidFill>
                <a:schemeClr val="tx1"/>
              </a:solidFill>
              <a:latin typeface="Times New Roman" pitchFamily="18" charset="0"/>
              <a:cs typeface="Times New Roman" pitchFamily="18" charset="0"/>
            </a:endParaRPr>
          </a:p>
          <a:p>
            <a:pPr algn="ctr" eaLnBrk="1" fontAlgn="auto" hangingPunct="1">
              <a:spcAft>
                <a:spcPts val="0"/>
              </a:spcAft>
              <a:buFont typeface="Wingdings 2"/>
              <a:buNone/>
              <a:defRPr/>
            </a:pPr>
            <a:endParaRPr lang="ru-RU" sz="30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850"/>
            <a:ext cx="8229600" cy="131763"/>
          </a:xfrm>
        </p:spPr>
        <p:txBody>
          <a:bodyPr>
            <a:normAutofit fontScale="90000"/>
          </a:bodyPr>
          <a:lstStyle/>
          <a:p>
            <a:pPr eaLnBrk="1" fontAlgn="auto" hangingPunct="1">
              <a:spcAft>
                <a:spcPts val="0"/>
              </a:spcAft>
              <a:defRPr/>
            </a:pPr>
            <a:endParaRPr lang="ru-RU" dirty="0">
              <a:solidFill>
                <a:schemeClr val="accent1">
                  <a:tint val="88000"/>
                  <a:satMod val="150000"/>
                </a:schemeClr>
              </a:solidFill>
            </a:endParaRPr>
          </a:p>
        </p:txBody>
      </p:sp>
      <p:sp>
        <p:nvSpPr>
          <p:cNvPr id="53250" name="Содержимое 2"/>
          <p:cNvSpPr>
            <a:spLocks noGrp="1"/>
          </p:cNvSpPr>
          <p:nvPr>
            <p:ph idx="1"/>
          </p:nvPr>
        </p:nvSpPr>
        <p:spPr>
          <a:xfrm>
            <a:off x="457200" y="1052513"/>
            <a:ext cx="8229600" cy="5272087"/>
          </a:xfrm>
        </p:spPr>
        <p:txBody>
          <a:bodyPr/>
          <a:lstStyle/>
          <a:p>
            <a:pPr eaLnBrk="1" hangingPunct="1"/>
            <a:r>
              <a:rPr lang="ru-RU" smtClean="0"/>
              <a:t>Жүйе (система)дегеніміз  түсінік– </a:t>
            </a:r>
            <a:r>
              <a:rPr lang="kk-KZ" smtClean="0"/>
              <a:t>грек тілінең аударғанда бөліктердең қүрастырылған  бір түтасты білдіреді</a:t>
            </a:r>
          </a:p>
          <a:p>
            <a:pPr eaLnBrk="1" hangingPunct="1"/>
            <a:r>
              <a:rPr lang="kk-KZ" smtClean="0"/>
              <a:t>Ал, біртүтастың бөліктерің ішкі жүйе деп атауға болады</a:t>
            </a:r>
          </a:p>
          <a:p>
            <a:pPr eaLnBrk="1" hangingPunct="1"/>
            <a:r>
              <a:rPr lang="kk-KZ" smtClean="0"/>
              <a:t>Мысалы</a:t>
            </a:r>
            <a:r>
              <a:rPr lang="ru-RU" smtClean="0"/>
              <a:t>:</a:t>
            </a:r>
            <a:endParaRPr lang="kk-KZ" smtClean="0"/>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Овал 8"/>
          <p:cNvSpPr/>
          <p:nvPr/>
        </p:nvSpPr>
        <p:spPr>
          <a:xfrm>
            <a:off x="250825" y="500063"/>
            <a:ext cx="8358188" cy="6357937"/>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solidFill>
                <a:srgbClr val="FFFF00"/>
              </a:solidFill>
            </a:endParaRPr>
          </a:p>
        </p:txBody>
      </p:sp>
      <p:sp>
        <p:nvSpPr>
          <p:cNvPr id="2" name="Заголовок 1"/>
          <p:cNvSpPr>
            <a:spLocks noGrp="1"/>
          </p:cNvSpPr>
          <p:nvPr>
            <p:ph type="title"/>
          </p:nvPr>
        </p:nvSpPr>
        <p:spPr>
          <a:xfrm>
            <a:off x="503238" y="4983163"/>
            <a:ext cx="8183562" cy="1052512"/>
          </a:xfrm>
        </p:spPr>
        <p:txBody>
          <a:bodyPr/>
          <a:lstStyle/>
          <a:p>
            <a:pPr algn="ctr" eaLnBrk="1" fontAlgn="auto" hangingPunct="1">
              <a:spcAft>
                <a:spcPts val="0"/>
              </a:spcAft>
              <a:defRPr/>
            </a:pPr>
            <a:r>
              <a:rPr lang="kk-KZ" sz="5400" dirty="0" smtClean="0">
                <a:solidFill>
                  <a:schemeClr val="accent1">
                    <a:tint val="88000"/>
                    <a:satMod val="150000"/>
                  </a:schemeClr>
                </a:solidFill>
                <a:effectLst>
                  <a:outerShdw blurRad="38100" dist="38100" dir="2700000" algn="tl">
                    <a:srgbClr val="000000">
                      <a:alpha val="43137"/>
                    </a:srgbClr>
                  </a:outerShdw>
                </a:effectLst>
                <a:latin typeface="Times New Roman" pitchFamily="18" charset="0"/>
                <a:cs typeface="Times New Roman" pitchFamily="18" charset="0"/>
              </a:rPr>
              <a:t>қоғамдық жүйе </a:t>
            </a:r>
            <a:endParaRPr lang="ru-RU" sz="5400" dirty="0">
              <a:solidFill>
                <a:schemeClr val="accent1">
                  <a:tint val="88000"/>
                  <a:satMod val="1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4275" name="Содержимое 2"/>
          <p:cNvSpPr>
            <a:spLocks noGrp="1"/>
          </p:cNvSpPr>
          <p:nvPr>
            <p:ph idx="1"/>
          </p:nvPr>
        </p:nvSpPr>
        <p:spPr>
          <a:xfrm>
            <a:off x="428625" y="2000250"/>
            <a:ext cx="8229600" cy="4389438"/>
          </a:xfrm>
        </p:spPr>
        <p:txBody>
          <a:bodyPr/>
          <a:lstStyle/>
          <a:p>
            <a:pPr eaLnBrk="1" hangingPunct="1"/>
            <a:r>
              <a:rPr lang="kk-KZ" smtClean="0"/>
              <a:t> </a:t>
            </a:r>
            <a:endParaRPr lang="ru-RU" smtClean="0"/>
          </a:p>
          <a:p>
            <a:pPr eaLnBrk="1" hangingPunct="1"/>
            <a:endParaRPr lang="ru-RU" smtClean="0"/>
          </a:p>
        </p:txBody>
      </p:sp>
      <p:sp>
        <p:nvSpPr>
          <p:cNvPr id="4" name="Прямоугольник 3"/>
          <p:cNvSpPr/>
          <p:nvPr/>
        </p:nvSpPr>
        <p:spPr>
          <a:xfrm>
            <a:off x="1908175" y="1916113"/>
            <a:ext cx="4535488" cy="12144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kk-KZ" dirty="0"/>
              <a:t>САЯСИ  ІШКІ ЖҮЙЕ</a:t>
            </a:r>
            <a:endParaRPr lang="ru-RU" dirty="0"/>
          </a:p>
        </p:txBody>
      </p:sp>
      <p:sp>
        <p:nvSpPr>
          <p:cNvPr id="6" name="Прямоугольник 5"/>
          <p:cNvSpPr/>
          <p:nvPr/>
        </p:nvSpPr>
        <p:spPr>
          <a:xfrm>
            <a:off x="684213" y="3789363"/>
            <a:ext cx="3455987" cy="11525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kk-KZ" dirty="0"/>
              <a:t>ӘЛЕУМЕТТІК  ІШКІ ЖҮЙЕ</a:t>
            </a:r>
            <a:endParaRPr lang="ru-RU" dirty="0"/>
          </a:p>
        </p:txBody>
      </p:sp>
      <p:sp>
        <p:nvSpPr>
          <p:cNvPr id="7" name="Прямоугольник 6"/>
          <p:cNvSpPr/>
          <p:nvPr/>
        </p:nvSpPr>
        <p:spPr>
          <a:xfrm>
            <a:off x="2555875" y="5157788"/>
            <a:ext cx="3714750" cy="13573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kk-KZ" dirty="0"/>
              <a:t>РҮХАНИ ІШКІ ЖҮЙЕ </a:t>
            </a:r>
            <a:endParaRPr lang="ru-RU" dirty="0"/>
          </a:p>
        </p:txBody>
      </p:sp>
      <p:sp>
        <p:nvSpPr>
          <p:cNvPr id="8" name="Прямоугольник 7"/>
          <p:cNvSpPr/>
          <p:nvPr/>
        </p:nvSpPr>
        <p:spPr>
          <a:xfrm>
            <a:off x="4572000" y="3716338"/>
            <a:ext cx="3714750" cy="11525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kk-KZ" dirty="0"/>
              <a:t>ЭКОНОМИКАЛЫҚ  ІШКІ ЖҮЙЕ </a:t>
            </a:r>
            <a:endParaRPr lang="ru-RU" dirty="0"/>
          </a:p>
        </p:txBody>
      </p:sp>
      <p:cxnSp>
        <p:nvCxnSpPr>
          <p:cNvPr id="11" name="Прямая со стрелкой 10"/>
          <p:cNvCxnSpPr/>
          <p:nvPr/>
        </p:nvCxnSpPr>
        <p:spPr>
          <a:xfrm>
            <a:off x="2411413" y="3357563"/>
            <a:ext cx="431800" cy="43180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p:nvPr/>
        </p:nvCxnSpPr>
        <p:spPr>
          <a:xfrm>
            <a:off x="5364163" y="3213100"/>
            <a:ext cx="503237" cy="50323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p:nvPr/>
        </p:nvCxnSpPr>
        <p:spPr>
          <a:xfrm flipH="1" flipV="1">
            <a:off x="4356100" y="3141663"/>
            <a:ext cx="71438" cy="1871662"/>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21" name="Прямая со стрелкой 20"/>
          <p:cNvCxnSpPr/>
          <p:nvPr/>
        </p:nvCxnSpPr>
        <p:spPr>
          <a:xfrm>
            <a:off x="2195513" y="4941888"/>
            <a:ext cx="360362" cy="1223962"/>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24" name="Прямая со стрелкой 23"/>
          <p:cNvCxnSpPr>
            <a:endCxn id="7" idx="3"/>
          </p:cNvCxnSpPr>
          <p:nvPr/>
        </p:nvCxnSpPr>
        <p:spPr>
          <a:xfrm flipH="1">
            <a:off x="6270625" y="4868863"/>
            <a:ext cx="822325" cy="966787"/>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amond(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diamond(in)">
                                      <p:cBhvr>
                                        <p:cTn id="17" dur="2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diamond(in)">
                                      <p:cBhvr>
                                        <p:cTn id="22" dur="20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diamond(in)">
                                      <p:cBhvr>
                                        <p:cTn id="2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6" grpId="0" animBg="1"/>
      <p:bldP spid="7" grpId="0" animBg="1"/>
      <p:bldP spid="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55298" name="Содержимое 4"/>
          <p:cNvSpPr>
            <a:spLocks noGrp="1"/>
          </p:cNvSpPr>
          <p:nvPr>
            <p:ph idx="1"/>
          </p:nvPr>
        </p:nvSpPr>
        <p:spPr>
          <a:xfrm>
            <a:off x="503238" y="530225"/>
            <a:ext cx="8183562" cy="4187825"/>
          </a:xfrm>
        </p:spPr>
        <p:txBody>
          <a:bodyPr/>
          <a:lstStyle/>
          <a:p>
            <a:pPr eaLnBrk="1" hangingPunct="1"/>
            <a:r>
              <a:rPr lang="kk-KZ" smtClean="0"/>
              <a:t>Қоғамның күрделуімең байланысты оны бөліктердең қүрастырылған біртүтастық ретінде зерттеуге тиыс</a:t>
            </a:r>
          </a:p>
          <a:p>
            <a:pPr eaLnBrk="1" hangingPunct="1"/>
            <a:r>
              <a:rPr lang="kk-KZ" smtClean="0"/>
              <a:t>Сондықтаң, жүйелік әдіс қоғамтану ғылымдардың бір ортақ, маңызды қоғамды зерттеу ғылыми тәсілі деп айтуға болады</a:t>
            </a:r>
            <a:endParaRPr lang="ru-RU" smtClean="0"/>
          </a:p>
          <a:p>
            <a:pPr eaLnBrk="1" hangingPunct="1"/>
            <a:endParaRPr lang="ru-RU" smtClean="0"/>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algn="ctr" eaLnBrk="1" fontAlgn="auto" hangingPunct="1">
              <a:spcAft>
                <a:spcPts val="0"/>
              </a:spcAft>
              <a:defRPr/>
            </a:pPr>
            <a:r>
              <a:rPr lang="kk-KZ" dirty="0" smtClean="0">
                <a:solidFill>
                  <a:schemeClr val="accent1">
                    <a:tint val="88000"/>
                    <a:satMod val="150000"/>
                  </a:schemeClr>
                </a:solidFill>
                <a:effectLst>
                  <a:outerShdw blurRad="38100" dist="38100" dir="2700000" algn="tl">
                    <a:srgbClr val="000000">
                      <a:alpha val="43137"/>
                    </a:srgbClr>
                  </a:outerShdw>
                </a:effectLst>
                <a:latin typeface="Times New Roman" pitchFamily="18" charset="0"/>
                <a:cs typeface="Times New Roman" pitchFamily="18" charset="0"/>
              </a:rPr>
              <a:t>Жүйенің түсінік ретінде ғылымға енуі </a:t>
            </a:r>
            <a:endParaRPr lang="ru-RU" dirty="0">
              <a:solidFill>
                <a:schemeClr val="accent1">
                  <a:tint val="88000"/>
                  <a:satMod val="1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Содержимое 2"/>
          <p:cNvSpPr>
            <a:spLocks noGrp="1"/>
          </p:cNvSpPr>
          <p:nvPr>
            <p:ph idx="1"/>
          </p:nvPr>
        </p:nvSpPr>
        <p:spPr>
          <a:xfrm>
            <a:off x="503238" y="530225"/>
            <a:ext cx="8183562" cy="4187825"/>
          </a:xfrm>
        </p:spPr>
        <p:txBody>
          <a:bodyPr>
            <a:normAutofit lnSpcReduction="10000"/>
          </a:bodyPr>
          <a:lstStyle/>
          <a:p>
            <a:pPr marL="265176" indent="-265176" eaLnBrk="1" fontAlgn="auto" hangingPunct="1">
              <a:spcAft>
                <a:spcPts val="0"/>
              </a:spcAft>
              <a:buFont typeface="Wingdings 2"/>
              <a:buChar char=""/>
              <a:defRPr/>
            </a:pPr>
            <a:r>
              <a:rPr lang="kk-KZ" sz="4000" b="1" dirty="0" smtClean="0">
                <a:latin typeface="Times New Roman" pitchFamily="18" charset="0"/>
                <a:cs typeface="Times New Roman" pitchFamily="18" charset="0"/>
              </a:rPr>
              <a:t>ХХ ғасыр 20 жылдар </a:t>
            </a:r>
            <a:r>
              <a:rPr lang="kk-KZ" sz="4000" dirty="0" smtClean="0">
                <a:latin typeface="Times New Roman" pitchFamily="18" charset="0"/>
                <a:cs typeface="Times New Roman" pitchFamily="18" charset="0"/>
              </a:rPr>
              <a:t>– биология  К.</a:t>
            </a:r>
            <a:r>
              <a:rPr lang="kk-KZ" sz="4000" b="1" u="sng" dirty="0" smtClean="0">
                <a:latin typeface="Times New Roman" pitchFamily="18" charset="0"/>
                <a:cs typeface="Times New Roman" pitchFamily="18" charset="0"/>
              </a:rPr>
              <a:t>Л. </a:t>
            </a:r>
            <a:r>
              <a:rPr lang="kk-KZ" sz="4000" b="1" u="sng" smtClean="0">
                <a:latin typeface="Times New Roman" pitchFamily="18" charset="0"/>
                <a:cs typeface="Times New Roman" pitchFamily="18" charset="0"/>
              </a:rPr>
              <a:t>Фон Берталанфи  </a:t>
            </a:r>
            <a:r>
              <a:rPr lang="kk-KZ" sz="4000" b="1" dirty="0" smtClean="0">
                <a:latin typeface="Times New Roman" pitchFamily="18" charset="0"/>
                <a:cs typeface="Times New Roman" pitchFamily="18" charset="0"/>
              </a:rPr>
              <a:t>(1901-1972)</a:t>
            </a:r>
          </a:p>
          <a:p>
            <a:pPr marL="265176" indent="-265176" eaLnBrk="1" fontAlgn="auto" hangingPunct="1">
              <a:spcAft>
                <a:spcPts val="0"/>
              </a:spcAft>
              <a:buFont typeface="Wingdings 2"/>
              <a:buChar char=""/>
              <a:defRPr/>
            </a:pPr>
            <a:r>
              <a:rPr lang="kk-KZ" sz="4000" b="1" dirty="0" smtClean="0">
                <a:latin typeface="Times New Roman" pitchFamily="18" charset="0"/>
                <a:cs typeface="Times New Roman" pitchFamily="18" charset="0"/>
              </a:rPr>
              <a:t>ХХ ғасыр 40 жылдар </a:t>
            </a:r>
            <a:r>
              <a:rPr lang="kk-KZ" sz="4000" dirty="0" smtClean="0">
                <a:latin typeface="Times New Roman" pitchFamily="18" charset="0"/>
                <a:cs typeface="Times New Roman" pitchFamily="18" charset="0"/>
              </a:rPr>
              <a:t>– әлеуметтанүға  </a:t>
            </a:r>
            <a:r>
              <a:rPr lang="kk-KZ" sz="4000" u="sng" dirty="0" smtClean="0">
                <a:solidFill>
                  <a:schemeClr val="accent1">
                    <a:lumMod val="60000"/>
                    <a:lumOff val="40000"/>
                  </a:schemeClr>
                </a:solidFill>
                <a:latin typeface="Times New Roman" pitchFamily="18" charset="0"/>
                <a:cs typeface="Times New Roman" pitchFamily="18" charset="0"/>
              </a:rPr>
              <a:t>Т. Парсонс </a:t>
            </a:r>
          </a:p>
          <a:p>
            <a:pPr marL="265176" indent="-265176" eaLnBrk="1" fontAlgn="auto" hangingPunct="1">
              <a:spcAft>
                <a:spcPts val="0"/>
              </a:spcAft>
              <a:buFont typeface="Wingdings 2"/>
              <a:buChar char=""/>
              <a:defRPr/>
            </a:pPr>
            <a:r>
              <a:rPr lang="kk-KZ" sz="4000" b="1" dirty="0" smtClean="0">
                <a:latin typeface="Times New Roman" pitchFamily="18" charset="0"/>
                <a:cs typeface="Times New Roman" pitchFamily="18" charset="0"/>
              </a:rPr>
              <a:t>ХХ ғасыр 50 жылдар </a:t>
            </a:r>
            <a:r>
              <a:rPr lang="kk-KZ" sz="4000" dirty="0" smtClean="0">
                <a:latin typeface="Times New Roman" pitchFamily="18" charset="0"/>
                <a:cs typeface="Times New Roman" pitchFamily="18" charset="0"/>
              </a:rPr>
              <a:t>– саясаттану  </a:t>
            </a:r>
            <a:r>
              <a:rPr lang="kk-KZ" sz="4000" u="sng" dirty="0" smtClean="0">
                <a:solidFill>
                  <a:schemeClr val="tx2">
                    <a:lumMod val="60000"/>
                    <a:lumOff val="40000"/>
                  </a:schemeClr>
                </a:solidFill>
                <a:latin typeface="Times New Roman" pitchFamily="18" charset="0"/>
                <a:cs typeface="Times New Roman" pitchFamily="18" charset="0"/>
              </a:rPr>
              <a:t>Д</a:t>
            </a:r>
            <a:r>
              <a:rPr lang="ru-RU" sz="4000" u="sng" dirty="0" smtClean="0">
                <a:solidFill>
                  <a:schemeClr val="tx2">
                    <a:lumMod val="60000"/>
                    <a:lumOff val="40000"/>
                  </a:schemeClr>
                </a:solidFill>
                <a:latin typeface="Times New Roman" pitchFamily="18" charset="0"/>
                <a:cs typeface="Times New Roman" pitchFamily="18" charset="0"/>
              </a:rPr>
              <a:t>.</a:t>
            </a:r>
            <a:r>
              <a:rPr lang="kk-KZ" sz="4000" u="sng" dirty="0" smtClean="0">
                <a:solidFill>
                  <a:schemeClr val="tx2">
                    <a:lumMod val="60000"/>
                    <a:lumOff val="40000"/>
                  </a:schemeClr>
                </a:solidFill>
                <a:latin typeface="Times New Roman" pitchFamily="18" charset="0"/>
                <a:cs typeface="Times New Roman" pitchFamily="18" charset="0"/>
              </a:rPr>
              <a:t> Истон  </a:t>
            </a:r>
            <a:endParaRPr lang="ru-RU" sz="4000" u="sng" dirty="0">
              <a:solidFill>
                <a:schemeClr val="tx2">
                  <a:lumMod val="60000"/>
                  <a:lumOff val="40000"/>
                </a:schemeClr>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additive="base">
                                        <p:cTn id="2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additive="base">
                                        <p:cTn id="3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274638"/>
            <a:ext cx="8229600" cy="487362"/>
          </a:xfrm>
        </p:spPr>
        <p:txBody>
          <a:bodyPr>
            <a:normAutofit fontScale="90000"/>
          </a:bodyPr>
          <a:lstStyle/>
          <a:p>
            <a:pPr algn="ctr" eaLnBrk="1" fontAlgn="auto" hangingPunct="1">
              <a:spcAft>
                <a:spcPts val="0"/>
              </a:spcAft>
              <a:defRPr/>
            </a:pPr>
            <a:r>
              <a:rPr lang="kk-KZ" sz="1800" dirty="0" smtClean="0">
                <a:solidFill>
                  <a:schemeClr val="accent1">
                    <a:tint val="88000"/>
                    <a:satMod val="150000"/>
                  </a:schemeClr>
                </a:solidFill>
              </a:rPr>
              <a:t> </a:t>
            </a:r>
            <a:r>
              <a:rPr lang="kk-KZ" sz="3200" dirty="0" smtClean="0">
                <a:solidFill>
                  <a:schemeClr val="tx1"/>
                </a:solidFill>
              </a:rPr>
              <a:t>САЯСИ ЖҮЙЕ ТҮРАЛЫ ТЕОРИЯЛАР</a:t>
            </a:r>
            <a:endParaRPr lang="ru-RU" sz="2800" dirty="0">
              <a:solidFill>
                <a:schemeClr val="tx1"/>
              </a:solidFill>
            </a:endParaRPr>
          </a:p>
        </p:txBody>
      </p:sp>
      <p:sp>
        <p:nvSpPr>
          <p:cNvPr id="57346" name="Oval 4"/>
          <p:cNvSpPr>
            <a:spLocks noChangeArrowheads="1"/>
          </p:cNvSpPr>
          <p:nvPr/>
        </p:nvSpPr>
        <p:spPr bwMode="auto">
          <a:xfrm>
            <a:off x="0" y="765175"/>
            <a:ext cx="2438400" cy="1292225"/>
          </a:xfrm>
          <a:prstGeom prst="ellipse">
            <a:avLst/>
          </a:prstGeom>
          <a:solidFill>
            <a:schemeClr val="accent1"/>
          </a:solidFill>
          <a:ln w="9525">
            <a:solidFill>
              <a:schemeClr val="tx1"/>
            </a:solidFill>
            <a:round/>
            <a:headEnd/>
            <a:tailEnd/>
          </a:ln>
        </p:spPr>
        <p:txBody>
          <a:bodyPr wrap="none" anchor="ctr"/>
          <a:lstStyle/>
          <a:p>
            <a:pPr algn="ctr"/>
            <a:endParaRPr lang="ru-RU" b="1">
              <a:solidFill>
                <a:schemeClr val="hlink"/>
              </a:solidFill>
              <a:latin typeface="Verdana" pitchFamily="34" charset="0"/>
            </a:endParaRPr>
          </a:p>
          <a:p>
            <a:pPr algn="ctr"/>
            <a:r>
              <a:rPr lang="ru-RU" b="1">
                <a:solidFill>
                  <a:schemeClr val="hlink"/>
                </a:solidFill>
                <a:latin typeface="Verdana" pitchFamily="34" charset="0"/>
              </a:rPr>
              <a:t>Т. ПАРСОНСТЫҢ </a:t>
            </a:r>
          </a:p>
          <a:p>
            <a:pPr algn="ctr"/>
            <a:r>
              <a:rPr lang="kk-KZ" b="1">
                <a:solidFill>
                  <a:schemeClr val="hlink"/>
                </a:solidFill>
                <a:latin typeface="Verdana" pitchFamily="34" charset="0"/>
              </a:rPr>
              <a:t>ТЕОРИЯСЫ</a:t>
            </a:r>
            <a:endParaRPr lang="ru-RU" b="1">
              <a:solidFill>
                <a:schemeClr val="hlink"/>
              </a:solidFill>
              <a:latin typeface="Verdana" pitchFamily="34" charset="0"/>
            </a:endParaRPr>
          </a:p>
          <a:p>
            <a:pPr algn="ctr"/>
            <a:endParaRPr lang="ru-RU">
              <a:latin typeface="Verdana" pitchFamily="34" charset="0"/>
            </a:endParaRPr>
          </a:p>
        </p:txBody>
      </p:sp>
      <p:sp>
        <p:nvSpPr>
          <p:cNvPr id="57347" name="Oval 9"/>
          <p:cNvSpPr>
            <a:spLocks noChangeArrowheads="1"/>
          </p:cNvSpPr>
          <p:nvPr/>
        </p:nvSpPr>
        <p:spPr bwMode="auto">
          <a:xfrm>
            <a:off x="2362200" y="836613"/>
            <a:ext cx="2209800" cy="1220787"/>
          </a:xfrm>
          <a:prstGeom prst="ellipse">
            <a:avLst/>
          </a:prstGeom>
          <a:solidFill>
            <a:schemeClr val="accent1"/>
          </a:solidFill>
          <a:ln w="9525">
            <a:solidFill>
              <a:schemeClr val="tx1"/>
            </a:solidFill>
            <a:round/>
            <a:headEnd/>
            <a:tailEnd/>
          </a:ln>
        </p:spPr>
        <p:txBody>
          <a:bodyPr wrap="none" anchor="ctr"/>
          <a:lstStyle/>
          <a:p>
            <a:pPr algn="ctr"/>
            <a:r>
              <a:rPr lang="kk-KZ" b="1">
                <a:solidFill>
                  <a:schemeClr val="hlink"/>
                </a:solidFill>
                <a:latin typeface="Verdana" pitchFamily="34" charset="0"/>
              </a:rPr>
              <a:t>Д</a:t>
            </a:r>
            <a:r>
              <a:rPr lang="ru-RU" b="1">
                <a:solidFill>
                  <a:schemeClr val="hlink"/>
                </a:solidFill>
                <a:latin typeface="Verdana" pitchFamily="34" charset="0"/>
              </a:rPr>
              <a:t>.</a:t>
            </a:r>
            <a:r>
              <a:rPr lang="kk-KZ" b="1">
                <a:solidFill>
                  <a:schemeClr val="hlink"/>
                </a:solidFill>
                <a:latin typeface="Verdana" pitchFamily="34" charset="0"/>
              </a:rPr>
              <a:t> ИСТОННЫҢ</a:t>
            </a:r>
          </a:p>
          <a:p>
            <a:pPr algn="ctr"/>
            <a:r>
              <a:rPr lang="kk-KZ" b="1">
                <a:solidFill>
                  <a:schemeClr val="hlink"/>
                </a:solidFill>
                <a:latin typeface="Verdana" pitchFamily="34" charset="0"/>
              </a:rPr>
              <a:t>ТЕОРИЯСЫ</a:t>
            </a:r>
            <a:endParaRPr lang="ru-RU">
              <a:latin typeface="Verdana" pitchFamily="34" charset="0"/>
            </a:endParaRPr>
          </a:p>
        </p:txBody>
      </p:sp>
      <p:sp>
        <p:nvSpPr>
          <p:cNvPr id="57348" name="Oval 11"/>
          <p:cNvSpPr>
            <a:spLocks noChangeArrowheads="1"/>
          </p:cNvSpPr>
          <p:nvPr/>
        </p:nvSpPr>
        <p:spPr bwMode="auto">
          <a:xfrm>
            <a:off x="4572000" y="836613"/>
            <a:ext cx="2438400" cy="1220787"/>
          </a:xfrm>
          <a:prstGeom prst="ellipse">
            <a:avLst/>
          </a:prstGeom>
          <a:solidFill>
            <a:schemeClr val="accent1"/>
          </a:solidFill>
          <a:ln w="9525">
            <a:solidFill>
              <a:schemeClr val="tx1"/>
            </a:solidFill>
            <a:round/>
            <a:headEnd/>
            <a:tailEnd/>
          </a:ln>
        </p:spPr>
        <p:txBody>
          <a:bodyPr wrap="none" anchor="ctr"/>
          <a:lstStyle/>
          <a:p>
            <a:pPr algn="ctr"/>
            <a:r>
              <a:rPr lang="ru-RU" b="1">
                <a:solidFill>
                  <a:schemeClr val="hlink"/>
                </a:solidFill>
                <a:latin typeface="Verdana" pitchFamily="34" charset="0"/>
              </a:rPr>
              <a:t> </a:t>
            </a:r>
          </a:p>
          <a:p>
            <a:pPr algn="ctr"/>
            <a:endParaRPr lang="ru-RU" b="1">
              <a:solidFill>
                <a:schemeClr val="hlink"/>
              </a:solidFill>
              <a:latin typeface="Verdana" pitchFamily="34" charset="0"/>
            </a:endParaRPr>
          </a:p>
          <a:p>
            <a:pPr algn="ctr"/>
            <a:r>
              <a:rPr lang="ru-RU" b="1">
                <a:solidFill>
                  <a:srgbClr val="FFC000"/>
                </a:solidFill>
                <a:latin typeface="Verdana" pitchFamily="34" charset="0"/>
              </a:rPr>
              <a:t>Г.АЛМОНДТЫ</a:t>
            </a:r>
            <a:r>
              <a:rPr lang="kk-KZ" b="1">
                <a:solidFill>
                  <a:srgbClr val="FFC000"/>
                </a:solidFill>
                <a:latin typeface="Verdana" pitchFamily="34" charset="0"/>
              </a:rPr>
              <a:t>Ң</a:t>
            </a:r>
          </a:p>
          <a:p>
            <a:pPr algn="ctr"/>
            <a:endParaRPr lang="kk-KZ" b="1">
              <a:solidFill>
                <a:srgbClr val="FFC000"/>
              </a:solidFill>
              <a:latin typeface="Verdana" pitchFamily="34" charset="0"/>
            </a:endParaRPr>
          </a:p>
          <a:p>
            <a:pPr algn="ctr"/>
            <a:r>
              <a:rPr lang="kk-KZ" b="1">
                <a:solidFill>
                  <a:srgbClr val="FFC000"/>
                </a:solidFill>
                <a:latin typeface="Verdana" pitchFamily="34" charset="0"/>
              </a:rPr>
              <a:t>ТЕОРИЯСЫ</a:t>
            </a:r>
            <a:r>
              <a:rPr lang="ru-RU" b="1">
                <a:solidFill>
                  <a:srgbClr val="FFC000"/>
                </a:solidFill>
                <a:latin typeface="Verdana" pitchFamily="34" charset="0"/>
              </a:rPr>
              <a:t> </a:t>
            </a:r>
          </a:p>
          <a:p>
            <a:pPr algn="ctr"/>
            <a:endParaRPr lang="ru-RU" b="1">
              <a:latin typeface="Verdana" pitchFamily="34" charset="0"/>
            </a:endParaRPr>
          </a:p>
          <a:p>
            <a:pPr algn="ctr"/>
            <a:endParaRPr lang="ru-RU">
              <a:latin typeface="Verdana" pitchFamily="34" charset="0"/>
            </a:endParaRPr>
          </a:p>
        </p:txBody>
      </p:sp>
      <p:sp>
        <p:nvSpPr>
          <p:cNvPr id="57349" name="Oval 12"/>
          <p:cNvSpPr>
            <a:spLocks noChangeArrowheads="1"/>
          </p:cNvSpPr>
          <p:nvPr/>
        </p:nvSpPr>
        <p:spPr bwMode="auto">
          <a:xfrm>
            <a:off x="6705600" y="836613"/>
            <a:ext cx="2438400" cy="1358900"/>
          </a:xfrm>
          <a:prstGeom prst="ellipse">
            <a:avLst/>
          </a:prstGeom>
          <a:solidFill>
            <a:schemeClr val="accent1"/>
          </a:solidFill>
          <a:ln w="9525">
            <a:solidFill>
              <a:schemeClr val="tx1"/>
            </a:solidFill>
            <a:round/>
            <a:headEnd/>
            <a:tailEnd/>
          </a:ln>
        </p:spPr>
        <p:txBody>
          <a:bodyPr wrap="none" anchor="ctr"/>
          <a:lstStyle/>
          <a:p>
            <a:pPr algn="ctr"/>
            <a:r>
              <a:rPr lang="ru-RU" b="1">
                <a:solidFill>
                  <a:schemeClr val="hlink"/>
                </a:solidFill>
                <a:latin typeface="Verdana" pitchFamily="34" charset="0"/>
              </a:rPr>
              <a:t> К.ДОЙЧТЫҢ</a:t>
            </a:r>
          </a:p>
          <a:p>
            <a:pPr algn="ctr"/>
            <a:r>
              <a:rPr lang="kk-KZ" b="1">
                <a:solidFill>
                  <a:schemeClr val="hlink"/>
                </a:solidFill>
                <a:latin typeface="Verdana" pitchFamily="34" charset="0"/>
              </a:rPr>
              <a:t>ТЕОРИЯСЫ</a:t>
            </a:r>
            <a:endParaRPr lang="ru-RU" b="1">
              <a:solidFill>
                <a:schemeClr val="hlink"/>
              </a:solidFill>
              <a:latin typeface="Verdana" pitchFamily="34" charset="0"/>
            </a:endParaRPr>
          </a:p>
          <a:p>
            <a:pPr algn="ctr"/>
            <a:endParaRPr lang="ru-RU">
              <a:latin typeface="Verdana" pitchFamily="34" charset="0"/>
            </a:endParaRPr>
          </a:p>
        </p:txBody>
      </p:sp>
      <p:sp>
        <p:nvSpPr>
          <p:cNvPr id="57350" name="AutoShape 13"/>
          <p:cNvSpPr>
            <a:spLocks noChangeArrowheads="1"/>
          </p:cNvSpPr>
          <p:nvPr/>
        </p:nvSpPr>
        <p:spPr bwMode="auto">
          <a:xfrm>
            <a:off x="914400" y="2057400"/>
            <a:ext cx="485775" cy="381000"/>
          </a:xfrm>
          <a:prstGeom prst="downArrow">
            <a:avLst>
              <a:gd name="adj1" fmla="val 50000"/>
              <a:gd name="adj2" fmla="val 25000"/>
            </a:avLst>
          </a:prstGeom>
          <a:solidFill>
            <a:schemeClr val="accent1"/>
          </a:solidFill>
          <a:ln w="9525">
            <a:solidFill>
              <a:schemeClr val="tx1"/>
            </a:solidFill>
            <a:miter lim="800000"/>
            <a:headEnd/>
            <a:tailEnd/>
          </a:ln>
        </p:spPr>
        <p:txBody>
          <a:bodyPr wrap="none" anchor="ctr"/>
          <a:lstStyle/>
          <a:p>
            <a:endParaRPr lang="ru-RU">
              <a:latin typeface="Verdana" pitchFamily="34" charset="0"/>
            </a:endParaRPr>
          </a:p>
        </p:txBody>
      </p:sp>
      <p:sp>
        <p:nvSpPr>
          <p:cNvPr id="57351" name="AutoShape 14"/>
          <p:cNvSpPr>
            <a:spLocks noChangeArrowheads="1"/>
          </p:cNvSpPr>
          <p:nvPr/>
        </p:nvSpPr>
        <p:spPr bwMode="auto">
          <a:xfrm>
            <a:off x="3132138" y="1989138"/>
            <a:ext cx="485775" cy="457200"/>
          </a:xfrm>
          <a:prstGeom prst="downArrow">
            <a:avLst>
              <a:gd name="adj1" fmla="val 50000"/>
              <a:gd name="adj2" fmla="val 25000"/>
            </a:avLst>
          </a:prstGeom>
          <a:solidFill>
            <a:schemeClr val="accent1"/>
          </a:solidFill>
          <a:ln w="9525">
            <a:solidFill>
              <a:schemeClr val="tx1"/>
            </a:solidFill>
            <a:miter lim="800000"/>
            <a:headEnd/>
            <a:tailEnd/>
          </a:ln>
        </p:spPr>
        <p:txBody>
          <a:bodyPr wrap="none" anchor="ctr"/>
          <a:lstStyle/>
          <a:p>
            <a:endParaRPr lang="ru-RU">
              <a:latin typeface="Verdana" pitchFamily="34" charset="0"/>
            </a:endParaRPr>
          </a:p>
        </p:txBody>
      </p:sp>
      <p:sp>
        <p:nvSpPr>
          <p:cNvPr id="57352" name="AutoShape 15"/>
          <p:cNvSpPr>
            <a:spLocks noChangeArrowheads="1"/>
          </p:cNvSpPr>
          <p:nvPr/>
        </p:nvSpPr>
        <p:spPr bwMode="auto">
          <a:xfrm>
            <a:off x="5486400" y="2057400"/>
            <a:ext cx="485775" cy="292100"/>
          </a:xfrm>
          <a:prstGeom prst="downArrow">
            <a:avLst>
              <a:gd name="adj1" fmla="val 50000"/>
              <a:gd name="adj2" fmla="val 25000"/>
            </a:avLst>
          </a:prstGeom>
          <a:solidFill>
            <a:schemeClr val="accent1"/>
          </a:solidFill>
          <a:ln w="9525">
            <a:solidFill>
              <a:schemeClr val="tx1"/>
            </a:solidFill>
            <a:miter lim="800000"/>
            <a:headEnd/>
            <a:tailEnd/>
          </a:ln>
        </p:spPr>
        <p:txBody>
          <a:bodyPr wrap="none" anchor="ctr"/>
          <a:lstStyle/>
          <a:p>
            <a:endParaRPr lang="ru-RU">
              <a:latin typeface="Verdana" pitchFamily="34" charset="0"/>
            </a:endParaRPr>
          </a:p>
        </p:txBody>
      </p:sp>
      <p:sp>
        <p:nvSpPr>
          <p:cNvPr id="57353" name="AutoShape 16"/>
          <p:cNvSpPr>
            <a:spLocks noChangeArrowheads="1"/>
          </p:cNvSpPr>
          <p:nvPr/>
        </p:nvSpPr>
        <p:spPr bwMode="auto">
          <a:xfrm>
            <a:off x="7772400" y="2133600"/>
            <a:ext cx="485775" cy="457200"/>
          </a:xfrm>
          <a:prstGeom prst="downArrow">
            <a:avLst>
              <a:gd name="adj1" fmla="val 50000"/>
              <a:gd name="adj2" fmla="val 25000"/>
            </a:avLst>
          </a:prstGeom>
          <a:solidFill>
            <a:schemeClr val="accent1"/>
          </a:solidFill>
          <a:ln w="9525">
            <a:solidFill>
              <a:schemeClr val="tx1"/>
            </a:solidFill>
            <a:miter lim="800000"/>
            <a:headEnd/>
            <a:tailEnd/>
          </a:ln>
        </p:spPr>
        <p:txBody>
          <a:bodyPr wrap="none" anchor="ctr"/>
          <a:lstStyle/>
          <a:p>
            <a:endParaRPr lang="ru-RU">
              <a:latin typeface="Verdana" pitchFamily="34" charset="0"/>
            </a:endParaRPr>
          </a:p>
        </p:txBody>
      </p:sp>
      <p:sp>
        <p:nvSpPr>
          <p:cNvPr id="57354" name="Oval 17"/>
          <p:cNvSpPr>
            <a:spLocks noChangeArrowheads="1"/>
          </p:cNvSpPr>
          <p:nvPr/>
        </p:nvSpPr>
        <p:spPr bwMode="auto">
          <a:xfrm>
            <a:off x="0" y="2420938"/>
            <a:ext cx="2411413" cy="1236662"/>
          </a:xfrm>
          <a:prstGeom prst="ellipse">
            <a:avLst/>
          </a:prstGeom>
          <a:solidFill>
            <a:schemeClr val="accent1"/>
          </a:solidFill>
          <a:ln w="9525">
            <a:solidFill>
              <a:schemeClr val="tx1"/>
            </a:solidFill>
            <a:round/>
            <a:headEnd/>
            <a:tailEnd/>
          </a:ln>
        </p:spPr>
        <p:txBody>
          <a:bodyPr wrap="none" anchor="ctr"/>
          <a:lstStyle/>
          <a:p>
            <a:pPr algn="ctr"/>
            <a:r>
              <a:rPr lang="kk-KZ">
                <a:latin typeface="Verdana" pitchFamily="34" charset="0"/>
              </a:rPr>
              <a:t>ӘЛЕУМЕТТК ЖҮЙЕ</a:t>
            </a:r>
          </a:p>
          <a:p>
            <a:pPr algn="ctr"/>
            <a:r>
              <a:rPr lang="kk-KZ">
                <a:latin typeface="Verdana" pitchFamily="34" charset="0"/>
              </a:rPr>
              <a:t>ТЕОРИЯЛАР</a:t>
            </a:r>
          </a:p>
          <a:p>
            <a:pPr algn="ctr"/>
            <a:endParaRPr lang="ru-RU">
              <a:latin typeface="Verdana" pitchFamily="34" charset="0"/>
            </a:endParaRPr>
          </a:p>
        </p:txBody>
      </p:sp>
      <p:sp>
        <p:nvSpPr>
          <p:cNvPr id="57355" name="Oval 18"/>
          <p:cNvSpPr>
            <a:spLocks noChangeArrowheads="1"/>
          </p:cNvSpPr>
          <p:nvPr/>
        </p:nvSpPr>
        <p:spPr bwMode="auto">
          <a:xfrm>
            <a:off x="2627313" y="2349500"/>
            <a:ext cx="2209800" cy="1273175"/>
          </a:xfrm>
          <a:prstGeom prst="ellipse">
            <a:avLst/>
          </a:prstGeom>
          <a:solidFill>
            <a:schemeClr val="accent1"/>
          </a:solidFill>
          <a:ln w="9525">
            <a:solidFill>
              <a:schemeClr val="tx1"/>
            </a:solidFill>
            <a:round/>
            <a:headEnd/>
            <a:tailEnd/>
          </a:ln>
        </p:spPr>
        <p:txBody>
          <a:bodyPr wrap="none" anchor="ctr"/>
          <a:lstStyle/>
          <a:p>
            <a:pPr algn="ctr"/>
            <a:r>
              <a:rPr lang="kk-KZ">
                <a:latin typeface="Verdana" pitchFamily="34" charset="0"/>
              </a:rPr>
              <a:t>САЯСИ ЖҮЙЕ</a:t>
            </a:r>
          </a:p>
          <a:p>
            <a:pPr algn="ctr"/>
            <a:r>
              <a:rPr lang="kk-KZ">
                <a:latin typeface="Verdana" pitchFamily="34" charset="0"/>
              </a:rPr>
              <a:t>ТЕОРИЯЛАР</a:t>
            </a:r>
          </a:p>
          <a:p>
            <a:pPr algn="ctr"/>
            <a:endParaRPr lang="ru-RU">
              <a:latin typeface="Verdana" pitchFamily="34" charset="0"/>
            </a:endParaRPr>
          </a:p>
        </p:txBody>
      </p:sp>
      <p:sp>
        <p:nvSpPr>
          <p:cNvPr id="57356" name="Oval 19"/>
          <p:cNvSpPr>
            <a:spLocks noChangeArrowheads="1"/>
          </p:cNvSpPr>
          <p:nvPr/>
        </p:nvSpPr>
        <p:spPr bwMode="auto">
          <a:xfrm>
            <a:off x="4800600" y="2349500"/>
            <a:ext cx="2209800" cy="1460500"/>
          </a:xfrm>
          <a:prstGeom prst="ellipse">
            <a:avLst/>
          </a:prstGeom>
          <a:solidFill>
            <a:schemeClr val="accent1"/>
          </a:solidFill>
          <a:ln w="9525">
            <a:solidFill>
              <a:schemeClr val="tx1"/>
            </a:solidFill>
            <a:round/>
            <a:headEnd/>
            <a:tailEnd/>
          </a:ln>
        </p:spPr>
        <p:txBody>
          <a:bodyPr wrap="none" anchor="ctr"/>
          <a:lstStyle/>
          <a:p>
            <a:pPr algn="ctr"/>
            <a:endParaRPr lang="kk-KZ">
              <a:latin typeface="Verdana" pitchFamily="34" charset="0"/>
            </a:endParaRPr>
          </a:p>
          <a:p>
            <a:pPr algn="ctr"/>
            <a:r>
              <a:rPr lang="kk-KZ">
                <a:latin typeface="Verdana" pitchFamily="34" charset="0"/>
              </a:rPr>
              <a:t>ФУНКЦИОНАЛДЫ</a:t>
            </a:r>
          </a:p>
          <a:p>
            <a:pPr algn="ctr"/>
            <a:r>
              <a:rPr lang="kk-KZ">
                <a:latin typeface="Verdana" pitchFamily="34" charset="0"/>
              </a:rPr>
              <a:t>ҚҮРЫЛЫМДЫҚ</a:t>
            </a:r>
          </a:p>
          <a:p>
            <a:pPr algn="ctr"/>
            <a:endParaRPr lang="ru-RU">
              <a:latin typeface="Verdana" pitchFamily="34" charset="0"/>
            </a:endParaRPr>
          </a:p>
        </p:txBody>
      </p:sp>
      <p:sp>
        <p:nvSpPr>
          <p:cNvPr id="57357" name="Oval 20"/>
          <p:cNvSpPr>
            <a:spLocks noChangeArrowheads="1"/>
          </p:cNvSpPr>
          <p:nvPr/>
        </p:nvSpPr>
        <p:spPr bwMode="auto">
          <a:xfrm>
            <a:off x="7019925" y="2667000"/>
            <a:ext cx="2124075" cy="1066800"/>
          </a:xfrm>
          <a:prstGeom prst="ellipse">
            <a:avLst/>
          </a:prstGeom>
          <a:solidFill>
            <a:schemeClr val="accent1"/>
          </a:solidFill>
          <a:ln w="9525">
            <a:solidFill>
              <a:schemeClr val="tx1"/>
            </a:solidFill>
            <a:round/>
            <a:headEnd/>
            <a:tailEnd/>
          </a:ln>
        </p:spPr>
        <p:txBody>
          <a:bodyPr wrap="none" anchor="ctr"/>
          <a:lstStyle/>
          <a:p>
            <a:pPr algn="ctr"/>
            <a:endParaRPr lang="kk-KZ">
              <a:latin typeface="Verdana" pitchFamily="34" charset="0"/>
            </a:endParaRPr>
          </a:p>
          <a:p>
            <a:pPr algn="ctr"/>
            <a:r>
              <a:rPr lang="kk-KZ">
                <a:latin typeface="Verdana" pitchFamily="34" charset="0"/>
              </a:rPr>
              <a:t>КИБЕРНЕ</a:t>
            </a:r>
            <a:r>
              <a:rPr lang="ru-RU">
                <a:latin typeface="Verdana" pitchFamily="34" charset="0"/>
              </a:rPr>
              <a:t>-</a:t>
            </a:r>
          </a:p>
          <a:p>
            <a:pPr algn="ctr"/>
            <a:r>
              <a:rPr lang="kk-KZ">
                <a:latin typeface="Verdana" pitchFamily="34" charset="0"/>
              </a:rPr>
              <a:t>ИКАЛЫҚ</a:t>
            </a:r>
          </a:p>
          <a:p>
            <a:pPr algn="ctr"/>
            <a:endParaRPr lang="ru-RU">
              <a:latin typeface="Verdana" pitchFamily="34" charset="0"/>
            </a:endParaRPr>
          </a:p>
          <a:p>
            <a:pPr algn="ctr"/>
            <a:endParaRPr lang="ru-RU">
              <a:latin typeface="Verdana" pitchFamily="34" charset="0"/>
            </a:endParaRPr>
          </a:p>
        </p:txBody>
      </p:sp>
      <p:sp>
        <p:nvSpPr>
          <p:cNvPr id="57358" name="Text Box 21"/>
          <p:cNvSpPr txBox="1">
            <a:spLocks noChangeArrowheads="1"/>
          </p:cNvSpPr>
          <p:nvPr/>
        </p:nvSpPr>
        <p:spPr bwMode="auto">
          <a:xfrm>
            <a:off x="6443663" y="3860800"/>
            <a:ext cx="2700337" cy="2862263"/>
          </a:xfrm>
          <a:prstGeom prst="rect">
            <a:avLst/>
          </a:prstGeom>
          <a:solidFill>
            <a:schemeClr val="bg1"/>
          </a:solidFill>
          <a:ln w="9525">
            <a:noFill/>
            <a:miter lim="800000"/>
            <a:headEnd/>
            <a:tailEnd/>
          </a:ln>
        </p:spPr>
        <p:txBody>
          <a:bodyPr>
            <a:spAutoFit/>
          </a:bodyPr>
          <a:lstStyle/>
          <a:p>
            <a:pPr>
              <a:buClr>
                <a:schemeClr val="hlink"/>
              </a:buClr>
              <a:buSzPct val="80000"/>
              <a:buFont typeface="Wingdings" pitchFamily="2" charset="2"/>
              <a:buChar char="Ø"/>
            </a:pPr>
            <a:r>
              <a:rPr lang="ru-RU">
                <a:solidFill>
                  <a:srgbClr val="000000"/>
                </a:solidFill>
                <a:latin typeface="Verdana" pitchFamily="34" charset="0"/>
              </a:rPr>
              <a:t> САЯСИ ЖҮЙЕНІ КИБЕРНЕТИКАЛЫҚ </a:t>
            </a:r>
          </a:p>
          <a:p>
            <a:pPr>
              <a:buClr>
                <a:schemeClr val="hlink"/>
              </a:buClr>
              <a:buSzPct val="80000"/>
            </a:pPr>
            <a:r>
              <a:rPr lang="kk-KZ">
                <a:solidFill>
                  <a:srgbClr val="000000"/>
                </a:solidFill>
                <a:latin typeface="Verdana" pitchFamily="34" charset="0"/>
              </a:rPr>
              <a:t>ЖҮЙЕМЕН  САЛЫСТЫРЫП САЙКЕСТІРЕДІ</a:t>
            </a:r>
          </a:p>
          <a:p>
            <a:pPr>
              <a:buClr>
                <a:schemeClr val="hlink"/>
              </a:buClr>
              <a:buSzPct val="80000"/>
            </a:pPr>
            <a:r>
              <a:rPr lang="kk-KZ">
                <a:solidFill>
                  <a:srgbClr val="000000"/>
                </a:solidFill>
                <a:latin typeface="Verdana" pitchFamily="34" charset="0"/>
              </a:rPr>
              <a:t>ҚЫЗМЕТТЕРІҢ ,</a:t>
            </a:r>
          </a:p>
          <a:p>
            <a:pPr>
              <a:buClr>
                <a:schemeClr val="hlink"/>
              </a:buClr>
              <a:buSzPct val="80000"/>
            </a:pPr>
            <a:r>
              <a:rPr lang="kk-KZ">
                <a:solidFill>
                  <a:srgbClr val="000000"/>
                </a:solidFill>
                <a:latin typeface="Verdana" pitchFamily="34" charset="0"/>
              </a:rPr>
              <a:t>ДАМУЫҢ СЫРТҚЫ ОРТАДАҢ ТҮСЕТІҢ АҚПАРАТПЕҢ БАЙЛАНЫСТЫРАДЫ</a:t>
            </a:r>
            <a:endParaRPr lang="ru-RU">
              <a:latin typeface="Verdana" pitchFamily="34" charset="0"/>
            </a:endParaRPr>
          </a:p>
        </p:txBody>
      </p:sp>
      <p:sp>
        <p:nvSpPr>
          <p:cNvPr id="57359" name="AutoShape 34"/>
          <p:cNvSpPr>
            <a:spLocks/>
          </p:cNvSpPr>
          <p:nvPr/>
        </p:nvSpPr>
        <p:spPr bwMode="auto">
          <a:xfrm>
            <a:off x="0" y="3856038"/>
            <a:ext cx="2209800" cy="2105025"/>
          </a:xfrm>
          <a:prstGeom prst="callout1">
            <a:avLst>
              <a:gd name="adj1" fmla="val -3620"/>
              <a:gd name="adj2" fmla="val 5171"/>
              <a:gd name="adj3" fmla="val -3620"/>
              <a:gd name="adj4" fmla="val 58116"/>
            </a:avLst>
          </a:prstGeom>
          <a:solidFill>
            <a:schemeClr val="bg1"/>
          </a:solidFill>
          <a:ln w="9525">
            <a:solidFill>
              <a:schemeClr val="tx1"/>
            </a:solidFill>
            <a:miter lim="800000"/>
            <a:headEnd/>
            <a:tailEnd/>
          </a:ln>
        </p:spPr>
        <p:txBody>
          <a:bodyPr/>
          <a:lstStyle/>
          <a:p>
            <a:pPr algn="ctr"/>
            <a:r>
              <a:rPr lang="kk-KZ">
                <a:latin typeface="Verdana" pitchFamily="34" charset="0"/>
              </a:rPr>
              <a:t>ҚОҒАМ ӨЗІНДІК</a:t>
            </a:r>
          </a:p>
          <a:p>
            <a:pPr algn="ctr"/>
            <a:r>
              <a:rPr lang="kk-KZ">
                <a:latin typeface="Verdana" pitchFamily="34" charset="0"/>
              </a:rPr>
              <a:t>БӨЛІНІКТЕРГЕ БӨЛІНУ (ЖҮЙЕЛЕРГЕ)</a:t>
            </a:r>
          </a:p>
          <a:p>
            <a:pPr algn="ctr"/>
            <a:r>
              <a:rPr lang="kk-KZ">
                <a:latin typeface="Verdana" pitchFamily="34" charset="0"/>
              </a:rPr>
              <a:t>САЯСИ ЖҮЙЕ БАСҚАРУ РОЛІҢ АТҚАРУ</a:t>
            </a:r>
            <a:endParaRPr lang="ru-RU">
              <a:latin typeface="Verdana" pitchFamily="34" charset="0"/>
            </a:endParaRPr>
          </a:p>
        </p:txBody>
      </p:sp>
      <p:sp>
        <p:nvSpPr>
          <p:cNvPr id="57360" name="Rectangle 36"/>
          <p:cNvSpPr>
            <a:spLocks noChangeArrowheads="1"/>
          </p:cNvSpPr>
          <p:nvPr/>
        </p:nvSpPr>
        <p:spPr bwMode="auto">
          <a:xfrm>
            <a:off x="2438400" y="3856038"/>
            <a:ext cx="1447800" cy="2468562"/>
          </a:xfrm>
          <a:prstGeom prst="rect">
            <a:avLst/>
          </a:prstGeom>
          <a:noFill/>
          <a:ln w="9525" algn="ctr">
            <a:noFill/>
            <a:miter lim="800000"/>
            <a:headEnd/>
            <a:tailEnd/>
          </a:ln>
        </p:spPr>
        <p:txBody>
          <a:bodyPr wrap="none" anchor="ctr"/>
          <a:lstStyle/>
          <a:p>
            <a:endParaRPr lang="ru-RU">
              <a:latin typeface="Verdana" pitchFamily="34" charset="0"/>
            </a:endParaRPr>
          </a:p>
        </p:txBody>
      </p:sp>
      <p:sp>
        <p:nvSpPr>
          <p:cNvPr id="57361" name="Rectangle 38"/>
          <p:cNvSpPr>
            <a:spLocks noChangeArrowheads="1"/>
          </p:cNvSpPr>
          <p:nvPr/>
        </p:nvSpPr>
        <p:spPr bwMode="auto">
          <a:xfrm>
            <a:off x="2195513" y="3789363"/>
            <a:ext cx="1944687" cy="2808287"/>
          </a:xfrm>
          <a:prstGeom prst="rect">
            <a:avLst/>
          </a:prstGeom>
          <a:solidFill>
            <a:schemeClr val="bg1"/>
          </a:solidFill>
          <a:ln w="9525" algn="ctr">
            <a:noFill/>
            <a:miter lim="800000"/>
            <a:headEnd/>
            <a:tailEnd/>
          </a:ln>
        </p:spPr>
        <p:txBody>
          <a:bodyPr wrap="none" anchor="ctr"/>
          <a:lstStyle/>
          <a:p>
            <a:pPr marL="2057400" indent="-228600" algn="r"/>
            <a:endParaRPr lang="ru-RU">
              <a:solidFill>
                <a:srgbClr val="000000"/>
              </a:solidFill>
              <a:latin typeface="Verdana" pitchFamily="34" charset="0"/>
            </a:endParaRPr>
          </a:p>
          <a:p>
            <a:pPr marL="2057400" indent="-228600" algn="r"/>
            <a:endParaRPr lang="ru-RU">
              <a:solidFill>
                <a:srgbClr val="000000"/>
              </a:solidFill>
              <a:latin typeface="Verdana" pitchFamily="34" charset="0"/>
            </a:endParaRPr>
          </a:p>
          <a:p>
            <a:pPr marL="2057400" indent="-228600" algn="r"/>
            <a:endParaRPr lang="ru-RU">
              <a:latin typeface="Verdana" pitchFamily="34" charset="0"/>
            </a:endParaRPr>
          </a:p>
          <a:p>
            <a:pPr marL="2057400" indent="-228600" algn="r"/>
            <a:endParaRPr lang="ru-RU">
              <a:latin typeface="Verdana" pitchFamily="34" charset="0"/>
            </a:endParaRPr>
          </a:p>
          <a:p>
            <a:pPr marL="2057400" indent="-228600" algn="r"/>
            <a:endParaRPr lang="ru-RU">
              <a:latin typeface="Verdana" pitchFamily="34" charset="0"/>
            </a:endParaRPr>
          </a:p>
          <a:p>
            <a:pPr marL="2057400" indent="-228600" algn="r"/>
            <a:endParaRPr lang="ru-RU">
              <a:latin typeface="Verdana" pitchFamily="34" charset="0"/>
            </a:endParaRPr>
          </a:p>
          <a:p>
            <a:pPr marL="2057400" indent="-228600" algn="r"/>
            <a:r>
              <a:rPr lang="ru-RU">
                <a:latin typeface="Verdana" pitchFamily="34" charset="0"/>
              </a:rPr>
              <a:t>САЯСИ ӨМІРДІ</a:t>
            </a:r>
          </a:p>
          <a:p>
            <a:pPr marL="2057400" indent="-228600" algn="r"/>
            <a:r>
              <a:rPr lang="kk-KZ">
                <a:latin typeface="Verdana" pitchFamily="34" charset="0"/>
              </a:rPr>
              <a:t>ЖҮЙЕ РЕТІНДЕ</a:t>
            </a:r>
          </a:p>
          <a:p>
            <a:pPr marL="2057400" indent="-228600" algn="r"/>
            <a:r>
              <a:rPr lang="kk-KZ">
                <a:latin typeface="Verdana" pitchFamily="34" charset="0"/>
              </a:rPr>
              <a:t>ЗЕРТТЕУ</a:t>
            </a:r>
          </a:p>
          <a:p>
            <a:pPr marL="2057400" indent="-228600" algn="r"/>
            <a:r>
              <a:rPr lang="kk-KZ">
                <a:latin typeface="Verdana" pitchFamily="34" charset="0"/>
              </a:rPr>
              <a:t>САЯСИ ЖҮЙЕ</a:t>
            </a:r>
          </a:p>
          <a:p>
            <a:pPr marL="2057400" indent="-228600" algn="r"/>
            <a:r>
              <a:rPr lang="kk-KZ">
                <a:latin typeface="Verdana" pitchFamily="34" charset="0"/>
              </a:rPr>
              <a:t>НІҢ БАСҚАРУ</a:t>
            </a:r>
          </a:p>
          <a:p>
            <a:pPr marL="2057400" indent="-228600" algn="r"/>
            <a:r>
              <a:rPr lang="kk-KZ">
                <a:latin typeface="Verdana" pitchFamily="34" charset="0"/>
              </a:rPr>
              <a:t>РОЛІ</a:t>
            </a:r>
          </a:p>
          <a:p>
            <a:pPr marL="2057400" indent="-228600" algn="r"/>
            <a:r>
              <a:rPr lang="kk-KZ">
                <a:latin typeface="Verdana" pitchFamily="34" charset="0"/>
              </a:rPr>
              <a:t>САЯСИ ӨМІРДІҢ </a:t>
            </a:r>
          </a:p>
          <a:p>
            <a:pPr marL="2057400" indent="-228600" algn="r"/>
            <a:r>
              <a:rPr lang="kk-KZ">
                <a:latin typeface="Verdana" pitchFamily="34" charset="0"/>
              </a:rPr>
              <a:t>ШЕКТІЛІГІ</a:t>
            </a:r>
          </a:p>
          <a:p>
            <a:pPr marL="2057400" indent="-228600" algn="r"/>
            <a:endParaRPr lang="kk-KZ">
              <a:latin typeface="Verdana" pitchFamily="34" charset="0"/>
            </a:endParaRPr>
          </a:p>
          <a:p>
            <a:pPr marL="2057400" indent="-228600" algn="r"/>
            <a:endParaRPr lang="kk-KZ">
              <a:latin typeface="Verdana" pitchFamily="34" charset="0"/>
            </a:endParaRPr>
          </a:p>
          <a:p>
            <a:pPr marL="2057400" indent="-228600" algn="r"/>
            <a:endParaRPr lang="kk-KZ">
              <a:latin typeface="Verdana" pitchFamily="34" charset="0"/>
            </a:endParaRPr>
          </a:p>
          <a:p>
            <a:pPr marL="2057400" indent="-228600" algn="r"/>
            <a:endParaRPr lang="kk-KZ">
              <a:latin typeface="Verdana" pitchFamily="34" charset="0"/>
            </a:endParaRPr>
          </a:p>
          <a:p>
            <a:pPr marL="2057400" indent="-228600" algn="r"/>
            <a:endParaRPr lang="kk-KZ">
              <a:latin typeface="Verdana" pitchFamily="34" charset="0"/>
            </a:endParaRPr>
          </a:p>
          <a:p>
            <a:pPr marL="2057400" indent="-228600" algn="r"/>
            <a:endParaRPr lang="kk-KZ">
              <a:latin typeface="Verdana" pitchFamily="34" charset="0"/>
            </a:endParaRPr>
          </a:p>
          <a:p>
            <a:pPr marL="2057400" indent="-228600" algn="r"/>
            <a:endParaRPr lang="kk-KZ">
              <a:latin typeface="Verdana" pitchFamily="34" charset="0"/>
            </a:endParaRPr>
          </a:p>
          <a:p>
            <a:pPr marL="2057400" indent="-228600" algn="r"/>
            <a:endParaRPr lang="ru-RU">
              <a:latin typeface="Verdana" pitchFamily="34" charset="0"/>
            </a:endParaRPr>
          </a:p>
        </p:txBody>
      </p:sp>
      <p:sp>
        <p:nvSpPr>
          <p:cNvPr id="57362" name="Rectangle 39"/>
          <p:cNvSpPr>
            <a:spLocks noChangeArrowheads="1"/>
          </p:cNvSpPr>
          <p:nvPr/>
        </p:nvSpPr>
        <p:spPr bwMode="auto">
          <a:xfrm>
            <a:off x="4648200" y="4038600"/>
            <a:ext cx="1600200" cy="2197100"/>
          </a:xfrm>
          <a:prstGeom prst="rect">
            <a:avLst/>
          </a:prstGeom>
          <a:noFill/>
          <a:ln w="9525" algn="ctr">
            <a:noFill/>
            <a:miter lim="800000"/>
            <a:headEnd/>
            <a:tailEnd/>
          </a:ln>
        </p:spPr>
        <p:txBody>
          <a:bodyPr wrap="none" anchor="ctr"/>
          <a:lstStyle/>
          <a:p>
            <a:endParaRPr lang="ru-RU">
              <a:latin typeface="Verdana" pitchFamily="34" charset="0"/>
            </a:endParaRPr>
          </a:p>
        </p:txBody>
      </p:sp>
      <p:sp>
        <p:nvSpPr>
          <p:cNvPr id="57363" name="Rectangle 40"/>
          <p:cNvSpPr>
            <a:spLocks noChangeArrowheads="1"/>
          </p:cNvSpPr>
          <p:nvPr/>
        </p:nvSpPr>
        <p:spPr bwMode="auto">
          <a:xfrm>
            <a:off x="4140200" y="3856038"/>
            <a:ext cx="2336800" cy="2773362"/>
          </a:xfrm>
          <a:prstGeom prst="rect">
            <a:avLst/>
          </a:prstGeom>
          <a:solidFill>
            <a:schemeClr val="bg1"/>
          </a:solidFill>
          <a:ln w="9525" algn="ctr">
            <a:noFill/>
            <a:miter lim="800000"/>
            <a:headEnd/>
            <a:tailEnd/>
          </a:ln>
        </p:spPr>
        <p:txBody>
          <a:bodyPr wrap="none" anchor="ctr"/>
          <a:lstStyle/>
          <a:p>
            <a:pPr marL="2057400" indent="-228600" algn="r"/>
            <a:r>
              <a:rPr lang="kk-KZ">
                <a:latin typeface="Verdana" pitchFamily="34" charset="0"/>
              </a:rPr>
              <a:t>САЯСИ ЖҮЙЕ</a:t>
            </a:r>
          </a:p>
          <a:p>
            <a:pPr marL="2057400" indent="-228600" algn="r"/>
            <a:r>
              <a:rPr lang="kk-KZ">
                <a:latin typeface="Verdana" pitchFamily="34" charset="0"/>
              </a:rPr>
              <a:t>ӘР ТҮРЛІ</a:t>
            </a:r>
          </a:p>
          <a:p>
            <a:pPr marL="2057400" indent="-228600" algn="r"/>
            <a:r>
              <a:rPr lang="kk-KZ">
                <a:latin typeface="Verdana" pitchFamily="34" charset="0"/>
              </a:rPr>
              <a:t>ТҮРАҚТЫ</a:t>
            </a:r>
          </a:p>
          <a:p>
            <a:pPr marL="2057400" indent="-228600" algn="r"/>
            <a:r>
              <a:rPr lang="kk-KZ">
                <a:latin typeface="Verdana" pitchFamily="34" charset="0"/>
              </a:rPr>
              <a:t> ЭЛЕМЕНТТЕРДЕҢ</a:t>
            </a:r>
          </a:p>
          <a:p>
            <a:pPr marL="2057400" indent="-228600" algn="r"/>
            <a:r>
              <a:rPr lang="kk-KZ">
                <a:latin typeface="Verdana" pitchFamily="34" charset="0"/>
              </a:rPr>
              <a:t>ҚАЛЫПТАСЫП</a:t>
            </a:r>
          </a:p>
          <a:p>
            <a:pPr marL="2057400" indent="-228600" algn="r"/>
            <a:r>
              <a:rPr lang="kk-KZ">
                <a:latin typeface="Verdana" pitchFamily="34" charset="0"/>
              </a:rPr>
              <a:t>ОЗДЕРІНІҢ</a:t>
            </a:r>
          </a:p>
          <a:p>
            <a:pPr marL="2057400" indent="-228600" algn="r"/>
            <a:r>
              <a:rPr lang="kk-KZ">
                <a:latin typeface="Verdana" pitchFamily="34" charset="0"/>
              </a:rPr>
              <a:t>ҚЫЗМЕТТЕРІҢ</a:t>
            </a:r>
          </a:p>
          <a:p>
            <a:pPr marL="2057400" indent="-228600" algn="r"/>
            <a:r>
              <a:rPr lang="kk-KZ">
                <a:latin typeface="Verdana" pitchFamily="34" charset="0"/>
              </a:rPr>
              <a:t>АТҚАРАДЫ</a:t>
            </a:r>
          </a:p>
          <a:p>
            <a:pPr marL="2057400" indent="-228600" algn="r"/>
            <a:endParaRPr lang="ru-RU">
              <a:latin typeface="Verdana" pitchFamily="34" charset="0"/>
            </a:endParaRP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871538" y="620713"/>
            <a:ext cx="7408862" cy="5832475"/>
          </a:xfrm>
        </p:spPr>
        <p:txBody>
          <a:bodyPr rtlCol="0">
            <a:normAutofit/>
          </a:bodyPr>
          <a:lstStyle/>
          <a:p>
            <a:pPr marL="0" indent="0" algn="ctr" eaLnBrk="1" fontAlgn="auto" hangingPunct="1">
              <a:spcAft>
                <a:spcPts val="0"/>
              </a:spcAft>
              <a:buFont typeface="Symbol" pitchFamily="18" charset="2"/>
              <a:buNone/>
              <a:defRPr/>
            </a:pPr>
            <a:endParaRPr lang="kk-KZ" b="1" dirty="0" smtClean="0">
              <a:latin typeface="Constantia" pitchFamily="18" charset="0"/>
            </a:endParaRPr>
          </a:p>
          <a:p>
            <a:pPr marL="0" indent="0" algn="ctr" eaLnBrk="1" fontAlgn="auto" hangingPunct="1">
              <a:spcAft>
                <a:spcPts val="0"/>
              </a:spcAft>
              <a:buFont typeface="Symbol" pitchFamily="18" charset="2"/>
              <a:buNone/>
              <a:defRPr/>
            </a:pPr>
            <a:r>
              <a:rPr lang="kk-KZ" b="1" dirty="0" smtClean="0">
                <a:latin typeface="Constantia" pitchFamily="18" charset="0"/>
              </a:rPr>
              <a:t>Саяси жүйе ұғымы.</a:t>
            </a:r>
            <a:endParaRPr lang="ru-RU" b="1" dirty="0" smtClean="0">
              <a:latin typeface="Constantia" pitchFamily="18" charset="0"/>
            </a:endParaRPr>
          </a:p>
          <a:p>
            <a:pPr marL="274320" indent="-274320" eaLnBrk="1" fontAlgn="auto" hangingPunct="1">
              <a:spcAft>
                <a:spcPts val="0"/>
              </a:spcAft>
              <a:buFont typeface="Wingdings" pitchFamily="2" charset="2"/>
              <a:buChar char="Ø"/>
              <a:defRPr/>
            </a:pPr>
            <a:endParaRPr lang="ru-RU" sz="2200" dirty="0">
              <a:latin typeface="Constantia" pitchFamily="18" charset="0"/>
            </a:endParaRPr>
          </a:p>
          <a:p>
            <a:pPr marL="265176" indent="-265176" eaLnBrk="1" fontAlgn="auto" hangingPunct="1">
              <a:spcAft>
                <a:spcPts val="0"/>
              </a:spcAft>
              <a:buFont typeface="Wingdings" pitchFamily="2" charset="2"/>
              <a:buChar char="Ø"/>
              <a:defRPr/>
            </a:pPr>
            <a:r>
              <a:rPr lang="ru-RU" sz="2400" dirty="0" err="1" smtClean="0"/>
              <a:t>Саяси</a:t>
            </a:r>
            <a:r>
              <a:rPr lang="ru-RU" sz="2400" dirty="0" smtClean="0"/>
              <a:t> </a:t>
            </a:r>
            <a:r>
              <a:rPr lang="ru-RU" sz="2400" dirty="0" err="1" smtClean="0"/>
              <a:t>жүйе дегеніміз</a:t>
            </a:r>
            <a:r>
              <a:rPr lang="ru-RU" sz="2400" dirty="0" smtClean="0"/>
              <a:t> – </a:t>
            </a:r>
            <a:r>
              <a:rPr lang="ru-RU" sz="2400" dirty="0" err="1" smtClean="0"/>
              <a:t>мемлекеттік</a:t>
            </a:r>
            <a:r>
              <a:rPr lang="ru-RU" sz="2400" dirty="0" smtClean="0"/>
              <a:t> </a:t>
            </a:r>
            <a:r>
              <a:rPr lang="ru-RU" sz="2400" dirty="0" err="1" smtClean="0"/>
              <a:t>және саяси</a:t>
            </a:r>
            <a:r>
              <a:rPr lang="ru-RU" sz="2400" dirty="0" smtClean="0"/>
              <a:t> </a:t>
            </a:r>
            <a:r>
              <a:rPr lang="ru-RU" sz="2400" dirty="0" err="1" smtClean="0"/>
              <a:t>мекемелер</a:t>
            </a:r>
            <a:r>
              <a:rPr lang="ru-RU" sz="2400" dirty="0" smtClean="0"/>
              <a:t> мен </a:t>
            </a:r>
            <a:r>
              <a:rPr lang="ru-RU" sz="2400" dirty="0" err="1" smtClean="0"/>
              <a:t>институттардың</a:t>
            </a:r>
            <a:r>
              <a:rPr lang="ru-RU" sz="2400" dirty="0" smtClean="0"/>
              <a:t>, </a:t>
            </a:r>
            <a:r>
              <a:rPr lang="ru-RU" sz="2400" dirty="0" err="1" smtClean="0"/>
              <a:t>саяси</a:t>
            </a:r>
            <a:r>
              <a:rPr lang="ru-RU" sz="2400" dirty="0" smtClean="0"/>
              <a:t> </a:t>
            </a:r>
            <a:r>
              <a:rPr lang="ru-RU" sz="2400" dirty="0" err="1" smtClean="0"/>
              <a:t>қатынастардың</a:t>
            </a:r>
            <a:r>
              <a:rPr lang="ru-RU" sz="2400" dirty="0" smtClean="0"/>
              <a:t>, </a:t>
            </a:r>
            <a:r>
              <a:rPr lang="ru-RU" sz="2400" dirty="0" err="1" smtClean="0"/>
              <a:t>саяси</a:t>
            </a:r>
            <a:r>
              <a:rPr lang="ru-RU" sz="2400" dirty="0" smtClean="0"/>
              <a:t> </a:t>
            </a:r>
            <a:r>
              <a:rPr lang="ru-RU" sz="2400" dirty="0" err="1" smtClean="0"/>
              <a:t>және құқықтық нормалардың жиынтығы</a:t>
            </a:r>
            <a:r>
              <a:rPr lang="ru-RU" sz="2400" dirty="0" smtClean="0"/>
              <a:t>.</a:t>
            </a:r>
          </a:p>
          <a:p>
            <a:pPr marL="265176" indent="-265176" eaLnBrk="1" fontAlgn="auto" hangingPunct="1">
              <a:spcAft>
                <a:spcPts val="0"/>
              </a:spcAft>
              <a:buFont typeface="Wingdings" pitchFamily="2" charset="2"/>
              <a:buChar char="Ø"/>
              <a:defRPr/>
            </a:pPr>
            <a:r>
              <a:rPr lang="kk-KZ" sz="2400" dirty="0" smtClean="0"/>
              <a:t> </a:t>
            </a:r>
            <a:endParaRPr lang="ru-RU" sz="2400" dirty="0" smtClean="0"/>
          </a:p>
          <a:p>
            <a:pPr marL="265176" indent="-265176" eaLnBrk="1" fontAlgn="auto" hangingPunct="1">
              <a:spcAft>
                <a:spcPts val="0"/>
              </a:spcAft>
              <a:buFont typeface="Wingdings" pitchFamily="2" charset="2"/>
              <a:buChar char="Ø"/>
              <a:defRPr/>
            </a:pPr>
            <a:endParaRPr lang="ru-RU" sz="2400" dirty="0" smtClean="0"/>
          </a:p>
          <a:p>
            <a:pPr marL="265176" indent="-265176" eaLnBrk="1" fontAlgn="auto" hangingPunct="1">
              <a:spcAft>
                <a:spcPts val="0"/>
              </a:spcAft>
              <a:buFont typeface="Wingdings" pitchFamily="2" charset="2"/>
              <a:buChar char="Ø"/>
              <a:defRPr/>
            </a:pPr>
            <a:r>
              <a:rPr lang="ru-RU" sz="2400" dirty="0" smtClean="0"/>
              <a:t> </a:t>
            </a:r>
            <a:endParaRPr lang="ru-RU" sz="2200" dirty="0" smtClean="0">
              <a:latin typeface="Constantia" pitchFamily="18" charset="0"/>
            </a:endParaRPr>
          </a:p>
          <a:p>
            <a:pPr marL="274320" indent="-274320" eaLnBrk="1" fontAlgn="auto" hangingPunct="1">
              <a:spcAft>
                <a:spcPts val="0"/>
              </a:spcAft>
              <a:buFont typeface="Wingdings" pitchFamily="2" charset="2"/>
              <a:buChar char="Ø"/>
              <a:defRPr/>
            </a:pPr>
            <a:endParaRPr lang="ru-RU" sz="2200" dirty="0">
              <a:latin typeface="Constantia" pitchFamily="18" charset="0"/>
            </a:endParaRPr>
          </a:p>
          <a:p>
            <a:pPr marL="0" indent="0" eaLnBrk="1" fontAlgn="auto" hangingPunct="1">
              <a:spcAft>
                <a:spcPts val="0"/>
              </a:spcAft>
              <a:buFont typeface="Symbol" pitchFamily="18" charset="2"/>
              <a:buNone/>
              <a:defRPr/>
            </a:pPr>
            <a:endParaRPr lang="ru-RU" dirty="0" smtClean="0"/>
          </a:p>
          <a:p>
            <a:pPr marL="274320" indent="-274320" eaLnBrk="1" fontAlgn="auto" hangingPunct="1">
              <a:spcAft>
                <a:spcPts val="0"/>
              </a:spcAft>
              <a:buFont typeface="Wingdings" pitchFamily="2" charset="2"/>
              <a:buChar char="Ø"/>
              <a:defRPr/>
            </a:pPr>
            <a:endParaRPr lang="kk-KZ" dirty="0" smtClean="0"/>
          </a:p>
          <a:p>
            <a:pPr marL="0" indent="0" eaLnBrk="1" fontAlgn="auto" hangingPunct="1">
              <a:spcAft>
                <a:spcPts val="0"/>
              </a:spcAft>
              <a:buFont typeface="Symbol" pitchFamily="18" charset="2"/>
              <a:buNone/>
              <a:defRPr/>
            </a:pPr>
            <a:endParaRPr lang="ru-RU" dirty="0"/>
          </a:p>
        </p:txBody>
      </p:sp>
    </p:spTree>
  </p:cSld>
  <p:clrMapOvr>
    <a:masterClrMapping/>
  </p:clrMapOvr>
  <p:transition advClick="0" advTm="5000"/>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59394" name="Содержимое 2"/>
          <p:cNvSpPr>
            <a:spLocks noGrp="1"/>
          </p:cNvSpPr>
          <p:nvPr>
            <p:ph idx="1"/>
          </p:nvPr>
        </p:nvSpPr>
        <p:spPr>
          <a:xfrm>
            <a:off x="503238" y="530225"/>
            <a:ext cx="8183562" cy="4187825"/>
          </a:xfrm>
        </p:spPr>
        <p:txBody>
          <a:bodyPr/>
          <a:lstStyle/>
          <a:p>
            <a:pPr eaLnBrk="1" hangingPunct="1"/>
            <a:r>
              <a:rPr lang="ru-RU" smtClean="0"/>
              <a:t>Саяси жүйе өте маңызды рөл атқарады. Саяси қатынастар мен саяси процестерді реттеу</a:t>
            </a:r>
          </a:p>
          <a:p>
            <a:pPr eaLnBrk="1" hangingPunct="1"/>
            <a:r>
              <a:rPr lang="ru-RU" smtClean="0"/>
              <a:t>Басқа қоғамдық салаларға үстемдік ықпалың жасау</a:t>
            </a:r>
          </a:p>
          <a:p>
            <a:pPr eaLnBrk="1" hangingPunct="1"/>
            <a:r>
              <a:rPr lang="ru-RU" smtClean="0"/>
              <a:t>Бас</a:t>
            </a:r>
            <a:r>
              <a:rPr lang="kk-KZ" smtClean="0"/>
              <a:t>қару қызметтерің атқару</a:t>
            </a:r>
          </a:p>
          <a:p>
            <a:pPr eaLnBrk="1" hangingPunct="1"/>
            <a:r>
              <a:rPr lang="kk-KZ" smtClean="0"/>
              <a:t>Шектілік</a:t>
            </a:r>
          </a:p>
          <a:p>
            <a:pPr eaLnBrk="1" hangingPunct="1"/>
            <a:r>
              <a:rPr lang="kk-KZ" smtClean="0"/>
              <a:t> </a:t>
            </a:r>
            <a:r>
              <a:rPr lang="ru-RU" smtClean="0"/>
              <a:t> </a:t>
            </a: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Прямоугольник 36"/>
          <p:cNvSpPr/>
          <p:nvPr/>
        </p:nvSpPr>
        <p:spPr>
          <a:xfrm>
            <a:off x="3419475" y="2636838"/>
            <a:ext cx="1873250" cy="7207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8194" name="Rectangle 2"/>
          <p:cNvSpPr>
            <a:spLocks noGrp="1" noChangeArrowheads="1"/>
          </p:cNvSpPr>
          <p:nvPr>
            <p:ph type="title"/>
          </p:nvPr>
        </p:nvSpPr>
        <p:spPr>
          <a:xfrm>
            <a:off x="539750" y="188913"/>
            <a:ext cx="8229600" cy="792162"/>
          </a:xfrm>
        </p:spPr>
        <p:txBody>
          <a:bodyPr/>
          <a:lstStyle/>
          <a:p>
            <a:pPr algn="ctr" eaLnBrk="1" fontAlgn="auto" hangingPunct="1">
              <a:spcAft>
                <a:spcPts val="0"/>
              </a:spcAft>
              <a:defRPr/>
            </a:pPr>
            <a:r>
              <a:rPr lang="kk-KZ" sz="1800" b="0" dirty="0" smtClean="0">
                <a:solidFill>
                  <a:schemeClr val="tx1"/>
                </a:solidFill>
              </a:rPr>
              <a:t>САЯСИ ЖҮЙЕНІҢ ҚЫЗМЕТ АТҚАРУ МЕХАНИЗМІ</a:t>
            </a:r>
            <a:endParaRPr lang="ru-RU" sz="1800" b="0" dirty="0">
              <a:solidFill>
                <a:schemeClr val="tx1"/>
              </a:solidFill>
            </a:endParaRPr>
          </a:p>
        </p:txBody>
      </p:sp>
      <p:sp>
        <p:nvSpPr>
          <p:cNvPr id="60419" name="Rectangle 3"/>
          <p:cNvSpPr>
            <a:spLocks noGrp="1" noChangeArrowheads="1"/>
          </p:cNvSpPr>
          <p:nvPr>
            <p:ph idx="1"/>
          </p:nvPr>
        </p:nvSpPr>
        <p:spPr>
          <a:xfrm>
            <a:off x="468313" y="1268413"/>
            <a:ext cx="8229600" cy="5184775"/>
          </a:xfrm>
          <a:solidFill>
            <a:schemeClr val="accent1"/>
          </a:solidFill>
          <a:ln w="28575">
            <a:solidFill>
              <a:srgbClr val="333300"/>
            </a:solidFill>
          </a:ln>
        </p:spPr>
        <p:txBody>
          <a:bodyPr/>
          <a:lstStyle/>
          <a:p>
            <a:pPr marL="1371600" lvl="2" indent="-457200" algn="ctr" eaLnBrk="1" hangingPunct="1">
              <a:buFont typeface="Wingdings 2" pitchFamily="18" charset="2"/>
              <a:buNone/>
            </a:pPr>
            <a:r>
              <a:rPr lang="kk-KZ" sz="1400" smtClean="0">
                <a:solidFill>
                  <a:srgbClr val="000000"/>
                </a:solidFill>
              </a:rPr>
              <a:t>СЫРТҚЫ ОРТА</a:t>
            </a:r>
            <a:endParaRPr lang="ru-RU" sz="1400" smtClean="0">
              <a:solidFill>
                <a:srgbClr val="000000"/>
              </a:solidFill>
            </a:endParaRPr>
          </a:p>
        </p:txBody>
      </p:sp>
      <p:sp>
        <p:nvSpPr>
          <p:cNvPr id="60420" name="Rectangle 4"/>
          <p:cNvSpPr>
            <a:spLocks noChangeArrowheads="1"/>
          </p:cNvSpPr>
          <p:nvPr/>
        </p:nvSpPr>
        <p:spPr bwMode="auto">
          <a:xfrm>
            <a:off x="611188" y="1916113"/>
            <a:ext cx="2016125" cy="1873250"/>
          </a:xfrm>
          <a:prstGeom prst="rect">
            <a:avLst/>
          </a:prstGeom>
          <a:solidFill>
            <a:srgbClr val="FFFF99"/>
          </a:solidFill>
          <a:ln w="9525">
            <a:solidFill>
              <a:srgbClr val="000000"/>
            </a:solidFill>
            <a:miter lim="800000"/>
            <a:headEnd/>
            <a:tailEnd/>
          </a:ln>
        </p:spPr>
        <p:txBody>
          <a:bodyPr wrap="none" anchor="ctr"/>
          <a:lstStyle/>
          <a:p>
            <a:pPr algn="ctr"/>
            <a:r>
              <a:rPr lang="kk-KZ">
                <a:solidFill>
                  <a:srgbClr val="000000"/>
                </a:solidFill>
                <a:latin typeface="Verdana" pitchFamily="34" charset="0"/>
              </a:rPr>
              <a:t>ТАЛАПТАР,</a:t>
            </a:r>
          </a:p>
          <a:p>
            <a:pPr algn="ctr"/>
            <a:r>
              <a:rPr lang="kk-KZ">
                <a:solidFill>
                  <a:srgbClr val="000000"/>
                </a:solidFill>
                <a:latin typeface="Verdana" pitchFamily="34" charset="0"/>
              </a:rPr>
              <a:t>ҚОЛДАУ,</a:t>
            </a:r>
          </a:p>
          <a:p>
            <a:pPr algn="ctr"/>
            <a:r>
              <a:rPr lang="kk-KZ">
                <a:solidFill>
                  <a:srgbClr val="000000"/>
                </a:solidFill>
                <a:latin typeface="Verdana" pitchFamily="34" charset="0"/>
              </a:rPr>
              <a:t>АПАТИЯ</a:t>
            </a:r>
          </a:p>
          <a:p>
            <a:pPr algn="ctr"/>
            <a:r>
              <a:rPr lang="kk-KZ">
                <a:solidFill>
                  <a:srgbClr val="000000"/>
                </a:solidFill>
                <a:latin typeface="Verdana" pitchFamily="34" charset="0"/>
              </a:rPr>
              <a:t>(БЕЙЖАЙЛЫҚ)</a:t>
            </a:r>
            <a:endParaRPr lang="ru-RU">
              <a:solidFill>
                <a:srgbClr val="000000"/>
              </a:solidFill>
              <a:latin typeface="Verdana" pitchFamily="34" charset="0"/>
            </a:endParaRPr>
          </a:p>
        </p:txBody>
      </p:sp>
      <p:sp>
        <p:nvSpPr>
          <p:cNvPr id="60421" name="Line 5"/>
          <p:cNvSpPr>
            <a:spLocks noChangeShapeType="1"/>
          </p:cNvSpPr>
          <p:nvPr/>
        </p:nvSpPr>
        <p:spPr bwMode="auto">
          <a:xfrm>
            <a:off x="2700338" y="2708275"/>
            <a:ext cx="649287" cy="0"/>
          </a:xfrm>
          <a:prstGeom prst="line">
            <a:avLst/>
          </a:prstGeom>
          <a:noFill/>
          <a:ln w="9525">
            <a:solidFill>
              <a:srgbClr val="000000"/>
            </a:solidFill>
            <a:round/>
            <a:headEnd/>
            <a:tailEnd type="triangle" w="med" len="med"/>
          </a:ln>
        </p:spPr>
        <p:txBody>
          <a:bodyPr/>
          <a:lstStyle/>
          <a:p>
            <a:endParaRPr lang="ru-RU"/>
          </a:p>
        </p:txBody>
      </p:sp>
      <p:sp>
        <p:nvSpPr>
          <p:cNvPr id="60422" name="Rectangle 6"/>
          <p:cNvSpPr>
            <a:spLocks noChangeArrowheads="1"/>
          </p:cNvSpPr>
          <p:nvPr/>
        </p:nvSpPr>
        <p:spPr bwMode="auto">
          <a:xfrm>
            <a:off x="3419475" y="1844675"/>
            <a:ext cx="1944688" cy="2016125"/>
          </a:xfrm>
          <a:prstGeom prst="rect">
            <a:avLst/>
          </a:prstGeom>
          <a:solidFill>
            <a:srgbClr val="FFFF99"/>
          </a:solidFill>
          <a:ln w="9525">
            <a:solidFill>
              <a:srgbClr val="000000"/>
            </a:solidFill>
            <a:miter lim="800000"/>
            <a:headEnd/>
            <a:tailEnd/>
          </a:ln>
        </p:spPr>
        <p:txBody>
          <a:bodyPr wrap="none" anchor="ctr"/>
          <a:lstStyle/>
          <a:p>
            <a:pPr algn="ctr"/>
            <a:r>
              <a:rPr lang="kk-KZ">
                <a:solidFill>
                  <a:srgbClr val="000000"/>
                </a:solidFill>
                <a:latin typeface="Verdana" pitchFamily="34" charset="0"/>
              </a:rPr>
              <a:t>ІШКІ ОРТА</a:t>
            </a:r>
            <a:endParaRPr lang="ru-RU">
              <a:solidFill>
                <a:srgbClr val="000000"/>
              </a:solidFill>
              <a:latin typeface="Verdana" pitchFamily="34" charset="0"/>
            </a:endParaRPr>
          </a:p>
          <a:p>
            <a:pPr algn="ctr"/>
            <a:endParaRPr lang="ru-RU">
              <a:solidFill>
                <a:srgbClr val="000000"/>
              </a:solidFill>
              <a:latin typeface="Verdana" pitchFamily="34" charset="0"/>
            </a:endParaRPr>
          </a:p>
          <a:p>
            <a:pPr algn="ctr"/>
            <a:endParaRPr lang="ru-RU">
              <a:solidFill>
                <a:srgbClr val="000000"/>
              </a:solidFill>
              <a:latin typeface="Verdana" pitchFamily="34" charset="0"/>
            </a:endParaRPr>
          </a:p>
          <a:p>
            <a:pPr algn="ctr"/>
            <a:endParaRPr lang="ru-RU">
              <a:solidFill>
                <a:srgbClr val="000000"/>
              </a:solidFill>
              <a:latin typeface="Verdana" pitchFamily="34" charset="0"/>
            </a:endParaRPr>
          </a:p>
          <a:p>
            <a:pPr algn="ctr"/>
            <a:r>
              <a:rPr lang="ru-RU">
                <a:solidFill>
                  <a:srgbClr val="000000"/>
                </a:solidFill>
                <a:latin typeface="Verdana" pitchFamily="34" charset="0"/>
              </a:rPr>
              <a:t>ИМПУЛЬСТАРЫ</a:t>
            </a:r>
          </a:p>
        </p:txBody>
      </p:sp>
      <p:sp>
        <p:nvSpPr>
          <p:cNvPr id="60423" name="Line 8"/>
          <p:cNvSpPr>
            <a:spLocks noChangeShapeType="1"/>
          </p:cNvSpPr>
          <p:nvPr/>
        </p:nvSpPr>
        <p:spPr bwMode="auto">
          <a:xfrm>
            <a:off x="5148263" y="2852738"/>
            <a:ext cx="433387" cy="0"/>
          </a:xfrm>
          <a:prstGeom prst="line">
            <a:avLst/>
          </a:prstGeom>
          <a:noFill/>
          <a:ln w="9525">
            <a:solidFill>
              <a:srgbClr val="000000"/>
            </a:solidFill>
            <a:round/>
            <a:headEnd/>
            <a:tailEnd type="triangle" w="med" len="med"/>
          </a:ln>
        </p:spPr>
        <p:txBody>
          <a:bodyPr/>
          <a:lstStyle/>
          <a:p>
            <a:endParaRPr lang="ru-RU"/>
          </a:p>
        </p:txBody>
      </p:sp>
      <p:sp>
        <p:nvSpPr>
          <p:cNvPr id="60424" name="Rectangle 9"/>
          <p:cNvSpPr>
            <a:spLocks noChangeArrowheads="1"/>
          </p:cNvSpPr>
          <p:nvPr/>
        </p:nvSpPr>
        <p:spPr bwMode="auto">
          <a:xfrm>
            <a:off x="5724525" y="1916113"/>
            <a:ext cx="2808288" cy="1800225"/>
          </a:xfrm>
          <a:prstGeom prst="rect">
            <a:avLst/>
          </a:prstGeom>
          <a:solidFill>
            <a:srgbClr val="FFFF99"/>
          </a:solidFill>
          <a:ln w="9525">
            <a:solidFill>
              <a:srgbClr val="000000"/>
            </a:solidFill>
            <a:miter lim="800000"/>
            <a:headEnd/>
            <a:tailEnd/>
          </a:ln>
        </p:spPr>
        <p:txBody>
          <a:bodyPr wrap="none" anchor="ctr"/>
          <a:lstStyle/>
          <a:p>
            <a:pPr algn="ctr"/>
            <a:r>
              <a:rPr lang="kk-KZ">
                <a:solidFill>
                  <a:srgbClr val="000000"/>
                </a:solidFill>
                <a:latin typeface="Verdana" pitchFamily="34" charset="0"/>
              </a:rPr>
              <a:t>САЯСИ ШЕШІМДЕР</a:t>
            </a:r>
            <a:r>
              <a:rPr lang="ru-RU">
                <a:solidFill>
                  <a:srgbClr val="000000"/>
                </a:solidFill>
                <a:latin typeface="Verdana" pitchFamily="34" charset="0"/>
              </a:rPr>
              <a:t>,</a:t>
            </a:r>
          </a:p>
          <a:p>
            <a:pPr algn="ctr"/>
            <a:r>
              <a:rPr lang="kk-KZ">
                <a:solidFill>
                  <a:srgbClr val="000000"/>
                </a:solidFill>
                <a:latin typeface="Verdana" pitchFamily="34" charset="0"/>
              </a:rPr>
              <a:t>ЗАҢДАР</a:t>
            </a:r>
            <a:endParaRPr lang="ru-RU">
              <a:solidFill>
                <a:srgbClr val="000000"/>
              </a:solidFill>
              <a:latin typeface="Verdana" pitchFamily="34" charset="0"/>
            </a:endParaRPr>
          </a:p>
          <a:p>
            <a:pPr algn="ctr"/>
            <a:r>
              <a:rPr lang="kk-KZ">
                <a:solidFill>
                  <a:srgbClr val="000000"/>
                </a:solidFill>
                <a:latin typeface="Verdana" pitchFamily="34" charset="0"/>
              </a:rPr>
              <a:t>ІС ӘРЕКЕТТЕР</a:t>
            </a:r>
            <a:endParaRPr lang="ru-RU">
              <a:solidFill>
                <a:srgbClr val="000000"/>
              </a:solidFill>
              <a:latin typeface="Verdana" pitchFamily="34" charset="0"/>
            </a:endParaRPr>
          </a:p>
        </p:txBody>
      </p:sp>
      <p:sp>
        <p:nvSpPr>
          <p:cNvPr id="60425" name="Line 10"/>
          <p:cNvSpPr>
            <a:spLocks noChangeShapeType="1"/>
          </p:cNvSpPr>
          <p:nvPr/>
        </p:nvSpPr>
        <p:spPr bwMode="auto">
          <a:xfrm>
            <a:off x="7092950" y="2420938"/>
            <a:ext cx="0" cy="215900"/>
          </a:xfrm>
          <a:prstGeom prst="line">
            <a:avLst/>
          </a:prstGeom>
          <a:noFill/>
          <a:ln w="9525">
            <a:solidFill>
              <a:srgbClr val="000000"/>
            </a:solidFill>
            <a:round/>
            <a:headEnd/>
            <a:tailEnd/>
          </a:ln>
        </p:spPr>
        <p:txBody>
          <a:bodyPr/>
          <a:lstStyle/>
          <a:p>
            <a:endParaRPr lang="ru-RU"/>
          </a:p>
        </p:txBody>
      </p:sp>
      <p:sp>
        <p:nvSpPr>
          <p:cNvPr id="60426" name="Line 11"/>
          <p:cNvSpPr>
            <a:spLocks noChangeShapeType="1"/>
          </p:cNvSpPr>
          <p:nvPr/>
        </p:nvSpPr>
        <p:spPr bwMode="auto">
          <a:xfrm>
            <a:off x="2484438" y="5229225"/>
            <a:ext cx="5545137" cy="0"/>
          </a:xfrm>
          <a:prstGeom prst="line">
            <a:avLst/>
          </a:prstGeom>
          <a:noFill/>
          <a:ln w="12700">
            <a:solidFill>
              <a:srgbClr val="000000"/>
            </a:solidFill>
            <a:round/>
            <a:headEnd/>
            <a:tailEnd/>
          </a:ln>
        </p:spPr>
        <p:txBody>
          <a:bodyPr/>
          <a:lstStyle/>
          <a:p>
            <a:endParaRPr lang="ru-RU"/>
          </a:p>
        </p:txBody>
      </p:sp>
      <p:sp>
        <p:nvSpPr>
          <p:cNvPr id="60427" name="Line 12"/>
          <p:cNvSpPr>
            <a:spLocks noChangeShapeType="1"/>
          </p:cNvSpPr>
          <p:nvPr/>
        </p:nvSpPr>
        <p:spPr bwMode="auto">
          <a:xfrm flipV="1">
            <a:off x="1547813" y="2349500"/>
            <a:ext cx="0" cy="287338"/>
          </a:xfrm>
          <a:prstGeom prst="line">
            <a:avLst/>
          </a:prstGeom>
          <a:noFill/>
          <a:ln w="9525">
            <a:solidFill>
              <a:srgbClr val="000000"/>
            </a:solidFill>
            <a:round/>
            <a:headEnd/>
            <a:tailEnd type="triangle" w="med" len="med"/>
          </a:ln>
        </p:spPr>
        <p:txBody>
          <a:bodyPr/>
          <a:lstStyle/>
          <a:p>
            <a:endParaRPr lang="ru-RU"/>
          </a:p>
        </p:txBody>
      </p:sp>
      <p:sp>
        <p:nvSpPr>
          <p:cNvPr id="60428" name="Line 13"/>
          <p:cNvSpPr>
            <a:spLocks noChangeShapeType="1"/>
          </p:cNvSpPr>
          <p:nvPr/>
        </p:nvSpPr>
        <p:spPr bwMode="auto">
          <a:xfrm flipV="1">
            <a:off x="1835150" y="3860800"/>
            <a:ext cx="0" cy="792163"/>
          </a:xfrm>
          <a:prstGeom prst="line">
            <a:avLst/>
          </a:prstGeom>
          <a:noFill/>
          <a:ln w="9525">
            <a:solidFill>
              <a:srgbClr val="000000"/>
            </a:solidFill>
            <a:round/>
            <a:headEnd/>
            <a:tailEnd type="triangle" w="med" len="med"/>
          </a:ln>
        </p:spPr>
        <p:txBody>
          <a:bodyPr/>
          <a:lstStyle/>
          <a:p>
            <a:endParaRPr lang="ru-RU"/>
          </a:p>
        </p:txBody>
      </p:sp>
      <p:sp>
        <p:nvSpPr>
          <p:cNvPr id="60429" name="Line 14"/>
          <p:cNvSpPr>
            <a:spLocks noChangeShapeType="1"/>
          </p:cNvSpPr>
          <p:nvPr/>
        </p:nvSpPr>
        <p:spPr bwMode="auto">
          <a:xfrm>
            <a:off x="5435600" y="1268413"/>
            <a:ext cx="1588" cy="647700"/>
          </a:xfrm>
          <a:prstGeom prst="line">
            <a:avLst/>
          </a:prstGeom>
          <a:noFill/>
          <a:ln w="9525">
            <a:solidFill>
              <a:srgbClr val="000000"/>
            </a:solidFill>
            <a:round/>
            <a:headEnd/>
            <a:tailEnd type="triangle" w="med" len="med"/>
          </a:ln>
        </p:spPr>
        <p:txBody>
          <a:bodyPr/>
          <a:lstStyle/>
          <a:p>
            <a:endParaRPr lang="ru-RU"/>
          </a:p>
        </p:txBody>
      </p:sp>
      <p:sp>
        <p:nvSpPr>
          <p:cNvPr id="60430" name="Rectangle 15"/>
          <p:cNvSpPr>
            <a:spLocks noChangeArrowheads="1"/>
          </p:cNvSpPr>
          <p:nvPr/>
        </p:nvSpPr>
        <p:spPr bwMode="auto">
          <a:xfrm>
            <a:off x="3708400" y="4064000"/>
            <a:ext cx="1825625" cy="646113"/>
          </a:xfrm>
          <a:prstGeom prst="rect">
            <a:avLst/>
          </a:prstGeom>
          <a:noFill/>
          <a:ln w="9525">
            <a:noFill/>
            <a:miter lim="800000"/>
            <a:headEnd/>
            <a:tailEnd/>
          </a:ln>
        </p:spPr>
        <p:txBody>
          <a:bodyPr anchor="ctr">
            <a:spAutoFit/>
          </a:bodyPr>
          <a:lstStyle/>
          <a:p>
            <a:r>
              <a:rPr lang="kk-KZ">
                <a:solidFill>
                  <a:srgbClr val="000000"/>
                </a:solidFill>
                <a:latin typeface="Verdana" pitchFamily="34" charset="0"/>
              </a:rPr>
              <a:t>ҚАЙТА БАЙЛАНЫС</a:t>
            </a:r>
            <a:endParaRPr lang="ru-RU">
              <a:solidFill>
                <a:srgbClr val="000000"/>
              </a:solidFill>
              <a:latin typeface="Verdana" pitchFamily="34" charset="0"/>
            </a:endParaRPr>
          </a:p>
        </p:txBody>
      </p:sp>
      <p:sp>
        <p:nvSpPr>
          <p:cNvPr id="38" name="Скругленный прямоугольник 37"/>
          <p:cNvSpPr/>
          <p:nvPr/>
        </p:nvSpPr>
        <p:spPr>
          <a:xfrm>
            <a:off x="3563938" y="2492375"/>
            <a:ext cx="1655762" cy="6492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Aft>
                <a:spcPts val="0"/>
              </a:spcAft>
              <a:defRPr/>
            </a:pPr>
            <a:r>
              <a:rPr lang="kk-KZ" dirty="0">
                <a:solidFill>
                  <a:srgbClr val="000000"/>
                </a:solidFill>
              </a:rPr>
              <a:t>САЯСИ ЖҮЙЕ</a:t>
            </a:r>
            <a:endParaRPr lang="ru-RU" dirty="0">
              <a:solidFill>
                <a:srgbClr val="000000"/>
              </a:solidFill>
            </a:endParaRPr>
          </a:p>
        </p:txBody>
      </p:sp>
      <p:sp>
        <p:nvSpPr>
          <p:cNvPr id="60432" name="Line 13"/>
          <p:cNvSpPr>
            <a:spLocks noChangeShapeType="1"/>
          </p:cNvSpPr>
          <p:nvPr/>
        </p:nvSpPr>
        <p:spPr bwMode="auto">
          <a:xfrm flipH="1">
            <a:off x="2555875" y="1412875"/>
            <a:ext cx="1800225" cy="431800"/>
          </a:xfrm>
          <a:prstGeom prst="line">
            <a:avLst/>
          </a:prstGeom>
          <a:noFill/>
          <a:ln w="9525">
            <a:solidFill>
              <a:srgbClr val="000000"/>
            </a:solidFill>
            <a:round/>
            <a:headEnd/>
            <a:tailEnd type="triangle" w="med" len="med"/>
          </a:ln>
        </p:spPr>
        <p:txBody>
          <a:bodyPr/>
          <a:lstStyle/>
          <a:p>
            <a:endParaRPr lang="ru-RU"/>
          </a:p>
        </p:txBody>
      </p:sp>
      <p:sp>
        <p:nvSpPr>
          <p:cNvPr id="60433" name="Line 13"/>
          <p:cNvSpPr>
            <a:spLocks noChangeShapeType="1"/>
          </p:cNvSpPr>
          <p:nvPr/>
        </p:nvSpPr>
        <p:spPr bwMode="auto">
          <a:xfrm flipH="1">
            <a:off x="5651500" y="3789363"/>
            <a:ext cx="649288" cy="647700"/>
          </a:xfrm>
          <a:prstGeom prst="line">
            <a:avLst/>
          </a:prstGeom>
          <a:noFill/>
          <a:ln w="9525">
            <a:solidFill>
              <a:srgbClr val="000000"/>
            </a:solidFill>
            <a:round/>
            <a:headEnd/>
            <a:tailEnd type="triangle" w="med" len="med"/>
          </a:ln>
        </p:spPr>
        <p:txBody>
          <a:bodyPr/>
          <a:lstStyle/>
          <a:p>
            <a:endParaRPr lang="ru-RU"/>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r>
              <a:rPr lang="ru-RU" sz="2000">
                <a:solidFill>
                  <a:schemeClr val="accent1">
                    <a:tint val="88000"/>
                    <a:satMod val="150000"/>
                  </a:schemeClr>
                </a:solidFill>
              </a:rPr>
              <a:t>Политическая система</a:t>
            </a:r>
          </a:p>
        </p:txBody>
      </p:sp>
      <p:sp>
        <p:nvSpPr>
          <p:cNvPr id="61442" name="Rectangle 3"/>
          <p:cNvSpPr>
            <a:spLocks noGrp="1" noChangeArrowheads="1"/>
          </p:cNvSpPr>
          <p:nvPr>
            <p:ph idx="1"/>
          </p:nvPr>
        </p:nvSpPr>
        <p:spPr>
          <a:xfrm>
            <a:off x="503238" y="530225"/>
            <a:ext cx="8183562" cy="4187825"/>
          </a:xfrm>
        </p:spPr>
        <p:txBody>
          <a:bodyPr/>
          <a:lstStyle/>
          <a:p>
            <a:pPr eaLnBrk="1" hangingPunct="1"/>
            <a:r>
              <a:rPr lang="ru-RU" smtClean="0"/>
              <a:t>	</a:t>
            </a:r>
          </a:p>
        </p:txBody>
      </p:sp>
      <p:sp>
        <p:nvSpPr>
          <p:cNvPr id="61443" name="Rectangle 4"/>
          <p:cNvSpPr>
            <a:spLocks noChangeArrowheads="1"/>
          </p:cNvSpPr>
          <p:nvPr/>
        </p:nvSpPr>
        <p:spPr bwMode="auto">
          <a:xfrm>
            <a:off x="0" y="1752600"/>
            <a:ext cx="2286000" cy="1066800"/>
          </a:xfrm>
          <a:prstGeom prst="rect">
            <a:avLst/>
          </a:prstGeom>
          <a:solidFill>
            <a:schemeClr val="accent1"/>
          </a:solidFill>
          <a:ln w="9525">
            <a:solidFill>
              <a:schemeClr val="tx1"/>
            </a:solidFill>
            <a:miter lim="800000"/>
            <a:headEnd/>
            <a:tailEnd/>
          </a:ln>
        </p:spPr>
        <p:txBody>
          <a:bodyPr wrap="none" anchor="ctr"/>
          <a:lstStyle/>
          <a:p>
            <a:pPr algn="just"/>
            <a:r>
              <a:rPr lang="kk-KZ">
                <a:latin typeface="Verdana" pitchFamily="34" charset="0"/>
              </a:rPr>
              <a:t>ИНСТИТУЦИОНА</a:t>
            </a:r>
          </a:p>
          <a:p>
            <a:pPr algn="just"/>
            <a:r>
              <a:rPr lang="kk-KZ">
                <a:latin typeface="Verdana" pitchFamily="34" charset="0"/>
              </a:rPr>
              <a:t>ЛДЫҚ ІШКІ ЖУЙЕ</a:t>
            </a:r>
            <a:endParaRPr lang="ru-RU">
              <a:latin typeface="Verdana" pitchFamily="34" charset="0"/>
            </a:endParaRPr>
          </a:p>
        </p:txBody>
      </p:sp>
      <p:sp>
        <p:nvSpPr>
          <p:cNvPr id="61444" name="Rectangle 5"/>
          <p:cNvSpPr>
            <a:spLocks noChangeArrowheads="1"/>
          </p:cNvSpPr>
          <p:nvPr/>
        </p:nvSpPr>
        <p:spPr bwMode="auto">
          <a:xfrm>
            <a:off x="2438400" y="1752600"/>
            <a:ext cx="1981200" cy="1066800"/>
          </a:xfrm>
          <a:prstGeom prst="rect">
            <a:avLst/>
          </a:prstGeom>
          <a:solidFill>
            <a:schemeClr val="accent1"/>
          </a:solidFill>
          <a:ln w="9525">
            <a:solidFill>
              <a:schemeClr val="tx1"/>
            </a:solidFill>
            <a:miter lim="800000"/>
            <a:headEnd/>
            <a:tailEnd/>
          </a:ln>
        </p:spPr>
        <p:txBody>
          <a:bodyPr wrap="none" anchor="ctr"/>
          <a:lstStyle/>
          <a:p>
            <a:pPr algn="ctr"/>
            <a:r>
              <a:rPr lang="kk-KZ">
                <a:latin typeface="Verdana" pitchFamily="34" charset="0"/>
              </a:rPr>
              <a:t>КОММУНИКА</a:t>
            </a:r>
            <a:r>
              <a:rPr lang="ru-RU">
                <a:latin typeface="Verdana" pitchFamily="34" charset="0"/>
              </a:rPr>
              <a:t>-</a:t>
            </a:r>
          </a:p>
          <a:p>
            <a:pPr algn="ctr"/>
            <a:r>
              <a:rPr lang="kk-KZ">
                <a:latin typeface="Verdana" pitchFamily="34" charset="0"/>
              </a:rPr>
              <a:t>ТИВТІК ІШКІ</a:t>
            </a:r>
          </a:p>
          <a:p>
            <a:pPr algn="ctr"/>
            <a:r>
              <a:rPr lang="kk-KZ">
                <a:latin typeface="Verdana" pitchFamily="34" charset="0"/>
              </a:rPr>
              <a:t>ЖУЙЕ</a:t>
            </a:r>
            <a:endParaRPr lang="ru-RU">
              <a:latin typeface="Verdana" pitchFamily="34" charset="0"/>
            </a:endParaRPr>
          </a:p>
        </p:txBody>
      </p:sp>
      <p:sp>
        <p:nvSpPr>
          <p:cNvPr id="61445" name="Rectangle 6"/>
          <p:cNvSpPr>
            <a:spLocks noChangeArrowheads="1"/>
          </p:cNvSpPr>
          <p:nvPr/>
        </p:nvSpPr>
        <p:spPr bwMode="auto">
          <a:xfrm>
            <a:off x="4495800" y="1752600"/>
            <a:ext cx="1981200" cy="1066800"/>
          </a:xfrm>
          <a:prstGeom prst="rect">
            <a:avLst/>
          </a:prstGeom>
          <a:solidFill>
            <a:schemeClr val="accent1"/>
          </a:solidFill>
          <a:ln w="9525">
            <a:solidFill>
              <a:schemeClr val="tx1"/>
            </a:solidFill>
            <a:miter lim="800000"/>
            <a:headEnd/>
            <a:tailEnd/>
          </a:ln>
        </p:spPr>
        <p:txBody>
          <a:bodyPr wrap="none" anchor="ctr"/>
          <a:lstStyle/>
          <a:p>
            <a:pPr algn="ctr"/>
            <a:r>
              <a:rPr lang="ru-RU">
                <a:latin typeface="Verdana" pitchFamily="34" charset="0"/>
              </a:rPr>
              <a:t>НОРМАТИВТІК</a:t>
            </a:r>
          </a:p>
          <a:p>
            <a:pPr algn="ctr"/>
            <a:r>
              <a:rPr lang="ru-RU">
                <a:latin typeface="Verdana" pitchFamily="34" charset="0"/>
              </a:rPr>
              <a:t>ІШКІ ЖУЙЕ </a:t>
            </a:r>
          </a:p>
        </p:txBody>
      </p:sp>
      <p:sp>
        <p:nvSpPr>
          <p:cNvPr id="61446" name="Rectangle 7"/>
          <p:cNvSpPr>
            <a:spLocks noChangeArrowheads="1"/>
          </p:cNvSpPr>
          <p:nvPr/>
        </p:nvSpPr>
        <p:spPr bwMode="auto">
          <a:xfrm>
            <a:off x="6553200" y="1752600"/>
            <a:ext cx="2209800" cy="1066800"/>
          </a:xfrm>
          <a:prstGeom prst="rect">
            <a:avLst/>
          </a:prstGeom>
          <a:solidFill>
            <a:schemeClr val="accent1"/>
          </a:solidFill>
          <a:ln w="9525">
            <a:solidFill>
              <a:schemeClr val="tx1"/>
            </a:solidFill>
            <a:miter lim="800000"/>
            <a:headEnd/>
            <a:tailEnd/>
          </a:ln>
        </p:spPr>
        <p:txBody>
          <a:bodyPr wrap="none" anchor="ctr"/>
          <a:lstStyle/>
          <a:p>
            <a:pPr algn="ctr"/>
            <a:r>
              <a:rPr lang="kk-KZ">
                <a:latin typeface="Verdana" pitchFamily="34" charset="0"/>
              </a:rPr>
              <a:t>МӘДЕНИ</a:t>
            </a:r>
            <a:r>
              <a:rPr lang="ru-RU">
                <a:latin typeface="Verdana" pitchFamily="34" charset="0"/>
              </a:rPr>
              <a:t>-</a:t>
            </a:r>
            <a:r>
              <a:rPr lang="kk-KZ">
                <a:latin typeface="Verdana" pitchFamily="34" charset="0"/>
              </a:rPr>
              <a:t> </a:t>
            </a:r>
          </a:p>
          <a:p>
            <a:pPr algn="ctr"/>
            <a:r>
              <a:rPr lang="kk-KZ">
                <a:latin typeface="Verdana" pitchFamily="34" charset="0"/>
              </a:rPr>
              <a:t>ИДЕОЛОГИЯЛЫҚ</a:t>
            </a:r>
          </a:p>
          <a:p>
            <a:pPr algn="ctr"/>
            <a:r>
              <a:rPr lang="kk-KZ">
                <a:latin typeface="Verdana" pitchFamily="34" charset="0"/>
              </a:rPr>
              <a:t>ІШКІ ЖУЙЕ</a:t>
            </a:r>
            <a:endParaRPr lang="ru-RU">
              <a:latin typeface="Verdana" pitchFamily="34" charset="0"/>
            </a:endParaRPr>
          </a:p>
        </p:txBody>
      </p:sp>
      <p:sp>
        <p:nvSpPr>
          <p:cNvPr id="61447" name="Rectangle 8"/>
          <p:cNvSpPr>
            <a:spLocks noChangeArrowheads="1"/>
          </p:cNvSpPr>
          <p:nvPr/>
        </p:nvSpPr>
        <p:spPr bwMode="auto">
          <a:xfrm>
            <a:off x="2057400" y="304800"/>
            <a:ext cx="5105400" cy="762000"/>
          </a:xfrm>
          <a:prstGeom prst="rect">
            <a:avLst/>
          </a:prstGeom>
          <a:solidFill>
            <a:schemeClr val="accent1"/>
          </a:solidFill>
          <a:ln w="9525">
            <a:solidFill>
              <a:schemeClr val="tx1"/>
            </a:solidFill>
            <a:miter lim="800000"/>
            <a:headEnd/>
            <a:tailEnd/>
          </a:ln>
        </p:spPr>
        <p:txBody>
          <a:bodyPr wrap="none" anchor="ctr"/>
          <a:lstStyle/>
          <a:p>
            <a:pPr algn="ctr"/>
            <a:r>
              <a:rPr lang="kk-KZ">
                <a:latin typeface="Verdana" pitchFamily="34" charset="0"/>
              </a:rPr>
              <a:t>САЯСИ ЖУЙЕНІҢ ҚҮРЫЛЫМЫ</a:t>
            </a:r>
            <a:endParaRPr lang="ru-RU">
              <a:latin typeface="Verdana" pitchFamily="34" charset="0"/>
            </a:endParaRPr>
          </a:p>
        </p:txBody>
      </p:sp>
      <p:sp>
        <p:nvSpPr>
          <p:cNvPr id="61448" name="AutoShape 9"/>
          <p:cNvSpPr>
            <a:spLocks noChangeArrowheads="1"/>
          </p:cNvSpPr>
          <p:nvPr/>
        </p:nvSpPr>
        <p:spPr bwMode="auto">
          <a:xfrm>
            <a:off x="1219200" y="457200"/>
            <a:ext cx="733425" cy="1214438"/>
          </a:xfrm>
          <a:prstGeom prst="curvedRightArrow">
            <a:avLst>
              <a:gd name="adj1" fmla="val 33117"/>
              <a:gd name="adj2" fmla="val 66234"/>
              <a:gd name="adj3" fmla="val 33333"/>
            </a:avLst>
          </a:prstGeom>
          <a:solidFill>
            <a:schemeClr val="accent1"/>
          </a:solidFill>
          <a:ln w="9525">
            <a:solidFill>
              <a:schemeClr val="tx1"/>
            </a:solidFill>
            <a:miter lim="800000"/>
            <a:headEnd/>
            <a:tailEnd/>
          </a:ln>
        </p:spPr>
        <p:txBody>
          <a:bodyPr wrap="none" anchor="ctr"/>
          <a:lstStyle/>
          <a:p>
            <a:endParaRPr lang="ru-RU">
              <a:latin typeface="Verdana" pitchFamily="34" charset="0"/>
            </a:endParaRPr>
          </a:p>
        </p:txBody>
      </p:sp>
      <p:sp>
        <p:nvSpPr>
          <p:cNvPr id="61449" name="AutoShape 10"/>
          <p:cNvSpPr>
            <a:spLocks noChangeArrowheads="1"/>
          </p:cNvSpPr>
          <p:nvPr/>
        </p:nvSpPr>
        <p:spPr bwMode="auto">
          <a:xfrm>
            <a:off x="7239000" y="457200"/>
            <a:ext cx="733425" cy="1214438"/>
          </a:xfrm>
          <a:prstGeom prst="curvedLeftArrow">
            <a:avLst>
              <a:gd name="adj1" fmla="val 33117"/>
              <a:gd name="adj2" fmla="val 66234"/>
              <a:gd name="adj3" fmla="val 33333"/>
            </a:avLst>
          </a:prstGeom>
          <a:solidFill>
            <a:schemeClr val="accent1"/>
          </a:solidFill>
          <a:ln w="9525">
            <a:solidFill>
              <a:schemeClr val="tx1"/>
            </a:solidFill>
            <a:miter lim="800000"/>
            <a:headEnd/>
            <a:tailEnd/>
          </a:ln>
        </p:spPr>
        <p:txBody>
          <a:bodyPr wrap="none" anchor="ctr"/>
          <a:lstStyle/>
          <a:p>
            <a:endParaRPr lang="ru-RU">
              <a:latin typeface="Verdana" pitchFamily="34" charset="0"/>
            </a:endParaRPr>
          </a:p>
        </p:txBody>
      </p:sp>
      <p:sp>
        <p:nvSpPr>
          <p:cNvPr id="61450" name="AutoShape 11"/>
          <p:cNvSpPr>
            <a:spLocks noChangeArrowheads="1"/>
          </p:cNvSpPr>
          <p:nvPr/>
        </p:nvSpPr>
        <p:spPr bwMode="auto">
          <a:xfrm>
            <a:off x="3352800" y="1066800"/>
            <a:ext cx="485775" cy="533400"/>
          </a:xfrm>
          <a:prstGeom prst="downArrow">
            <a:avLst>
              <a:gd name="adj1" fmla="val 50000"/>
              <a:gd name="adj2" fmla="val 27451"/>
            </a:avLst>
          </a:prstGeom>
          <a:solidFill>
            <a:schemeClr val="accent1"/>
          </a:solidFill>
          <a:ln w="9525">
            <a:solidFill>
              <a:schemeClr val="tx1"/>
            </a:solidFill>
            <a:miter lim="800000"/>
            <a:headEnd/>
            <a:tailEnd/>
          </a:ln>
        </p:spPr>
        <p:txBody>
          <a:bodyPr wrap="none" anchor="ctr"/>
          <a:lstStyle/>
          <a:p>
            <a:endParaRPr lang="ru-RU">
              <a:latin typeface="Verdana" pitchFamily="34" charset="0"/>
            </a:endParaRPr>
          </a:p>
        </p:txBody>
      </p:sp>
      <p:sp>
        <p:nvSpPr>
          <p:cNvPr id="61451" name="AutoShape 12"/>
          <p:cNvSpPr>
            <a:spLocks noChangeArrowheads="1"/>
          </p:cNvSpPr>
          <p:nvPr/>
        </p:nvSpPr>
        <p:spPr bwMode="auto">
          <a:xfrm>
            <a:off x="5181600" y="1066800"/>
            <a:ext cx="485775" cy="533400"/>
          </a:xfrm>
          <a:prstGeom prst="downArrow">
            <a:avLst>
              <a:gd name="adj1" fmla="val 50000"/>
              <a:gd name="adj2" fmla="val 27451"/>
            </a:avLst>
          </a:prstGeom>
          <a:solidFill>
            <a:schemeClr val="accent1"/>
          </a:solidFill>
          <a:ln w="9525">
            <a:solidFill>
              <a:schemeClr val="tx1"/>
            </a:solidFill>
            <a:miter lim="800000"/>
            <a:headEnd/>
            <a:tailEnd/>
          </a:ln>
        </p:spPr>
        <p:txBody>
          <a:bodyPr wrap="none" anchor="ctr"/>
          <a:lstStyle/>
          <a:p>
            <a:endParaRPr lang="ru-RU">
              <a:latin typeface="Verdana" pitchFamily="34" charset="0"/>
            </a:endParaRPr>
          </a:p>
        </p:txBody>
      </p:sp>
      <p:sp>
        <p:nvSpPr>
          <p:cNvPr id="61452" name="AutoShape 13"/>
          <p:cNvSpPr>
            <a:spLocks noChangeArrowheads="1"/>
          </p:cNvSpPr>
          <p:nvPr/>
        </p:nvSpPr>
        <p:spPr bwMode="auto">
          <a:xfrm>
            <a:off x="0" y="2895600"/>
            <a:ext cx="2209800" cy="39624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accent1"/>
          </a:solidFill>
          <a:ln w="9525">
            <a:solidFill>
              <a:schemeClr val="tx1"/>
            </a:solidFill>
            <a:miter lim="800000"/>
            <a:headEnd/>
            <a:tailEnd/>
          </a:ln>
        </p:spPr>
        <p:txBody>
          <a:bodyPr wrap="none" anchor="ctr"/>
          <a:lstStyle/>
          <a:p>
            <a:endParaRPr lang="ru-RU">
              <a:latin typeface="Verdana" pitchFamily="34" charset="0"/>
            </a:endParaRPr>
          </a:p>
          <a:p>
            <a:endParaRPr lang="kk-KZ">
              <a:latin typeface="Verdana" pitchFamily="34" charset="0"/>
            </a:endParaRPr>
          </a:p>
          <a:p>
            <a:r>
              <a:rPr lang="kk-KZ">
                <a:latin typeface="Verdana" pitchFamily="34" charset="0"/>
              </a:rPr>
              <a:t>МЕМЛЕКЕТ</a:t>
            </a:r>
            <a:r>
              <a:rPr lang="ru-RU">
                <a:latin typeface="Verdana" pitchFamily="34" charset="0"/>
              </a:rPr>
              <a:t>,</a:t>
            </a:r>
          </a:p>
          <a:p>
            <a:r>
              <a:rPr lang="ru-RU">
                <a:latin typeface="Verdana" pitchFamily="34" charset="0"/>
              </a:rPr>
              <a:t>МЕМЛЕКЕТ-</a:t>
            </a:r>
          </a:p>
          <a:p>
            <a:r>
              <a:rPr lang="ru-RU">
                <a:latin typeface="Verdana" pitchFamily="34" charset="0"/>
              </a:rPr>
              <a:t>Т</a:t>
            </a:r>
            <a:r>
              <a:rPr lang="kk-KZ">
                <a:latin typeface="Verdana" pitchFamily="34" charset="0"/>
              </a:rPr>
              <a:t>І</a:t>
            </a:r>
            <a:r>
              <a:rPr lang="ru-RU">
                <a:latin typeface="Verdana" pitchFamily="34" charset="0"/>
              </a:rPr>
              <a:t>К </a:t>
            </a:r>
            <a:r>
              <a:rPr lang="kk-KZ">
                <a:latin typeface="Verdana" pitchFamily="34" charset="0"/>
              </a:rPr>
              <a:t> ҮЙЫМ</a:t>
            </a:r>
            <a:r>
              <a:rPr lang="ru-RU">
                <a:latin typeface="Verdana" pitchFamily="34" charset="0"/>
              </a:rPr>
              <a:t>-</a:t>
            </a:r>
          </a:p>
          <a:p>
            <a:r>
              <a:rPr lang="kk-KZ">
                <a:latin typeface="Verdana" pitchFamily="34" charset="0"/>
              </a:rPr>
              <a:t>ДАР</a:t>
            </a:r>
            <a:r>
              <a:rPr lang="ru-RU">
                <a:latin typeface="Verdana" pitchFamily="34" charset="0"/>
              </a:rPr>
              <a:t>, </a:t>
            </a:r>
          </a:p>
          <a:p>
            <a:r>
              <a:rPr lang="kk-KZ">
                <a:latin typeface="Verdana" pitchFamily="34" charset="0"/>
              </a:rPr>
              <a:t>ПАРТИЯЛАР,</a:t>
            </a:r>
          </a:p>
          <a:p>
            <a:r>
              <a:rPr lang="kk-KZ">
                <a:latin typeface="Verdana" pitchFamily="34" charset="0"/>
              </a:rPr>
              <a:t>САЯСИ</a:t>
            </a:r>
          </a:p>
          <a:p>
            <a:r>
              <a:rPr lang="kk-KZ">
                <a:latin typeface="Verdana" pitchFamily="34" charset="0"/>
              </a:rPr>
              <a:t>ҚОҒАМДАР,</a:t>
            </a:r>
          </a:p>
          <a:p>
            <a:r>
              <a:rPr lang="kk-KZ">
                <a:latin typeface="Verdana" pitchFamily="34" charset="0"/>
              </a:rPr>
              <a:t>САЯСИ </a:t>
            </a:r>
          </a:p>
          <a:p>
            <a:r>
              <a:rPr lang="kk-KZ">
                <a:latin typeface="Verdana" pitchFamily="34" charset="0"/>
              </a:rPr>
              <a:t>ЕМЕС</a:t>
            </a:r>
          </a:p>
          <a:p>
            <a:r>
              <a:rPr lang="kk-KZ">
                <a:latin typeface="Verdana" pitchFamily="34" charset="0"/>
              </a:rPr>
              <a:t>ҚОҒАМДАР</a:t>
            </a:r>
          </a:p>
          <a:p>
            <a:r>
              <a:rPr lang="kk-KZ">
                <a:latin typeface="Verdana" pitchFamily="34" charset="0"/>
              </a:rPr>
              <a:t>ШІРКЕУ</a:t>
            </a:r>
            <a:endParaRPr lang="ru-RU">
              <a:latin typeface="Verdana" pitchFamily="34" charset="0"/>
            </a:endParaRPr>
          </a:p>
          <a:p>
            <a:endParaRPr lang="ru-RU">
              <a:latin typeface="Verdana" pitchFamily="34" charset="0"/>
            </a:endParaRPr>
          </a:p>
          <a:p>
            <a:endParaRPr lang="ru-RU">
              <a:latin typeface="Verdana" pitchFamily="34" charset="0"/>
            </a:endParaRPr>
          </a:p>
          <a:p>
            <a:endParaRPr lang="ru-RU">
              <a:latin typeface="Verdana" pitchFamily="34" charset="0"/>
            </a:endParaRPr>
          </a:p>
          <a:p>
            <a:endParaRPr lang="ru-RU">
              <a:latin typeface="Verdana" pitchFamily="34" charset="0"/>
            </a:endParaRPr>
          </a:p>
          <a:p>
            <a:endParaRPr lang="ru-RU">
              <a:latin typeface="Verdana" pitchFamily="34" charset="0"/>
            </a:endParaRPr>
          </a:p>
        </p:txBody>
      </p:sp>
      <p:sp>
        <p:nvSpPr>
          <p:cNvPr id="61453" name="AutoShape 14"/>
          <p:cNvSpPr>
            <a:spLocks noChangeArrowheads="1"/>
          </p:cNvSpPr>
          <p:nvPr/>
        </p:nvSpPr>
        <p:spPr bwMode="auto">
          <a:xfrm>
            <a:off x="4495800" y="2895600"/>
            <a:ext cx="1981200" cy="39624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accent1"/>
          </a:solidFill>
          <a:ln w="9525">
            <a:solidFill>
              <a:schemeClr val="tx1"/>
            </a:solidFill>
            <a:miter lim="800000"/>
            <a:headEnd/>
            <a:tailEnd/>
          </a:ln>
        </p:spPr>
        <p:txBody>
          <a:bodyPr wrap="none" anchor="ctr"/>
          <a:lstStyle/>
          <a:p>
            <a:pPr algn="ctr"/>
            <a:endParaRPr lang="ru-RU">
              <a:latin typeface="Verdana" pitchFamily="34" charset="0"/>
            </a:endParaRPr>
          </a:p>
          <a:p>
            <a:pPr algn="ctr"/>
            <a:r>
              <a:rPr lang="ru-RU">
                <a:latin typeface="Verdana" pitchFamily="34" charset="0"/>
              </a:rPr>
              <a:t>ЗАҢДАР,</a:t>
            </a:r>
          </a:p>
          <a:p>
            <a:pPr algn="ctr"/>
            <a:r>
              <a:rPr lang="kk-KZ">
                <a:latin typeface="Verdana" pitchFamily="34" charset="0"/>
              </a:rPr>
              <a:t>САЯСИ</a:t>
            </a:r>
          </a:p>
          <a:p>
            <a:pPr algn="ctr"/>
            <a:r>
              <a:rPr lang="kk-KZ">
                <a:latin typeface="Verdana" pitchFamily="34" charset="0"/>
              </a:rPr>
              <a:t>ДӘСТУРЛЕР,</a:t>
            </a:r>
          </a:p>
          <a:p>
            <a:pPr algn="ctr"/>
            <a:r>
              <a:rPr lang="kk-KZ">
                <a:latin typeface="Verdana" pitchFamily="34" charset="0"/>
              </a:rPr>
              <a:t>ЕРЕЖЕЛЕР</a:t>
            </a:r>
            <a:endParaRPr lang="ru-RU">
              <a:latin typeface="Verdana" pitchFamily="34" charset="0"/>
            </a:endParaRPr>
          </a:p>
          <a:p>
            <a:pPr algn="ctr"/>
            <a:endParaRPr lang="ru-RU">
              <a:latin typeface="Verdana" pitchFamily="34" charset="0"/>
            </a:endParaRPr>
          </a:p>
          <a:p>
            <a:pPr algn="ctr"/>
            <a:endParaRPr lang="ru-RU">
              <a:latin typeface="Verdana" pitchFamily="34" charset="0"/>
            </a:endParaRPr>
          </a:p>
          <a:p>
            <a:pPr algn="ctr"/>
            <a:endParaRPr lang="ru-RU">
              <a:latin typeface="Verdana" pitchFamily="34" charset="0"/>
            </a:endParaRPr>
          </a:p>
          <a:p>
            <a:pPr algn="ctr"/>
            <a:endParaRPr lang="ru-RU">
              <a:latin typeface="Verdana" pitchFamily="34" charset="0"/>
            </a:endParaRPr>
          </a:p>
          <a:p>
            <a:pPr algn="ctr"/>
            <a:endParaRPr lang="ru-RU">
              <a:latin typeface="Verdana" pitchFamily="34" charset="0"/>
            </a:endParaRPr>
          </a:p>
          <a:p>
            <a:pPr algn="ctr"/>
            <a:endParaRPr lang="ru-RU">
              <a:latin typeface="Verdana" pitchFamily="34" charset="0"/>
            </a:endParaRPr>
          </a:p>
          <a:p>
            <a:pPr algn="ctr"/>
            <a:endParaRPr lang="ru-RU">
              <a:latin typeface="Verdana" pitchFamily="34" charset="0"/>
            </a:endParaRPr>
          </a:p>
          <a:p>
            <a:pPr algn="ctr"/>
            <a:endParaRPr lang="ru-RU">
              <a:latin typeface="Verdana" pitchFamily="34" charset="0"/>
            </a:endParaRPr>
          </a:p>
        </p:txBody>
      </p:sp>
      <p:sp>
        <p:nvSpPr>
          <p:cNvPr id="61454" name="AutoShape 15"/>
          <p:cNvSpPr>
            <a:spLocks noChangeArrowheads="1"/>
          </p:cNvSpPr>
          <p:nvPr/>
        </p:nvSpPr>
        <p:spPr bwMode="auto">
          <a:xfrm>
            <a:off x="6629400" y="2895600"/>
            <a:ext cx="2209800" cy="39624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accent1"/>
          </a:solidFill>
          <a:ln w="9525">
            <a:solidFill>
              <a:schemeClr val="tx1"/>
            </a:solidFill>
            <a:miter lim="800000"/>
            <a:headEnd/>
            <a:tailEnd/>
          </a:ln>
        </p:spPr>
        <p:txBody>
          <a:bodyPr wrap="none" anchor="ctr"/>
          <a:lstStyle/>
          <a:p>
            <a:pPr algn="ctr"/>
            <a:r>
              <a:rPr lang="kk-KZ">
                <a:latin typeface="Verdana" pitchFamily="34" charset="0"/>
              </a:rPr>
              <a:t>САЯСИ </a:t>
            </a:r>
          </a:p>
          <a:p>
            <a:pPr algn="ctr"/>
            <a:r>
              <a:rPr lang="kk-KZ">
                <a:latin typeface="Verdana" pitchFamily="34" charset="0"/>
              </a:rPr>
              <a:t>КӨЗҒАРАСТАР,</a:t>
            </a:r>
          </a:p>
          <a:p>
            <a:pPr algn="ctr"/>
            <a:r>
              <a:rPr lang="kk-KZ">
                <a:latin typeface="Verdana" pitchFamily="34" charset="0"/>
              </a:rPr>
              <a:t>СЕЗІМДЕР,</a:t>
            </a:r>
          </a:p>
          <a:p>
            <a:pPr algn="ctr"/>
            <a:r>
              <a:rPr lang="kk-KZ">
                <a:latin typeface="Verdana" pitchFamily="34" charset="0"/>
              </a:rPr>
              <a:t>САЯСИ</a:t>
            </a:r>
          </a:p>
          <a:p>
            <a:pPr algn="ctr"/>
            <a:r>
              <a:rPr lang="kk-KZ">
                <a:latin typeface="Verdana" pitchFamily="34" charset="0"/>
              </a:rPr>
              <a:t>САНА,</a:t>
            </a:r>
          </a:p>
          <a:p>
            <a:pPr algn="ctr"/>
            <a:r>
              <a:rPr lang="kk-KZ">
                <a:latin typeface="Verdana" pitchFamily="34" charset="0"/>
              </a:rPr>
              <a:t>САЯСИ</a:t>
            </a:r>
          </a:p>
          <a:p>
            <a:pPr algn="ctr"/>
            <a:r>
              <a:rPr lang="kk-KZ">
                <a:latin typeface="Verdana" pitchFamily="34" charset="0"/>
              </a:rPr>
              <a:t>МӘДЕНИЕТ,</a:t>
            </a:r>
          </a:p>
          <a:p>
            <a:pPr algn="ctr"/>
            <a:r>
              <a:rPr lang="kk-KZ">
                <a:latin typeface="Verdana" pitchFamily="34" charset="0"/>
              </a:rPr>
              <a:t>ИДЕОЛОГИЯ</a:t>
            </a:r>
            <a:endParaRPr lang="ru-RU">
              <a:latin typeface="Verdana" pitchFamily="34" charset="0"/>
            </a:endParaRPr>
          </a:p>
          <a:p>
            <a:pPr algn="ctr"/>
            <a:endParaRPr lang="ru-RU">
              <a:latin typeface="Verdana" pitchFamily="34" charset="0"/>
            </a:endParaRPr>
          </a:p>
          <a:p>
            <a:pPr algn="ctr"/>
            <a:endParaRPr lang="ru-RU">
              <a:latin typeface="Verdana" pitchFamily="34" charset="0"/>
            </a:endParaRPr>
          </a:p>
          <a:p>
            <a:pPr algn="ctr"/>
            <a:endParaRPr lang="ru-RU">
              <a:latin typeface="Verdana" pitchFamily="34" charset="0"/>
            </a:endParaRPr>
          </a:p>
          <a:p>
            <a:pPr algn="ctr"/>
            <a:r>
              <a:rPr lang="ru-RU">
                <a:latin typeface="Verdana" pitchFamily="34" charset="0"/>
              </a:rPr>
              <a:t>              </a:t>
            </a:r>
          </a:p>
        </p:txBody>
      </p:sp>
      <p:sp>
        <p:nvSpPr>
          <p:cNvPr id="61455" name="AutoShape 16"/>
          <p:cNvSpPr>
            <a:spLocks noChangeArrowheads="1"/>
          </p:cNvSpPr>
          <p:nvPr/>
        </p:nvSpPr>
        <p:spPr bwMode="auto">
          <a:xfrm>
            <a:off x="2339975" y="2895600"/>
            <a:ext cx="2057400" cy="39624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accent1"/>
          </a:solidFill>
          <a:ln w="9525">
            <a:solidFill>
              <a:schemeClr val="tx1"/>
            </a:solidFill>
            <a:miter lim="800000"/>
            <a:headEnd/>
            <a:tailEnd/>
          </a:ln>
        </p:spPr>
        <p:txBody>
          <a:bodyPr wrap="none" anchor="ctr"/>
          <a:lstStyle/>
          <a:p>
            <a:pPr algn="ctr"/>
            <a:r>
              <a:rPr lang="kk-KZ">
                <a:latin typeface="Verdana" pitchFamily="34" charset="0"/>
              </a:rPr>
              <a:t>БИЛІК ЖӘНЕ</a:t>
            </a:r>
          </a:p>
          <a:p>
            <a:pPr algn="ctr"/>
            <a:r>
              <a:rPr lang="kk-KZ">
                <a:latin typeface="Verdana" pitchFamily="34" charset="0"/>
              </a:rPr>
              <a:t>САЯСи</a:t>
            </a:r>
          </a:p>
          <a:p>
            <a:pPr algn="ctr"/>
            <a:r>
              <a:rPr lang="kk-KZ">
                <a:latin typeface="Verdana" pitchFamily="34" charset="0"/>
              </a:rPr>
              <a:t>  </a:t>
            </a:r>
          </a:p>
          <a:p>
            <a:pPr algn="ctr"/>
            <a:r>
              <a:rPr lang="kk-KZ">
                <a:latin typeface="Verdana" pitchFamily="34" charset="0"/>
              </a:rPr>
              <a:t>ҚАРЫМ</a:t>
            </a:r>
            <a:r>
              <a:rPr lang="ru-RU">
                <a:latin typeface="Verdana" pitchFamily="34" charset="0"/>
              </a:rPr>
              <a:t>-</a:t>
            </a:r>
            <a:r>
              <a:rPr lang="kk-KZ">
                <a:latin typeface="Verdana" pitchFamily="34" charset="0"/>
              </a:rPr>
              <a:t>ҚА</a:t>
            </a:r>
            <a:r>
              <a:rPr lang="ru-RU">
                <a:latin typeface="Verdana" pitchFamily="34" charset="0"/>
              </a:rPr>
              <a:t>ТНА-</a:t>
            </a:r>
          </a:p>
          <a:p>
            <a:pPr algn="ctr"/>
            <a:r>
              <a:rPr lang="ru-RU">
                <a:latin typeface="Verdana" pitchFamily="34" charset="0"/>
              </a:rPr>
              <a:t>СТАР </a:t>
            </a:r>
          </a:p>
          <a:p>
            <a:pPr algn="ctr"/>
            <a:endParaRPr lang="ru-RU">
              <a:latin typeface="Verdana" pitchFamily="34" charset="0"/>
            </a:endParaRPr>
          </a:p>
          <a:p>
            <a:pPr algn="ctr"/>
            <a:endParaRPr lang="ru-RU">
              <a:latin typeface="Verdana" pitchFamily="34" charset="0"/>
            </a:endParaRPr>
          </a:p>
          <a:p>
            <a:pPr algn="ctr"/>
            <a:endParaRPr lang="ru-RU">
              <a:latin typeface="Verdana" pitchFamily="34" charset="0"/>
            </a:endParaRPr>
          </a:p>
          <a:p>
            <a:pPr algn="ctr"/>
            <a:endParaRPr lang="ru-RU">
              <a:latin typeface="Verdana" pitchFamily="34" charset="0"/>
            </a:endParaRPr>
          </a:p>
          <a:p>
            <a:pPr algn="ctr"/>
            <a:endParaRPr lang="ru-RU">
              <a:latin typeface="Verdana" pitchFamily="34" charset="0"/>
            </a:endParaRPr>
          </a:p>
          <a:p>
            <a:pPr algn="ctr"/>
            <a:endParaRPr lang="ru-RU">
              <a:latin typeface="Verdana" pitchFamily="34" charset="0"/>
            </a:endParaRPr>
          </a:p>
          <a:p>
            <a:pPr algn="ctr"/>
            <a:endParaRPr lang="ru-RU">
              <a:latin typeface="Verdana" pitchFamily="34" charset="0"/>
            </a:endParaRPr>
          </a:p>
          <a:p>
            <a:pPr algn="ctr"/>
            <a:endParaRPr lang="ru-RU">
              <a:latin typeface="Verdana" pitchFamily="34" charset="0"/>
            </a:endParaRP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0"/>
            <a:ext cx="8147050" cy="836613"/>
          </a:xfrm>
        </p:spPr>
        <p:txBody>
          <a:bodyPr/>
          <a:lstStyle/>
          <a:p>
            <a:pPr eaLnBrk="1" fontAlgn="auto" hangingPunct="1">
              <a:spcAft>
                <a:spcPts val="0"/>
              </a:spcAft>
              <a:defRPr/>
            </a:pPr>
            <a:r>
              <a:rPr lang="ru-RU" sz="2400" b="0" dirty="0" smtClean="0">
                <a:solidFill>
                  <a:schemeClr val="tx1"/>
                </a:solidFill>
              </a:rPr>
              <a:t>САЯСИ ЖҮЙЕНІҢ ҚЫЗМЕТТЕРІ</a:t>
            </a:r>
            <a:endParaRPr lang="ru-RU" sz="2400" b="0" dirty="0">
              <a:solidFill>
                <a:schemeClr val="tx1"/>
              </a:solidFill>
            </a:endParaRPr>
          </a:p>
        </p:txBody>
      </p:sp>
      <p:graphicFrame>
        <p:nvGraphicFramePr>
          <p:cNvPr id="16456" name="Group 72"/>
          <p:cNvGraphicFramePr>
            <a:graphicFrameLocks noGrp="1"/>
          </p:cNvGraphicFramePr>
          <p:nvPr/>
        </p:nvGraphicFramePr>
        <p:xfrm>
          <a:off x="468313" y="981075"/>
          <a:ext cx="3167062" cy="503238"/>
        </p:xfrm>
        <a:graphic>
          <a:graphicData uri="http://schemas.openxmlformats.org/drawingml/2006/table">
            <a:tbl>
              <a:tblPr/>
              <a:tblGrid>
                <a:gridCol w="3167062">
                  <a:extLst>
                    <a:ext uri="{9D8B030D-6E8A-4147-A177-3AD203B41FA5}">
                      <a16:colId xmlns:a16="http://schemas.microsoft.com/office/drawing/2014/main" val="20000"/>
                    </a:ext>
                  </a:extLst>
                </a:gridCol>
              </a:tblGrid>
              <a:tr h="5032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k-KZ" sz="1400" b="1" i="0" u="none" strike="noStrike" cap="none" normalizeH="0" baseline="0" dirty="0" smtClean="0">
                          <a:ln>
                            <a:noFill/>
                          </a:ln>
                          <a:solidFill>
                            <a:srgbClr val="000000"/>
                          </a:solidFill>
                          <a:effectLst/>
                          <a:latin typeface="Arial" charset="0"/>
                        </a:rPr>
                        <a:t>ҚЫЗМЕТТЕРІ</a:t>
                      </a:r>
                      <a:endParaRPr kumimoji="0" lang="ru-RU" sz="1400" b="1" i="0" u="none" strike="noStrike" cap="none" normalizeH="0" baseline="0" dirty="0" smtClean="0">
                        <a:ln>
                          <a:noFill/>
                        </a:ln>
                        <a:solidFill>
                          <a:srgbClr val="000000"/>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bl>
          </a:graphicData>
        </a:graphic>
      </p:graphicFrame>
      <p:sp>
        <p:nvSpPr>
          <p:cNvPr id="63496" name="AutoShape 9"/>
          <p:cNvSpPr>
            <a:spLocks noChangeArrowheads="1"/>
          </p:cNvSpPr>
          <p:nvPr/>
        </p:nvSpPr>
        <p:spPr bwMode="auto">
          <a:xfrm>
            <a:off x="1835150" y="1557338"/>
            <a:ext cx="431800" cy="287337"/>
          </a:xfrm>
          <a:prstGeom prst="downArrow">
            <a:avLst>
              <a:gd name="adj1" fmla="val 50000"/>
              <a:gd name="adj2" fmla="val 25000"/>
            </a:avLst>
          </a:prstGeom>
          <a:solidFill>
            <a:schemeClr val="accent1"/>
          </a:solidFill>
          <a:ln w="9525">
            <a:solidFill>
              <a:schemeClr val="tx1"/>
            </a:solidFill>
            <a:miter lim="800000"/>
            <a:headEnd/>
            <a:tailEnd/>
          </a:ln>
        </p:spPr>
        <p:txBody>
          <a:bodyPr wrap="none" anchor="ctr"/>
          <a:lstStyle/>
          <a:p>
            <a:endParaRPr lang="ru-RU">
              <a:latin typeface="Verdana" pitchFamily="34" charset="0"/>
            </a:endParaRPr>
          </a:p>
        </p:txBody>
      </p:sp>
      <p:graphicFrame>
        <p:nvGraphicFramePr>
          <p:cNvPr id="16455" name="Group 71"/>
          <p:cNvGraphicFramePr>
            <a:graphicFrameLocks noGrp="1"/>
          </p:cNvGraphicFramePr>
          <p:nvPr/>
        </p:nvGraphicFramePr>
        <p:xfrm>
          <a:off x="468313" y="1989138"/>
          <a:ext cx="3816350" cy="4094480"/>
        </p:xfrm>
        <a:graphic>
          <a:graphicData uri="http://schemas.openxmlformats.org/drawingml/2006/table">
            <a:tbl>
              <a:tblPr/>
              <a:tblGrid>
                <a:gridCol w="3816350">
                  <a:extLst>
                    <a:ext uri="{9D8B030D-6E8A-4147-A177-3AD203B41FA5}">
                      <a16:colId xmlns:a16="http://schemas.microsoft.com/office/drawing/2014/main" val="20000"/>
                    </a:ext>
                  </a:extLst>
                </a:gridCol>
              </a:tblGrid>
              <a:tr h="508000">
                <a:tc>
                  <a:txBody>
                    <a:bodyPr/>
                    <a:lstStyle/>
                    <a:p>
                      <a:pPr marL="0" marR="0" lvl="0" indent="0" algn="l" defTabSz="914400" rtl="0" eaLnBrk="1" fontAlgn="base" latinLnBrk="0" hangingPunct="1">
                        <a:lnSpc>
                          <a:spcPct val="100000"/>
                        </a:lnSpc>
                        <a:spcBef>
                          <a:spcPct val="20000"/>
                        </a:spcBef>
                        <a:spcAft>
                          <a:spcPct val="0"/>
                        </a:spcAft>
                        <a:buClr>
                          <a:srgbClr val="003399"/>
                        </a:buClr>
                        <a:buSzTx/>
                        <a:buFont typeface="Wingdings" pitchFamily="2" charset="2"/>
                        <a:buChar char="v"/>
                        <a:tabLst/>
                      </a:pPr>
                      <a:r>
                        <a:rPr kumimoji="0" lang="kk-KZ" sz="1400" b="0" i="0" u="none" strike="noStrike" cap="none" normalizeH="0" baseline="0" dirty="0" smtClean="0">
                          <a:ln>
                            <a:noFill/>
                          </a:ln>
                          <a:solidFill>
                            <a:srgbClr val="000000"/>
                          </a:solidFill>
                          <a:effectLst/>
                          <a:latin typeface="Arial" charset="0"/>
                        </a:rPr>
                        <a:t>САЯСИ   ӘЛЕУМЕТТЕНУ</a:t>
                      </a:r>
                      <a:endParaRPr kumimoji="0" lang="ru-RU" sz="1400" b="0" i="0" u="none" strike="noStrike" cap="none" normalizeH="0" baseline="0" dirty="0" smtClean="0">
                        <a:ln>
                          <a:noFill/>
                        </a:ln>
                        <a:solidFill>
                          <a:srgbClr val="000000"/>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508000">
                <a:tc>
                  <a:txBody>
                    <a:bodyPr/>
                    <a:lstStyle/>
                    <a:p>
                      <a:pPr marL="0" marR="0" lvl="0" indent="0" algn="l" defTabSz="914400" rtl="0" eaLnBrk="1" fontAlgn="base" latinLnBrk="0" hangingPunct="1">
                        <a:lnSpc>
                          <a:spcPct val="100000"/>
                        </a:lnSpc>
                        <a:spcBef>
                          <a:spcPct val="20000"/>
                        </a:spcBef>
                        <a:spcAft>
                          <a:spcPct val="0"/>
                        </a:spcAft>
                        <a:buClr>
                          <a:srgbClr val="003399"/>
                        </a:buClr>
                        <a:buSzTx/>
                        <a:buFont typeface="Wingdings" pitchFamily="2" charset="2"/>
                        <a:buChar char="v"/>
                        <a:tabLst/>
                      </a:pPr>
                      <a:r>
                        <a:rPr kumimoji="0" lang="ru-RU" sz="1400" b="0" i="0" u="none" strike="noStrike" cap="none" normalizeH="0" baseline="0" dirty="0" smtClean="0">
                          <a:ln>
                            <a:noFill/>
                          </a:ln>
                          <a:solidFill>
                            <a:srgbClr val="000000"/>
                          </a:solidFill>
                          <a:effectLst/>
                          <a:latin typeface="Arial" charset="0"/>
                        </a:rPr>
                        <a:t>САЯСИ  РЕКРУТТЕНУ</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508000">
                <a:tc>
                  <a:txBody>
                    <a:bodyPr/>
                    <a:lstStyle/>
                    <a:p>
                      <a:pPr marL="0" marR="0" lvl="0" indent="0" algn="l" defTabSz="914400" rtl="0" eaLnBrk="1" fontAlgn="base" latinLnBrk="0" hangingPunct="1">
                        <a:lnSpc>
                          <a:spcPct val="100000"/>
                        </a:lnSpc>
                        <a:spcBef>
                          <a:spcPct val="20000"/>
                        </a:spcBef>
                        <a:spcAft>
                          <a:spcPct val="0"/>
                        </a:spcAft>
                        <a:buClr>
                          <a:srgbClr val="003399"/>
                        </a:buClr>
                        <a:buSzTx/>
                        <a:buFont typeface="Wingdings" pitchFamily="2" charset="2"/>
                        <a:buChar char="v"/>
                        <a:tabLst/>
                      </a:pPr>
                      <a:r>
                        <a:rPr kumimoji="0" lang="ru-RU" sz="1400" b="0" i="0" u="none" strike="noStrike" cap="none" normalizeH="0" baseline="0" dirty="0" smtClean="0">
                          <a:ln>
                            <a:noFill/>
                          </a:ln>
                          <a:solidFill>
                            <a:srgbClr val="000000"/>
                          </a:solidFill>
                          <a:effectLst/>
                          <a:latin typeface="Arial" charset="0"/>
                        </a:rPr>
                        <a:t>МҮДДЕЛЕРДІҢ ЛЕБІЗІ (АТИКУЛЯЦИЯ)</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2"/>
                  </a:ext>
                </a:extLst>
              </a:tr>
              <a:tr h="508000">
                <a:tc>
                  <a:txBody>
                    <a:bodyPr/>
                    <a:lstStyle/>
                    <a:p>
                      <a:pPr marL="0" marR="0" lvl="0" indent="0" algn="l" defTabSz="914400" rtl="0" eaLnBrk="1" fontAlgn="base" latinLnBrk="0" hangingPunct="1">
                        <a:lnSpc>
                          <a:spcPct val="100000"/>
                        </a:lnSpc>
                        <a:spcBef>
                          <a:spcPct val="20000"/>
                        </a:spcBef>
                        <a:spcAft>
                          <a:spcPct val="0"/>
                        </a:spcAft>
                        <a:buClr>
                          <a:srgbClr val="003399"/>
                        </a:buClr>
                        <a:buSzTx/>
                        <a:buFont typeface="Wingdings" pitchFamily="2" charset="2"/>
                        <a:buChar char="v"/>
                        <a:tabLst/>
                      </a:pPr>
                      <a:r>
                        <a:rPr kumimoji="0" lang="ru-RU" sz="1400" b="0" i="0" u="none" strike="noStrike" cap="none" normalizeH="0" baseline="0" dirty="0" smtClean="0">
                          <a:ln>
                            <a:noFill/>
                          </a:ln>
                          <a:solidFill>
                            <a:srgbClr val="000000"/>
                          </a:solidFill>
                          <a:effectLst/>
                          <a:latin typeface="Arial" charset="0"/>
                        </a:rPr>
                        <a:t>МУДДЕЛЕРІНІІҢ  КЕЛІСТІРУ (АГРЕГИРОВАНИЕ):</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3"/>
                  </a:ext>
                </a:extLst>
              </a:tr>
              <a:tr h="508000">
                <a:tc>
                  <a:txBody>
                    <a:bodyPr/>
                    <a:lstStyle/>
                    <a:p>
                      <a:pPr marL="0" marR="0" lvl="0" indent="0" algn="l" defTabSz="914400" rtl="0" eaLnBrk="1" fontAlgn="base" latinLnBrk="0" hangingPunct="1">
                        <a:lnSpc>
                          <a:spcPct val="100000"/>
                        </a:lnSpc>
                        <a:spcBef>
                          <a:spcPct val="20000"/>
                        </a:spcBef>
                        <a:spcAft>
                          <a:spcPct val="0"/>
                        </a:spcAft>
                        <a:buClr>
                          <a:srgbClr val="003399"/>
                        </a:buClr>
                        <a:buSzTx/>
                        <a:buFont typeface="Wingdings" pitchFamily="2" charset="2"/>
                        <a:buChar char="v"/>
                        <a:tabLst/>
                      </a:pPr>
                      <a:r>
                        <a:rPr kumimoji="0" lang="kk-KZ" sz="1400" b="0" i="0" u="none" strike="noStrike" cap="none" normalizeH="0" baseline="0" dirty="0" smtClean="0">
                          <a:ln>
                            <a:noFill/>
                          </a:ln>
                          <a:solidFill>
                            <a:srgbClr val="000000"/>
                          </a:solidFill>
                          <a:effectLst/>
                          <a:latin typeface="Arial" charset="0"/>
                        </a:rPr>
                        <a:t>САЯСИ  ҚАТНАСТЫРУ (КОММУНИКАЦИЯ)</a:t>
                      </a:r>
                      <a:endParaRPr kumimoji="0" lang="ru-RU" sz="1400" b="0" i="0" u="none" strike="noStrike" cap="none" normalizeH="0" baseline="0" dirty="0" smtClean="0">
                        <a:ln>
                          <a:noFill/>
                        </a:ln>
                        <a:solidFill>
                          <a:srgbClr val="000000"/>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4"/>
                  </a:ext>
                </a:extLst>
              </a:tr>
              <a:tr h="508000">
                <a:tc>
                  <a:txBody>
                    <a:bodyPr/>
                    <a:lstStyle/>
                    <a:p>
                      <a:pPr marL="0" marR="0" lvl="0" indent="0" algn="l" defTabSz="914400" rtl="0" eaLnBrk="1" fontAlgn="base" latinLnBrk="0" hangingPunct="1">
                        <a:lnSpc>
                          <a:spcPct val="100000"/>
                        </a:lnSpc>
                        <a:spcBef>
                          <a:spcPct val="20000"/>
                        </a:spcBef>
                        <a:spcAft>
                          <a:spcPct val="0"/>
                        </a:spcAft>
                        <a:buClr>
                          <a:srgbClr val="003399"/>
                        </a:buClr>
                        <a:buSzTx/>
                        <a:buFont typeface="Wingdings" pitchFamily="2" charset="2"/>
                        <a:buChar char="v"/>
                        <a:tabLst/>
                      </a:pPr>
                      <a:r>
                        <a:rPr kumimoji="0" lang="ru-RU" sz="1400" b="0" i="0" u="none" strike="noStrike" cap="none" normalizeH="0" baseline="0" dirty="0" smtClean="0">
                          <a:ln>
                            <a:noFill/>
                          </a:ln>
                          <a:solidFill>
                            <a:srgbClr val="000000"/>
                          </a:solidFill>
                          <a:effectLst/>
                          <a:latin typeface="Arial" charset="0"/>
                        </a:rPr>
                        <a:t>НОРМАЛАР ,ЗАҢ ШЫҒАРУ Нормотворчество</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5"/>
                  </a:ext>
                </a:extLst>
              </a:tr>
              <a:tr h="508000">
                <a:tc>
                  <a:txBody>
                    <a:bodyPr/>
                    <a:lstStyle/>
                    <a:p>
                      <a:pPr marL="0" marR="0" lvl="0" indent="0" algn="l" defTabSz="914400" rtl="0" eaLnBrk="1" fontAlgn="base" latinLnBrk="0" hangingPunct="1">
                        <a:lnSpc>
                          <a:spcPct val="100000"/>
                        </a:lnSpc>
                        <a:spcBef>
                          <a:spcPct val="20000"/>
                        </a:spcBef>
                        <a:spcAft>
                          <a:spcPct val="0"/>
                        </a:spcAft>
                        <a:buClr>
                          <a:srgbClr val="003399"/>
                        </a:buClr>
                        <a:buSzTx/>
                        <a:buFont typeface="Wingdings" pitchFamily="2" charset="2"/>
                        <a:buChar char="v"/>
                        <a:tabLst/>
                      </a:pPr>
                      <a:r>
                        <a:rPr kumimoji="0" lang="kk-KZ" sz="1400" b="0" i="0" u="none" strike="noStrike" cap="none" normalizeH="0" baseline="0" dirty="0" smtClean="0">
                          <a:ln>
                            <a:noFill/>
                          </a:ln>
                          <a:solidFill>
                            <a:srgbClr val="000000"/>
                          </a:solidFill>
                          <a:effectLst/>
                          <a:latin typeface="Arial" charset="0"/>
                        </a:rPr>
                        <a:t>НОРМА ҚОЛДАНУ</a:t>
                      </a:r>
                      <a:endParaRPr kumimoji="0" lang="ru-RU" sz="1400" b="0" i="0" u="none" strike="noStrike" cap="none" normalizeH="0" baseline="0" dirty="0" smtClean="0">
                        <a:ln>
                          <a:noFill/>
                        </a:ln>
                        <a:solidFill>
                          <a:srgbClr val="000000"/>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6"/>
                  </a:ext>
                </a:extLst>
              </a:tr>
              <a:tr h="508000">
                <a:tc>
                  <a:txBody>
                    <a:bodyPr/>
                    <a:lstStyle/>
                    <a:p>
                      <a:pPr marL="0" marR="0" lvl="0" indent="0" algn="l" defTabSz="914400" rtl="0" eaLnBrk="1" fontAlgn="base" latinLnBrk="0" hangingPunct="1">
                        <a:lnSpc>
                          <a:spcPct val="100000"/>
                        </a:lnSpc>
                        <a:spcBef>
                          <a:spcPct val="20000"/>
                        </a:spcBef>
                        <a:spcAft>
                          <a:spcPct val="0"/>
                        </a:spcAft>
                        <a:buClr>
                          <a:srgbClr val="003399"/>
                        </a:buClr>
                        <a:buSzTx/>
                        <a:buFont typeface="Wingdings" pitchFamily="2" charset="2"/>
                        <a:buChar char="v"/>
                        <a:tabLst/>
                      </a:pPr>
                      <a:r>
                        <a:rPr kumimoji="0" lang="kk-KZ" sz="1400" b="0" i="0" u="none" strike="noStrike" cap="none" normalizeH="0" baseline="0" dirty="0" smtClean="0">
                          <a:ln>
                            <a:noFill/>
                          </a:ln>
                          <a:solidFill>
                            <a:srgbClr val="000000"/>
                          </a:solidFill>
                          <a:effectLst/>
                          <a:latin typeface="Arial" charset="0"/>
                        </a:rPr>
                        <a:t>НОРМАҚОЛДАНУҒА БАҚЫЛАУ ЖАСАУ</a:t>
                      </a:r>
                      <a:endParaRPr kumimoji="0" lang="ru-RU" sz="1400" b="0" i="0" u="none" strike="noStrike" cap="none" normalizeH="0" baseline="0" dirty="0" smtClean="0">
                        <a:ln>
                          <a:noFill/>
                        </a:ln>
                        <a:solidFill>
                          <a:srgbClr val="000000"/>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7"/>
                  </a:ext>
                </a:extLst>
              </a:tr>
            </a:tbl>
          </a:graphicData>
        </a:graphic>
      </p:graphicFrame>
      <p:graphicFrame>
        <p:nvGraphicFramePr>
          <p:cNvPr id="16457" name="Group 73"/>
          <p:cNvGraphicFramePr>
            <a:graphicFrameLocks noGrp="1"/>
          </p:cNvGraphicFramePr>
          <p:nvPr/>
        </p:nvGraphicFramePr>
        <p:xfrm>
          <a:off x="4932363" y="795338"/>
          <a:ext cx="3816350" cy="762000"/>
        </p:xfrm>
        <a:graphic>
          <a:graphicData uri="http://schemas.openxmlformats.org/drawingml/2006/table">
            <a:tbl>
              <a:tblPr/>
              <a:tblGrid>
                <a:gridCol w="3816350">
                  <a:extLst>
                    <a:ext uri="{9D8B030D-6E8A-4147-A177-3AD203B41FA5}">
                      <a16:colId xmlns:a16="http://schemas.microsoft.com/office/drawing/2014/main" val="20000"/>
                    </a:ext>
                  </a:extLst>
                </a:gridCol>
              </a:tblGrid>
              <a:tr h="762000">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ru-RU" sz="1400" b="0" i="0" u="none" strike="noStrike" cap="none" normalizeH="0" baseline="0" dirty="0" smtClean="0">
                          <a:ln>
                            <a:noFill/>
                          </a:ln>
                          <a:solidFill>
                            <a:srgbClr val="000000"/>
                          </a:solidFill>
                          <a:effectLst/>
                          <a:latin typeface="Arial" charset="0"/>
                        </a:rPr>
                        <a:t>Г.АЛМОНДТЫҢ КЛАССИФИКАЦИАЛАНДЫРУ БОЙЫНША</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bl>
          </a:graphicData>
        </a:graphic>
      </p:graphicFrame>
      <p:sp>
        <p:nvSpPr>
          <p:cNvPr id="63523" name="Line 36"/>
          <p:cNvSpPr>
            <a:spLocks noChangeShapeType="1"/>
          </p:cNvSpPr>
          <p:nvPr/>
        </p:nvSpPr>
        <p:spPr bwMode="auto">
          <a:xfrm>
            <a:off x="3635375" y="1196975"/>
            <a:ext cx="1296988" cy="0"/>
          </a:xfrm>
          <a:prstGeom prst="line">
            <a:avLst/>
          </a:prstGeom>
          <a:noFill/>
          <a:ln w="25400">
            <a:solidFill>
              <a:srgbClr val="333300"/>
            </a:solidFill>
            <a:round/>
            <a:headEnd type="triangle" w="med" len="med"/>
            <a:tailEnd type="triangle" w="med" len="med"/>
          </a:ln>
        </p:spPr>
        <p:txBody>
          <a:bodyPr/>
          <a:lstStyle/>
          <a:p>
            <a:endParaRPr lang="ru-RU"/>
          </a:p>
        </p:txBody>
      </p:sp>
      <p:sp>
        <p:nvSpPr>
          <p:cNvPr id="63524" name="Oval 50"/>
          <p:cNvSpPr>
            <a:spLocks noChangeArrowheads="1"/>
          </p:cNvSpPr>
          <p:nvPr/>
        </p:nvSpPr>
        <p:spPr bwMode="auto">
          <a:xfrm>
            <a:off x="6400800" y="2286000"/>
            <a:ext cx="2347913" cy="1066800"/>
          </a:xfrm>
          <a:prstGeom prst="ellipse">
            <a:avLst/>
          </a:prstGeom>
          <a:solidFill>
            <a:schemeClr val="accent1"/>
          </a:solidFill>
          <a:ln w="9525">
            <a:solidFill>
              <a:schemeClr val="tx1"/>
            </a:solidFill>
            <a:round/>
            <a:headEnd/>
            <a:tailEnd/>
          </a:ln>
        </p:spPr>
        <p:txBody>
          <a:bodyPr wrap="none" anchor="ctr"/>
          <a:lstStyle/>
          <a:p>
            <a:pPr algn="ctr"/>
            <a:r>
              <a:rPr lang="kk-KZ">
                <a:latin typeface="Verdana" pitchFamily="34" charset="0"/>
              </a:rPr>
              <a:t>КІРІСПЕ</a:t>
            </a:r>
            <a:endParaRPr lang="ru-RU">
              <a:latin typeface="Verdana" pitchFamily="34" charset="0"/>
            </a:endParaRPr>
          </a:p>
        </p:txBody>
      </p:sp>
      <p:sp>
        <p:nvSpPr>
          <p:cNvPr id="63525" name="Oval 51"/>
          <p:cNvSpPr>
            <a:spLocks noChangeArrowheads="1"/>
          </p:cNvSpPr>
          <p:nvPr/>
        </p:nvSpPr>
        <p:spPr bwMode="auto">
          <a:xfrm>
            <a:off x="6516688" y="4581525"/>
            <a:ext cx="2347912" cy="1016000"/>
          </a:xfrm>
          <a:prstGeom prst="ellipse">
            <a:avLst/>
          </a:prstGeom>
          <a:solidFill>
            <a:schemeClr val="accent1"/>
          </a:solidFill>
          <a:ln w="9525">
            <a:solidFill>
              <a:schemeClr val="tx1"/>
            </a:solidFill>
            <a:round/>
            <a:headEnd/>
            <a:tailEnd/>
          </a:ln>
        </p:spPr>
        <p:txBody>
          <a:bodyPr wrap="none" anchor="ctr"/>
          <a:lstStyle/>
          <a:p>
            <a:pPr algn="ctr"/>
            <a:r>
              <a:rPr lang="kk-KZ">
                <a:latin typeface="Verdana" pitchFamily="34" charset="0"/>
              </a:rPr>
              <a:t>ШЫҒЫС</a:t>
            </a:r>
            <a:endParaRPr lang="ru-RU">
              <a:latin typeface="Verdana" pitchFamily="34" charset="0"/>
            </a:endParaRPr>
          </a:p>
        </p:txBody>
      </p:sp>
      <p:sp>
        <p:nvSpPr>
          <p:cNvPr id="63526" name="Line 54"/>
          <p:cNvSpPr>
            <a:spLocks noChangeShapeType="1"/>
          </p:cNvSpPr>
          <p:nvPr/>
        </p:nvSpPr>
        <p:spPr bwMode="auto">
          <a:xfrm>
            <a:off x="4284663" y="4918075"/>
            <a:ext cx="1887537" cy="119063"/>
          </a:xfrm>
          <a:prstGeom prst="line">
            <a:avLst/>
          </a:prstGeom>
          <a:noFill/>
          <a:ln w="9525">
            <a:solidFill>
              <a:schemeClr val="tx1"/>
            </a:solidFill>
            <a:round/>
            <a:headEnd type="triangle" w="med" len="med"/>
            <a:tailEnd type="triangle" w="med" len="med"/>
          </a:ln>
        </p:spPr>
        <p:txBody>
          <a:bodyPr/>
          <a:lstStyle/>
          <a:p>
            <a:endParaRPr lang="ru-RU"/>
          </a:p>
        </p:txBody>
      </p:sp>
      <p:sp>
        <p:nvSpPr>
          <p:cNvPr id="63527" name="Line 58"/>
          <p:cNvSpPr>
            <a:spLocks noChangeShapeType="1"/>
          </p:cNvSpPr>
          <p:nvPr/>
        </p:nvSpPr>
        <p:spPr bwMode="auto">
          <a:xfrm flipH="1" flipV="1">
            <a:off x="4284663" y="2286000"/>
            <a:ext cx="2116137" cy="211138"/>
          </a:xfrm>
          <a:prstGeom prst="line">
            <a:avLst/>
          </a:prstGeom>
          <a:noFill/>
          <a:ln w="9525">
            <a:solidFill>
              <a:schemeClr val="tx1"/>
            </a:solidFill>
            <a:round/>
            <a:headEnd type="triangle" w="med" len="med"/>
            <a:tailEnd type="triangle" w="med" len="med"/>
          </a:ln>
        </p:spPr>
        <p:txBody>
          <a:bodyPr/>
          <a:lstStyle/>
          <a:p>
            <a:endParaRPr lang="ru-RU"/>
          </a:p>
        </p:txBody>
      </p:sp>
      <p:sp>
        <p:nvSpPr>
          <p:cNvPr id="63528" name="Line 61"/>
          <p:cNvSpPr>
            <a:spLocks noChangeShapeType="1"/>
          </p:cNvSpPr>
          <p:nvPr/>
        </p:nvSpPr>
        <p:spPr bwMode="auto">
          <a:xfrm>
            <a:off x="4284663" y="2743200"/>
            <a:ext cx="2116137" cy="0"/>
          </a:xfrm>
          <a:prstGeom prst="line">
            <a:avLst/>
          </a:prstGeom>
          <a:noFill/>
          <a:ln w="9525">
            <a:solidFill>
              <a:schemeClr val="tx1"/>
            </a:solidFill>
            <a:round/>
            <a:headEnd type="triangle" w="med" len="med"/>
            <a:tailEnd type="triangle" w="med" len="med"/>
          </a:ln>
        </p:spPr>
        <p:txBody>
          <a:bodyPr/>
          <a:lstStyle/>
          <a:p>
            <a:endParaRPr lang="ru-RU"/>
          </a:p>
        </p:txBody>
      </p:sp>
      <p:sp>
        <p:nvSpPr>
          <p:cNvPr id="63529" name="Line 64"/>
          <p:cNvSpPr>
            <a:spLocks noChangeShapeType="1"/>
          </p:cNvSpPr>
          <p:nvPr/>
        </p:nvSpPr>
        <p:spPr bwMode="auto">
          <a:xfrm>
            <a:off x="5257800" y="5595938"/>
            <a:ext cx="0" cy="0"/>
          </a:xfrm>
          <a:prstGeom prst="line">
            <a:avLst/>
          </a:prstGeom>
          <a:noFill/>
          <a:ln w="9525">
            <a:solidFill>
              <a:schemeClr val="tx1"/>
            </a:solidFill>
            <a:round/>
            <a:headEnd type="triangle" w="med" len="med"/>
            <a:tailEnd type="triangle" w="med" len="med"/>
          </a:ln>
        </p:spPr>
        <p:txBody>
          <a:bodyPr/>
          <a:lstStyle/>
          <a:p>
            <a:endParaRPr lang="ru-RU"/>
          </a:p>
        </p:txBody>
      </p:sp>
      <p:sp>
        <p:nvSpPr>
          <p:cNvPr id="63530" name="Line 66"/>
          <p:cNvSpPr>
            <a:spLocks noChangeShapeType="1"/>
          </p:cNvSpPr>
          <p:nvPr/>
        </p:nvSpPr>
        <p:spPr bwMode="auto">
          <a:xfrm flipV="1">
            <a:off x="4284663" y="5340350"/>
            <a:ext cx="2116137" cy="0"/>
          </a:xfrm>
          <a:prstGeom prst="line">
            <a:avLst/>
          </a:prstGeom>
          <a:noFill/>
          <a:ln w="9525">
            <a:solidFill>
              <a:schemeClr val="tx1"/>
            </a:solidFill>
            <a:round/>
            <a:headEnd type="triangle" w="med" len="med"/>
            <a:tailEnd type="triangle" w="med" len="med"/>
          </a:ln>
        </p:spPr>
        <p:txBody>
          <a:bodyPr/>
          <a:lstStyle/>
          <a:p>
            <a:endParaRPr lang="ru-RU"/>
          </a:p>
        </p:txBody>
      </p:sp>
      <p:sp>
        <p:nvSpPr>
          <p:cNvPr id="63531" name="Line 67"/>
          <p:cNvSpPr>
            <a:spLocks noChangeShapeType="1"/>
          </p:cNvSpPr>
          <p:nvPr/>
        </p:nvSpPr>
        <p:spPr bwMode="auto">
          <a:xfrm flipV="1">
            <a:off x="4284663" y="5545138"/>
            <a:ext cx="2420937" cy="439737"/>
          </a:xfrm>
          <a:prstGeom prst="line">
            <a:avLst/>
          </a:prstGeom>
          <a:noFill/>
          <a:ln w="9525">
            <a:solidFill>
              <a:schemeClr val="tx1"/>
            </a:solidFill>
            <a:round/>
            <a:headEnd type="triangle" w="med" len="med"/>
            <a:tailEnd type="triangle" w="med" len="med"/>
          </a:ln>
        </p:spPr>
        <p:txBody>
          <a:bodyPr/>
          <a:lstStyle/>
          <a:p>
            <a:endParaRPr lang="ru-RU"/>
          </a:p>
        </p:txBody>
      </p:sp>
      <p:sp>
        <p:nvSpPr>
          <p:cNvPr id="63532" name="Line 68"/>
          <p:cNvSpPr>
            <a:spLocks noChangeShapeType="1"/>
          </p:cNvSpPr>
          <p:nvPr/>
        </p:nvSpPr>
        <p:spPr bwMode="auto">
          <a:xfrm flipV="1">
            <a:off x="4284663" y="3005138"/>
            <a:ext cx="2116137" cy="347662"/>
          </a:xfrm>
          <a:prstGeom prst="line">
            <a:avLst/>
          </a:prstGeom>
          <a:noFill/>
          <a:ln w="9525">
            <a:solidFill>
              <a:schemeClr val="tx1"/>
            </a:solidFill>
            <a:round/>
            <a:headEnd type="triangle" w="med" len="med"/>
            <a:tailEnd type="triangle" w="med" len="med"/>
          </a:ln>
        </p:spPr>
        <p:txBody>
          <a:bodyPr/>
          <a:lstStyle/>
          <a:p>
            <a:endParaRPr lang="ru-RU"/>
          </a:p>
        </p:txBody>
      </p:sp>
      <p:sp>
        <p:nvSpPr>
          <p:cNvPr id="63533" name="Line 69"/>
          <p:cNvSpPr>
            <a:spLocks noChangeShapeType="1"/>
          </p:cNvSpPr>
          <p:nvPr/>
        </p:nvSpPr>
        <p:spPr bwMode="auto">
          <a:xfrm flipV="1">
            <a:off x="4284663" y="3259138"/>
            <a:ext cx="2420937" cy="508000"/>
          </a:xfrm>
          <a:prstGeom prst="line">
            <a:avLst/>
          </a:prstGeom>
          <a:noFill/>
          <a:ln w="9525">
            <a:solidFill>
              <a:schemeClr val="tx1"/>
            </a:solidFill>
            <a:round/>
            <a:headEnd type="triangle" w="med" len="med"/>
            <a:tailEnd type="triangle" w="med" len="med"/>
          </a:ln>
        </p:spPr>
        <p:txBody>
          <a:bodyPr/>
          <a:lstStyle/>
          <a:p>
            <a:endParaRPr lang="ru-RU"/>
          </a:p>
        </p:txBody>
      </p:sp>
      <p:sp>
        <p:nvSpPr>
          <p:cNvPr id="63534" name="Line 70"/>
          <p:cNvSpPr>
            <a:spLocks noChangeShapeType="1"/>
          </p:cNvSpPr>
          <p:nvPr/>
        </p:nvSpPr>
        <p:spPr bwMode="auto">
          <a:xfrm flipV="1">
            <a:off x="4284663" y="3513138"/>
            <a:ext cx="3030537" cy="830262"/>
          </a:xfrm>
          <a:prstGeom prst="line">
            <a:avLst/>
          </a:prstGeom>
          <a:noFill/>
          <a:ln w="9525">
            <a:solidFill>
              <a:schemeClr val="tx1"/>
            </a:solidFill>
            <a:round/>
            <a:headEnd type="triangle" w="med" len="med"/>
            <a:tailEnd type="triangle" w="med" len="med"/>
          </a:ln>
        </p:spPr>
        <p:txBody>
          <a:bodyPr/>
          <a:lstStyle/>
          <a:p>
            <a:endParaRPr lang="ru-RU"/>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r>
              <a:rPr lang="ru-RU" b="0" dirty="0" smtClean="0">
                <a:solidFill>
                  <a:schemeClr val="tx1"/>
                </a:solidFill>
              </a:rPr>
              <a:t>САЯСИ ЖҮЙЕНІҢ ҚЫЗМЕТТЕРІ</a:t>
            </a:r>
            <a:endParaRPr lang="ru-RU" dirty="0">
              <a:solidFill>
                <a:schemeClr val="accent1">
                  <a:tint val="88000"/>
                  <a:satMod val="150000"/>
                </a:schemeClr>
              </a:solidFill>
            </a:endParaRPr>
          </a:p>
        </p:txBody>
      </p:sp>
      <p:sp>
        <p:nvSpPr>
          <p:cNvPr id="64514" name="Содержимое 2"/>
          <p:cNvSpPr>
            <a:spLocks noGrp="1"/>
          </p:cNvSpPr>
          <p:nvPr>
            <p:ph idx="1"/>
          </p:nvPr>
        </p:nvSpPr>
        <p:spPr>
          <a:xfrm>
            <a:off x="457200" y="620713"/>
            <a:ext cx="8229600" cy="6237287"/>
          </a:xfrm>
        </p:spPr>
        <p:txBody>
          <a:bodyPr/>
          <a:lstStyle/>
          <a:p>
            <a:pPr eaLnBrk="1" hangingPunct="1"/>
            <a:r>
              <a:rPr lang="kk-KZ" smtClean="0">
                <a:latin typeface="Constantia" pitchFamily="18" charset="0"/>
              </a:rPr>
              <a:t>ҚОҒАМДЫҚ РЕСУРСТАРДЫ БӨЛУ</a:t>
            </a:r>
          </a:p>
          <a:p>
            <a:pPr eaLnBrk="1" hangingPunct="1"/>
            <a:r>
              <a:rPr lang="kk-KZ" smtClean="0">
                <a:latin typeface="Constantia" pitchFamily="18" charset="0"/>
              </a:rPr>
              <a:t>ҚАЗЫНА БАЙЛЫҚТЫ БӨЛУ САЛАСЫНА БАҚЫЛАУ ЖАСАУ</a:t>
            </a:r>
          </a:p>
          <a:p>
            <a:pPr eaLnBrk="1" hangingPunct="1"/>
            <a:r>
              <a:rPr lang="kk-KZ" smtClean="0">
                <a:latin typeface="Constantia" pitchFamily="18" charset="0"/>
              </a:rPr>
              <a:t> ЖИНАҚТАУШЫЛЫҚ, ТОПТАСТЫРУШЫЛЫҚ ҚЫЗМЕТ АТҚАРАДЫ</a:t>
            </a:r>
          </a:p>
          <a:p>
            <a:pPr eaLnBrk="1" hangingPunct="1"/>
            <a:r>
              <a:rPr lang="kk-KZ" smtClean="0">
                <a:latin typeface="Constantia" pitchFamily="18" charset="0"/>
              </a:rPr>
              <a:t>ҚОҒАМДЫҚ ҚАТЫНАСТАРДЫ РЕТТЕЙДІ</a:t>
            </a:r>
          </a:p>
          <a:p>
            <a:pPr eaLnBrk="1" hangingPunct="1"/>
            <a:r>
              <a:rPr lang="kk-KZ" smtClean="0">
                <a:latin typeface="Constantia" pitchFamily="18" charset="0"/>
              </a:rPr>
              <a:t>ПРОГРЕСТІ ДАМУЫНА ҚАЖЕТТІ  САЯСИ ЖАҒДАЙ ЖАСАУ</a:t>
            </a:r>
          </a:p>
          <a:p>
            <a:pPr eaLnBrk="1" hangingPunct="1"/>
            <a:r>
              <a:rPr lang="kk-KZ" smtClean="0">
                <a:latin typeface="Constantia" pitchFamily="18" charset="0"/>
              </a:rPr>
              <a:t>ІШКІ ЖӘНЕ СЫРТҚЫ БҮЛІНДІРГІШ ӘРЕКЕТТЕРДЕН ҚОРҒАУ</a:t>
            </a:r>
            <a:endParaRPr lang="ru-RU" smtClean="0"/>
          </a:p>
          <a:p>
            <a:pPr eaLnBrk="1" hangingPunct="1"/>
            <a:endParaRPr lang="kk-KZ" smtClean="0">
              <a:latin typeface="Constantia" pitchFamily="18" charset="0"/>
            </a:endParaRPr>
          </a:p>
          <a:p>
            <a:pPr eaLnBrk="1" hangingPunct="1"/>
            <a:endParaRPr lang="kk-KZ" smtClean="0">
              <a:latin typeface="Constantia" pitchFamily="18" charset="0"/>
            </a:endParaRPr>
          </a:p>
          <a:p>
            <a:pPr eaLnBrk="1" hangingPunct="1"/>
            <a:endParaRPr lang="kk-KZ" smtClean="0">
              <a:latin typeface="Constantia" pitchFamily="18" charset="0"/>
            </a:endParaRPr>
          </a:p>
          <a:p>
            <a:pPr eaLnBrk="1" hangingPunct="1"/>
            <a:endParaRPr lang="ru-RU" smtClean="0">
              <a:latin typeface="Constantia" pitchFamily="18" charset="0"/>
            </a:endParaRPr>
          </a:p>
          <a:p>
            <a:pPr eaLnBrk="1" hangingPunct="1"/>
            <a:endParaRPr lang="kk-KZ" smtClean="0">
              <a:latin typeface="Constantia" pitchFamily="18" charset="0"/>
            </a:endParaRPr>
          </a:p>
          <a:p>
            <a:pPr eaLnBrk="1" hangingPunct="1"/>
            <a:endParaRPr lang="kk-KZ" smtClean="0">
              <a:latin typeface="Constantia" pitchFamily="18" charset="0"/>
            </a:endParaRPr>
          </a:p>
          <a:p>
            <a:pPr eaLnBrk="1" hangingPunct="1"/>
            <a:endParaRPr lang="ru-RU" smtClean="0">
              <a:latin typeface="Constantia" pitchFamily="18" charset="0"/>
            </a:endParaRPr>
          </a:p>
          <a:p>
            <a:pPr eaLnBrk="1" hangingPunct="1"/>
            <a:endParaRPr lang="kk-KZ" smtClean="0">
              <a:latin typeface="Constantia" pitchFamily="18" charset="0"/>
            </a:endParaRPr>
          </a:p>
          <a:p>
            <a:pPr eaLnBrk="1" hangingPunct="1"/>
            <a:endParaRPr lang="ru-RU" smtClean="0">
              <a:latin typeface="Constantia" pitchFamily="18" charset="0"/>
            </a:endParaRPr>
          </a:p>
          <a:p>
            <a:pPr eaLnBrk="1" hangingPunct="1"/>
            <a:endParaRPr lang="kk-KZ" smtClean="0">
              <a:latin typeface="Constantia" pitchFamily="18" charset="0"/>
            </a:endParaRPr>
          </a:p>
          <a:p>
            <a:pPr eaLnBrk="1" hangingPunct="1"/>
            <a:endParaRPr lang="ru-RU" smtClean="0">
              <a:latin typeface="Constantia" pitchFamily="18" charset="0"/>
            </a:endParaRPr>
          </a:p>
          <a:p>
            <a:pPr eaLnBrk="1" hangingPunct="1"/>
            <a:endParaRPr lang="kk-KZ" smtClean="0">
              <a:latin typeface="Constantia" pitchFamily="18" charset="0"/>
            </a:endParaRPr>
          </a:p>
          <a:p>
            <a:pPr eaLnBrk="1" hangingPunct="1"/>
            <a:endParaRPr lang="ru-RU" smtClean="0">
              <a:latin typeface="Constantia" pitchFamily="18" charset="0"/>
            </a:endParaRPr>
          </a:p>
          <a:p>
            <a:pPr eaLnBrk="1" hangingPunct="1"/>
            <a:endParaRPr lang="ru-RU" smtClean="0"/>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274638"/>
            <a:ext cx="8229600" cy="850900"/>
          </a:xfrm>
        </p:spPr>
        <p:txBody>
          <a:bodyPr/>
          <a:lstStyle/>
          <a:p>
            <a:pPr eaLnBrk="1" fontAlgn="auto" hangingPunct="1">
              <a:spcAft>
                <a:spcPts val="0"/>
              </a:spcAft>
              <a:defRPr/>
            </a:pPr>
            <a:r>
              <a:rPr lang="kk-KZ" sz="2800" dirty="0" smtClean="0">
                <a:solidFill>
                  <a:schemeClr val="accent1">
                    <a:tint val="88000"/>
                    <a:satMod val="150000"/>
                  </a:schemeClr>
                </a:solidFill>
                <a:effectLst>
                  <a:outerShdw blurRad="38100" dist="38100" dir="2700000" algn="tl">
                    <a:srgbClr val="000000">
                      <a:alpha val="43137"/>
                    </a:srgbClr>
                  </a:outerShdw>
                </a:effectLst>
                <a:latin typeface="Times New Roman" pitchFamily="18" charset="0"/>
                <a:cs typeface="Times New Roman" pitchFamily="18" charset="0"/>
              </a:rPr>
              <a:t>САЯСИ ЖҮЙЕНІҢ ЖІКТЕЛУІ </a:t>
            </a:r>
            <a:endParaRPr lang="ru-RU" sz="2800" dirty="0">
              <a:solidFill>
                <a:schemeClr val="accent1">
                  <a:tint val="88000"/>
                  <a:satMod val="150000"/>
                </a:schemeClr>
              </a:solidFill>
            </a:endParaRPr>
          </a:p>
        </p:txBody>
      </p:sp>
      <p:sp>
        <p:nvSpPr>
          <p:cNvPr id="65538" name="Oval 4"/>
          <p:cNvSpPr>
            <a:spLocks noGrp="1" noChangeArrowheads="1"/>
          </p:cNvSpPr>
          <p:nvPr>
            <p:ph idx="1"/>
          </p:nvPr>
        </p:nvSpPr>
        <p:spPr>
          <a:xfrm>
            <a:off x="228600" y="4953000"/>
            <a:ext cx="2111375" cy="1577975"/>
          </a:xfrm>
          <a:prstGeom prst="ellipse">
            <a:avLst/>
          </a:prstGeom>
          <a:solidFill>
            <a:schemeClr val="accent1"/>
          </a:solidFill>
          <a:ln>
            <a:solidFill>
              <a:schemeClr val="tx1"/>
            </a:solidFill>
            <a:round/>
          </a:ln>
        </p:spPr>
        <p:txBody>
          <a:bodyPr/>
          <a:lstStyle/>
          <a:p>
            <a:pPr algn="ctr" eaLnBrk="1" hangingPunct="1">
              <a:lnSpc>
                <a:spcPct val="90000"/>
              </a:lnSpc>
              <a:buFontTx/>
              <a:buNone/>
            </a:pPr>
            <a:r>
              <a:rPr lang="kk-KZ" sz="1600" smtClean="0"/>
              <a:t>РЕЖИМНІҢ</a:t>
            </a:r>
          </a:p>
          <a:p>
            <a:pPr algn="ctr" eaLnBrk="1" hangingPunct="1">
              <a:lnSpc>
                <a:spcPct val="90000"/>
              </a:lnSpc>
              <a:buFontTx/>
              <a:buNone/>
            </a:pPr>
            <a:r>
              <a:rPr lang="kk-KZ" sz="1600" smtClean="0"/>
              <a:t>СИПАТЫНА БАЙЛАНЫСТЫ</a:t>
            </a:r>
            <a:endParaRPr lang="ru-RU" sz="1600" smtClean="0"/>
          </a:p>
        </p:txBody>
      </p:sp>
      <p:sp>
        <p:nvSpPr>
          <p:cNvPr id="65539" name="Oval 3"/>
          <p:cNvSpPr>
            <a:spLocks noChangeArrowheads="1"/>
          </p:cNvSpPr>
          <p:nvPr/>
        </p:nvSpPr>
        <p:spPr bwMode="auto">
          <a:xfrm>
            <a:off x="0" y="908050"/>
            <a:ext cx="2627313" cy="1758950"/>
          </a:xfrm>
          <a:prstGeom prst="ellipse">
            <a:avLst/>
          </a:prstGeom>
          <a:solidFill>
            <a:schemeClr val="accent1"/>
          </a:solidFill>
          <a:ln w="9525">
            <a:solidFill>
              <a:schemeClr val="tx1"/>
            </a:solidFill>
            <a:round/>
            <a:headEnd/>
            <a:tailEnd/>
          </a:ln>
        </p:spPr>
        <p:txBody>
          <a:bodyPr wrap="none" anchor="ctr"/>
          <a:lstStyle/>
          <a:p>
            <a:pPr algn="ctr"/>
            <a:r>
              <a:rPr lang="kk-KZ">
                <a:latin typeface="Verdana" pitchFamily="34" charset="0"/>
              </a:rPr>
              <a:t>АЗАМАТТЫҚ </a:t>
            </a:r>
          </a:p>
          <a:p>
            <a:pPr algn="ctr"/>
            <a:r>
              <a:rPr lang="kk-KZ">
                <a:latin typeface="Verdana" pitchFamily="34" charset="0"/>
              </a:rPr>
              <a:t>ҚОҒАМНЫҢ</a:t>
            </a:r>
          </a:p>
          <a:p>
            <a:pPr algn="ctr"/>
            <a:r>
              <a:rPr lang="kk-KZ">
                <a:latin typeface="Verdana" pitchFamily="34" charset="0"/>
              </a:rPr>
              <a:t>ДАМУ ДЕНГЕЙІНЕ</a:t>
            </a:r>
          </a:p>
          <a:p>
            <a:pPr algn="ctr"/>
            <a:r>
              <a:rPr lang="kk-KZ">
                <a:latin typeface="Verdana" pitchFamily="34" charset="0"/>
              </a:rPr>
              <a:t>БАЙЛАНЫСТЫ</a:t>
            </a:r>
            <a:endParaRPr lang="ru-RU">
              <a:latin typeface="Verdana" pitchFamily="34" charset="0"/>
            </a:endParaRPr>
          </a:p>
        </p:txBody>
      </p:sp>
      <p:sp>
        <p:nvSpPr>
          <p:cNvPr id="65540" name="Oval 5"/>
          <p:cNvSpPr>
            <a:spLocks noChangeArrowheads="1"/>
          </p:cNvSpPr>
          <p:nvPr/>
        </p:nvSpPr>
        <p:spPr bwMode="auto">
          <a:xfrm>
            <a:off x="0" y="2895600"/>
            <a:ext cx="2484438" cy="1676400"/>
          </a:xfrm>
          <a:prstGeom prst="ellipse">
            <a:avLst/>
          </a:prstGeom>
          <a:solidFill>
            <a:schemeClr val="accent1"/>
          </a:solidFill>
          <a:ln w="9525">
            <a:solidFill>
              <a:schemeClr val="tx1"/>
            </a:solidFill>
            <a:round/>
            <a:headEnd/>
            <a:tailEnd/>
          </a:ln>
        </p:spPr>
        <p:txBody>
          <a:bodyPr wrap="none" anchor="ctr"/>
          <a:lstStyle/>
          <a:p>
            <a:pPr algn="ctr"/>
            <a:r>
              <a:rPr lang="kk-KZ">
                <a:latin typeface="Verdana" pitchFamily="34" charset="0"/>
              </a:rPr>
              <a:t>ЖУЙЕНІҢ </a:t>
            </a:r>
          </a:p>
          <a:p>
            <a:pPr algn="ctr"/>
            <a:r>
              <a:rPr lang="kk-KZ">
                <a:latin typeface="Verdana" pitchFamily="34" charset="0"/>
              </a:rPr>
              <a:t>ТҮРАҚТЫЛЫҒЫНА</a:t>
            </a:r>
          </a:p>
          <a:p>
            <a:pPr algn="ctr"/>
            <a:r>
              <a:rPr lang="kk-KZ">
                <a:latin typeface="Verdana" pitchFamily="34" charset="0"/>
              </a:rPr>
              <a:t>ҚАРАЙ</a:t>
            </a:r>
            <a:endParaRPr lang="ru-RU">
              <a:latin typeface="Verdana" pitchFamily="34" charset="0"/>
            </a:endParaRPr>
          </a:p>
        </p:txBody>
      </p:sp>
      <p:sp>
        <p:nvSpPr>
          <p:cNvPr id="65541" name="AutoShape 6"/>
          <p:cNvSpPr>
            <a:spLocks noChangeArrowheads="1"/>
          </p:cNvSpPr>
          <p:nvPr/>
        </p:nvSpPr>
        <p:spPr bwMode="auto">
          <a:xfrm>
            <a:off x="3124200" y="1143000"/>
            <a:ext cx="5551488" cy="1219200"/>
          </a:xfrm>
          <a:prstGeom prst="octagon">
            <a:avLst>
              <a:gd name="adj" fmla="val 29287"/>
            </a:avLst>
          </a:prstGeom>
          <a:solidFill>
            <a:schemeClr val="accent1"/>
          </a:solidFill>
          <a:ln w="9525">
            <a:solidFill>
              <a:schemeClr val="tx1"/>
            </a:solidFill>
            <a:miter lim="800000"/>
            <a:headEnd/>
            <a:tailEnd/>
          </a:ln>
        </p:spPr>
        <p:txBody>
          <a:bodyPr wrap="none" anchor="ctr"/>
          <a:lstStyle/>
          <a:p>
            <a:pPr algn="ctr"/>
            <a:r>
              <a:rPr lang="kk-KZ">
                <a:latin typeface="Verdana" pitchFamily="34" charset="0"/>
              </a:rPr>
              <a:t>ДӘСТҮРЛІК</a:t>
            </a:r>
            <a:endParaRPr lang="ru-RU">
              <a:latin typeface="Verdana" pitchFamily="34" charset="0"/>
            </a:endParaRPr>
          </a:p>
          <a:p>
            <a:pPr algn="ctr"/>
            <a:r>
              <a:rPr lang="kk-KZ">
                <a:latin typeface="Verdana" pitchFamily="34" charset="0"/>
              </a:rPr>
              <a:t>ЖАҢАРТЫЛҒАҢ МОДЕРНИЗИРОВАННЫЕ</a:t>
            </a:r>
            <a:endParaRPr lang="ru-RU">
              <a:latin typeface="Verdana" pitchFamily="34" charset="0"/>
            </a:endParaRPr>
          </a:p>
        </p:txBody>
      </p:sp>
      <p:sp>
        <p:nvSpPr>
          <p:cNvPr id="65542" name="AutoShape 7"/>
          <p:cNvSpPr>
            <a:spLocks noChangeArrowheads="1"/>
          </p:cNvSpPr>
          <p:nvPr/>
        </p:nvSpPr>
        <p:spPr bwMode="auto">
          <a:xfrm>
            <a:off x="3078163" y="2895600"/>
            <a:ext cx="5670550" cy="1219200"/>
          </a:xfrm>
          <a:prstGeom prst="octagon">
            <a:avLst>
              <a:gd name="adj" fmla="val 29287"/>
            </a:avLst>
          </a:prstGeom>
          <a:solidFill>
            <a:schemeClr val="accent1"/>
          </a:solidFill>
          <a:ln w="9525">
            <a:solidFill>
              <a:schemeClr val="tx1"/>
            </a:solidFill>
            <a:miter lim="800000"/>
            <a:headEnd/>
            <a:tailEnd/>
          </a:ln>
        </p:spPr>
        <p:txBody>
          <a:bodyPr wrap="none" anchor="ctr"/>
          <a:lstStyle/>
          <a:p>
            <a:pPr algn="ctr"/>
            <a:r>
              <a:rPr lang="ru-RU">
                <a:latin typeface="Verdana" pitchFamily="34" charset="0"/>
              </a:rPr>
              <a:t>КОНСЕРВАТИВТІК</a:t>
            </a:r>
          </a:p>
          <a:p>
            <a:pPr algn="ctr"/>
            <a:r>
              <a:rPr lang="kk-KZ">
                <a:latin typeface="Verdana" pitchFamily="34" charset="0"/>
              </a:rPr>
              <a:t>ӨЗГЕРТҮШІЛІК  ТРАНСФОРМИРУЮЩИЕСЯ</a:t>
            </a:r>
            <a:endParaRPr lang="ru-RU">
              <a:latin typeface="Verdana" pitchFamily="34" charset="0"/>
            </a:endParaRPr>
          </a:p>
        </p:txBody>
      </p:sp>
      <p:sp>
        <p:nvSpPr>
          <p:cNvPr id="65543" name="AutoShape 8"/>
          <p:cNvSpPr>
            <a:spLocks noChangeArrowheads="1"/>
          </p:cNvSpPr>
          <p:nvPr/>
        </p:nvSpPr>
        <p:spPr bwMode="auto">
          <a:xfrm>
            <a:off x="3124200" y="4953000"/>
            <a:ext cx="5551488" cy="1143000"/>
          </a:xfrm>
          <a:prstGeom prst="octagon">
            <a:avLst>
              <a:gd name="adj" fmla="val 29287"/>
            </a:avLst>
          </a:prstGeom>
          <a:solidFill>
            <a:schemeClr val="accent1"/>
          </a:solidFill>
          <a:ln w="9525">
            <a:solidFill>
              <a:schemeClr val="tx1"/>
            </a:solidFill>
            <a:miter lim="800000"/>
            <a:headEnd/>
            <a:tailEnd/>
          </a:ln>
        </p:spPr>
        <p:txBody>
          <a:bodyPr wrap="none" anchor="ctr"/>
          <a:lstStyle/>
          <a:p>
            <a:pPr algn="ctr"/>
            <a:r>
              <a:rPr lang="kk-KZ">
                <a:latin typeface="Verdana" pitchFamily="34" charset="0"/>
              </a:rPr>
              <a:t>ДЕМОКРАТИЯЛЫҚ</a:t>
            </a:r>
          </a:p>
          <a:p>
            <a:pPr algn="ctr"/>
            <a:r>
              <a:rPr lang="kk-KZ">
                <a:latin typeface="Verdana" pitchFamily="34" charset="0"/>
              </a:rPr>
              <a:t>АВТОРИТАРЛЫҚ</a:t>
            </a:r>
          </a:p>
          <a:p>
            <a:pPr algn="ctr"/>
            <a:r>
              <a:rPr lang="kk-KZ">
                <a:latin typeface="Verdana" pitchFamily="34" charset="0"/>
              </a:rPr>
              <a:t>ТОТАЛИТАРЛЫҚ</a:t>
            </a:r>
            <a:endParaRPr lang="ru-RU">
              <a:latin typeface="Verdana" pitchFamily="34" charset="0"/>
            </a:endParaRPr>
          </a:p>
        </p:txBody>
      </p:sp>
      <p:sp>
        <p:nvSpPr>
          <p:cNvPr id="65544" name="AutoShape 10"/>
          <p:cNvSpPr>
            <a:spLocks noChangeArrowheads="1"/>
          </p:cNvSpPr>
          <p:nvPr/>
        </p:nvSpPr>
        <p:spPr bwMode="auto">
          <a:xfrm>
            <a:off x="2627313" y="1557338"/>
            <a:ext cx="688975" cy="485775"/>
          </a:xfrm>
          <a:prstGeom prst="rightArrow">
            <a:avLst>
              <a:gd name="adj1" fmla="val 63694"/>
              <a:gd name="adj2" fmla="val 50297"/>
            </a:avLst>
          </a:prstGeom>
          <a:solidFill>
            <a:schemeClr val="accent1"/>
          </a:solidFill>
          <a:ln w="9525">
            <a:solidFill>
              <a:schemeClr val="tx1"/>
            </a:solidFill>
            <a:miter lim="800000"/>
            <a:headEnd/>
            <a:tailEnd/>
          </a:ln>
        </p:spPr>
        <p:txBody>
          <a:bodyPr wrap="none" anchor="ctr"/>
          <a:lstStyle/>
          <a:p>
            <a:endParaRPr lang="ru-RU">
              <a:latin typeface="Verdana" pitchFamily="34" charset="0"/>
            </a:endParaRPr>
          </a:p>
        </p:txBody>
      </p:sp>
      <p:sp>
        <p:nvSpPr>
          <p:cNvPr id="65545" name="AutoShape 11"/>
          <p:cNvSpPr>
            <a:spLocks noChangeArrowheads="1"/>
          </p:cNvSpPr>
          <p:nvPr/>
        </p:nvSpPr>
        <p:spPr bwMode="auto">
          <a:xfrm>
            <a:off x="2484438" y="3386138"/>
            <a:ext cx="593725" cy="485775"/>
          </a:xfrm>
          <a:prstGeom prst="rightArrow">
            <a:avLst>
              <a:gd name="adj1" fmla="val 50000"/>
              <a:gd name="adj2" fmla="val 50190"/>
            </a:avLst>
          </a:prstGeom>
          <a:solidFill>
            <a:schemeClr val="accent1"/>
          </a:solidFill>
          <a:ln w="9525">
            <a:solidFill>
              <a:schemeClr val="tx1"/>
            </a:solidFill>
            <a:miter lim="800000"/>
            <a:headEnd/>
            <a:tailEnd/>
          </a:ln>
        </p:spPr>
        <p:txBody>
          <a:bodyPr wrap="none" anchor="ctr"/>
          <a:lstStyle/>
          <a:p>
            <a:endParaRPr lang="ru-RU">
              <a:latin typeface="Verdana" pitchFamily="34" charset="0"/>
            </a:endParaRPr>
          </a:p>
        </p:txBody>
      </p:sp>
      <p:sp>
        <p:nvSpPr>
          <p:cNvPr id="65546" name="AutoShape 12"/>
          <p:cNvSpPr>
            <a:spLocks noChangeArrowheads="1"/>
          </p:cNvSpPr>
          <p:nvPr/>
        </p:nvSpPr>
        <p:spPr bwMode="auto">
          <a:xfrm>
            <a:off x="2268538" y="5410200"/>
            <a:ext cx="809625" cy="485775"/>
          </a:xfrm>
          <a:prstGeom prst="rightArrow">
            <a:avLst>
              <a:gd name="adj1" fmla="val 50000"/>
              <a:gd name="adj2" fmla="val 50193"/>
            </a:avLst>
          </a:prstGeom>
          <a:solidFill>
            <a:schemeClr val="accent1"/>
          </a:solidFill>
          <a:ln w="9525">
            <a:solidFill>
              <a:schemeClr val="tx1"/>
            </a:solidFill>
            <a:miter lim="800000"/>
            <a:headEnd/>
            <a:tailEnd/>
          </a:ln>
        </p:spPr>
        <p:txBody>
          <a:bodyPr wrap="none" anchor="ctr"/>
          <a:lstStyle/>
          <a:p>
            <a:endParaRPr lang="ru-RU">
              <a:latin typeface="Verdana" pitchFamily="34" charset="0"/>
            </a:endParaRP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rmAutofit fontScale="90000"/>
          </a:bodyPr>
          <a:lstStyle/>
          <a:p>
            <a:pPr eaLnBrk="1" fontAlgn="auto" hangingPunct="1">
              <a:spcAft>
                <a:spcPts val="0"/>
              </a:spcAft>
              <a:defRPr/>
            </a:pPr>
            <a:r>
              <a:rPr lang="kk-KZ" sz="2400" dirty="0" smtClean="0">
                <a:solidFill>
                  <a:schemeClr val="accent1">
                    <a:tint val="88000"/>
                    <a:satMod val="150000"/>
                  </a:schemeClr>
                </a:solidFill>
              </a:rPr>
              <a:t/>
            </a:r>
            <a:br>
              <a:rPr lang="kk-KZ" sz="2400" dirty="0" smtClean="0">
                <a:solidFill>
                  <a:schemeClr val="accent1">
                    <a:tint val="88000"/>
                    <a:satMod val="150000"/>
                  </a:schemeClr>
                </a:solidFill>
              </a:rPr>
            </a:br>
            <a:r>
              <a:rPr lang="ru-RU" sz="2400" dirty="0">
                <a:solidFill>
                  <a:schemeClr val="accent1">
                    <a:tint val="88000"/>
                    <a:satMod val="150000"/>
                  </a:schemeClr>
                </a:solidFill>
              </a:rPr>
              <a:t/>
            </a:r>
            <a:br>
              <a:rPr lang="ru-RU" sz="2400" dirty="0">
                <a:solidFill>
                  <a:schemeClr val="accent1">
                    <a:tint val="88000"/>
                    <a:satMod val="150000"/>
                  </a:schemeClr>
                </a:solidFill>
              </a:rPr>
            </a:br>
            <a:endParaRPr lang="ru-RU" sz="2400" dirty="0">
              <a:solidFill>
                <a:schemeClr val="accent1">
                  <a:tint val="88000"/>
                  <a:satMod val="150000"/>
                </a:schemeClr>
              </a:solidFill>
            </a:endParaRPr>
          </a:p>
        </p:txBody>
      </p:sp>
      <p:sp>
        <p:nvSpPr>
          <p:cNvPr id="66562" name="Oval 7"/>
          <p:cNvSpPr>
            <a:spLocks noGrp="1" noChangeArrowheads="1"/>
          </p:cNvSpPr>
          <p:nvPr>
            <p:ph idx="4294967295"/>
          </p:nvPr>
        </p:nvSpPr>
        <p:spPr>
          <a:xfrm>
            <a:off x="0" y="4953000"/>
            <a:ext cx="2555875" cy="1905000"/>
          </a:xfrm>
          <a:prstGeom prst="ellipse">
            <a:avLst/>
          </a:prstGeom>
          <a:solidFill>
            <a:schemeClr val="accent1"/>
          </a:solidFill>
          <a:ln>
            <a:solidFill>
              <a:schemeClr val="tx1"/>
            </a:solidFill>
            <a:round/>
          </a:ln>
        </p:spPr>
        <p:txBody>
          <a:bodyPr/>
          <a:lstStyle/>
          <a:p>
            <a:pPr algn="just" eaLnBrk="1" hangingPunct="1">
              <a:lnSpc>
                <a:spcPct val="90000"/>
              </a:lnSpc>
              <a:buFont typeface="Wingdings 2" pitchFamily="18" charset="2"/>
              <a:buNone/>
            </a:pPr>
            <a:r>
              <a:rPr lang="kk-KZ" sz="2000" smtClean="0"/>
              <a:t>ОРТАМЕН БАЙЛАНЫС</a:t>
            </a:r>
          </a:p>
          <a:p>
            <a:pPr algn="just" eaLnBrk="1" hangingPunct="1">
              <a:lnSpc>
                <a:spcPct val="90000"/>
              </a:lnSpc>
              <a:buFont typeface="Wingdings 2" pitchFamily="18" charset="2"/>
              <a:buNone/>
            </a:pPr>
            <a:r>
              <a:rPr lang="kk-KZ" sz="2000" smtClean="0"/>
              <a:t>СИПАТЫ</a:t>
            </a:r>
            <a:endParaRPr lang="ru-RU" sz="2000" smtClean="0"/>
          </a:p>
        </p:txBody>
      </p:sp>
      <p:sp>
        <p:nvSpPr>
          <p:cNvPr id="66563" name="Oval 5"/>
          <p:cNvSpPr>
            <a:spLocks noChangeArrowheads="1"/>
          </p:cNvSpPr>
          <p:nvPr/>
        </p:nvSpPr>
        <p:spPr bwMode="auto">
          <a:xfrm>
            <a:off x="304800" y="692150"/>
            <a:ext cx="2395538" cy="1974850"/>
          </a:xfrm>
          <a:prstGeom prst="ellipse">
            <a:avLst/>
          </a:prstGeom>
          <a:solidFill>
            <a:schemeClr val="accent1"/>
          </a:solidFill>
          <a:ln w="9525">
            <a:solidFill>
              <a:schemeClr val="tx1"/>
            </a:solidFill>
            <a:round/>
            <a:headEnd/>
            <a:tailEnd/>
          </a:ln>
        </p:spPr>
        <p:txBody>
          <a:bodyPr wrap="none" anchor="ctr"/>
          <a:lstStyle/>
          <a:p>
            <a:pPr algn="ctr"/>
            <a:r>
              <a:rPr lang="kk-KZ">
                <a:latin typeface="Verdana" pitchFamily="34" charset="0"/>
              </a:rPr>
              <a:t>ФОРМАЦИЯНЫҢ</a:t>
            </a:r>
          </a:p>
          <a:p>
            <a:pPr algn="ctr"/>
            <a:r>
              <a:rPr lang="kk-KZ">
                <a:latin typeface="Verdana" pitchFamily="34" charset="0"/>
              </a:rPr>
              <a:t> ТИПІНЕ ҚАРАЙ</a:t>
            </a:r>
            <a:endParaRPr lang="ru-RU">
              <a:latin typeface="Verdana" pitchFamily="34" charset="0"/>
            </a:endParaRPr>
          </a:p>
        </p:txBody>
      </p:sp>
      <p:sp>
        <p:nvSpPr>
          <p:cNvPr id="66564" name="Oval 8"/>
          <p:cNvSpPr>
            <a:spLocks noChangeArrowheads="1"/>
          </p:cNvSpPr>
          <p:nvPr/>
        </p:nvSpPr>
        <p:spPr bwMode="auto">
          <a:xfrm>
            <a:off x="304800" y="2895600"/>
            <a:ext cx="2179638" cy="1600200"/>
          </a:xfrm>
          <a:prstGeom prst="ellipse">
            <a:avLst/>
          </a:prstGeom>
          <a:solidFill>
            <a:schemeClr val="accent1"/>
          </a:solidFill>
          <a:ln w="9525">
            <a:solidFill>
              <a:schemeClr val="tx1"/>
            </a:solidFill>
            <a:round/>
            <a:headEnd/>
            <a:tailEnd/>
          </a:ln>
        </p:spPr>
        <p:txBody>
          <a:bodyPr wrap="none" anchor="ctr"/>
          <a:lstStyle/>
          <a:p>
            <a:pPr algn="ctr"/>
            <a:r>
              <a:rPr lang="kk-KZ">
                <a:latin typeface="Verdana" pitchFamily="34" charset="0"/>
              </a:rPr>
              <a:t>МӘДЕНИЕТТІҢ</a:t>
            </a:r>
          </a:p>
          <a:p>
            <a:pPr algn="ctr"/>
            <a:r>
              <a:rPr lang="kk-KZ">
                <a:latin typeface="Verdana" pitchFamily="34" charset="0"/>
              </a:rPr>
              <a:t>ТҮРІҢЕ</a:t>
            </a:r>
          </a:p>
          <a:p>
            <a:pPr algn="ctr"/>
            <a:r>
              <a:rPr lang="kk-KZ">
                <a:latin typeface="Verdana" pitchFamily="34" charset="0"/>
              </a:rPr>
              <a:t>ҚАРАЙ</a:t>
            </a:r>
            <a:endParaRPr lang="ru-RU">
              <a:latin typeface="Verdana" pitchFamily="34" charset="0"/>
            </a:endParaRPr>
          </a:p>
        </p:txBody>
      </p:sp>
      <p:sp>
        <p:nvSpPr>
          <p:cNvPr id="66565" name="AutoShape 9"/>
          <p:cNvSpPr>
            <a:spLocks noChangeArrowheads="1"/>
          </p:cNvSpPr>
          <p:nvPr/>
        </p:nvSpPr>
        <p:spPr bwMode="auto">
          <a:xfrm>
            <a:off x="3708400" y="1125538"/>
            <a:ext cx="5184775" cy="1439862"/>
          </a:xfrm>
          <a:prstGeom prst="octagon">
            <a:avLst>
              <a:gd name="adj" fmla="val 29287"/>
            </a:avLst>
          </a:prstGeom>
          <a:solidFill>
            <a:schemeClr val="accent1"/>
          </a:solidFill>
          <a:ln w="9525">
            <a:solidFill>
              <a:schemeClr val="tx1"/>
            </a:solidFill>
            <a:miter lim="800000"/>
            <a:headEnd/>
            <a:tailEnd/>
          </a:ln>
        </p:spPr>
        <p:txBody>
          <a:bodyPr wrap="none" anchor="ctr"/>
          <a:lstStyle/>
          <a:p>
            <a:pPr algn="ctr"/>
            <a:endParaRPr lang="kk-KZ">
              <a:latin typeface="Times New Roman" pitchFamily="18" charset="0"/>
              <a:cs typeface="Times New Roman" pitchFamily="18" charset="0"/>
            </a:endParaRPr>
          </a:p>
          <a:p>
            <a:pPr algn="ctr"/>
            <a:endParaRPr lang="kk-KZ">
              <a:latin typeface="Times New Roman" pitchFamily="18" charset="0"/>
              <a:cs typeface="Times New Roman" pitchFamily="18" charset="0"/>
            </a:endParaRPr>
          </a:p>
          <a:p>
            <a:pPr algn="ctr"/>
            <a:r>
              <a:rPr lang="kk-KZ">
                <a:latin typeface="Times New Roman" pitchFamily="18" charset="0"/>
                <a:cs typeface="Times New Roman" pitchFamily="18" charset="0"/>
              </a:rPr>
              <a:t>ҚҮЛ ИЕЛЕНҮШІЛІК,</a:t>
            </a:r>
          </a:p>
          <a:p>
            <a:pPr algn="ctr"/>
            <a:r>
              <a:rPr lang="kk-KZ">
                <a:latin typeface="Times New Roman" pitchFamily="18" charset="0"/>
                <a:cs typeface="Times New Roman" pitchFamily="18" charset="0"/>
              </a:rPr>
              <a:t>ФЕОДАЛДЫҚ,</a:t>
            </a:r>
          </a:p>
          <a:p>
            <a:pPr algn="ctr"/>
            <a:r>
              <a:rPr lang="kk-KZ">
                <a:latin typeface="Times New Roman" pitchFamily="18" charset="0"/>
                <a:cs typeface="Times New Roman" pitchFamily="18" charset="0"/>
              </a:rPr>
              <a:t>КАПИТАЛИСТІК</a:t>
            </a:r>
          </a:p>
          <a:p>
            <a:pPr algn="ctr"/>
            <a:r>
              <a:rPr lang="kk-KZ">
                <a:latin typeface="Times New Roman" pitchFamily="18" charset="0"/>
                <a:cs typeface="Times New Roman" pitchFamily="18" charset="0"/>
              </a:rPr>
              <a:t>КОММУНИСТІК</a:t>
            </a:r>
          </a:p>
          <a:p>
            <a:pPr algn="ctr"/>
            <a:endParaRPr lang="kk-KZ">
              <a:latin typeface="Times New Roman" pitchFamily="18" charset="0"/>
              <a:cs typeface="Times New Roman" pitchFamily="18" charset="0"/>
            </a:endParaRPr>
          </a:p>
          <a:p>
            <a:pPr algn="ctr"/>
            <a:r>
              <a:rPr lang="ru-RU">
                <a:latin typeface="Verdana" pitchFamily="34" charset="0"/>
              </a:rPr>
              <a:t>,</a:t>
            </a:r>
          </a:p>
        </p:txBody>
      </p:sp>
      <p:sp>
        <p:nvSpPr>
          <p:cNvPr id="66566" name="AutoShape 10"/>
          <p:cNvSpPr>
            <a:spLocks noChangeArrowheads="1"/>
          </p:cNvSpPr>
          <p:nvPr/>
        </p:nvSpPr>
        <p:spPr bwMode="auto">
          <a:xfrm>
            <a:off x="3419475" y="2781300"/>
            <a:ext cx="5329238" cy="2087563"/>
          </a:xfrm>
          <a:prstGeom prst="octagon">
            <a:avLst>
              <a:gd name="adj" fmla="val 29287"/>
            </a:avLst>
          </a:prstGeom>
          <a:solidFill>
            <a:schemeClr val="accent1"/>
          </a:solidFill>
          <a:ln w="9525">
            <a:solidFill>
              <a:schemeClr val="tx1"/>
            </a:solidFill>
            <a:miter lim="800000"/>
            <a:headEnd/>
            <a:tailEnd/>
          </a:ln>
        </p:spPr>
        <p:txBody>
          <a:bodyPr wrap="none" anchor="ctr"/>
          <a:lstStyle/>
          <a:p>
            <a:endParaRPr lang="kk-KZ">
              <a:latin typeface="Verdana" pitchFamily="34" charset="0"/>
            </a:endParaRPr>
          </a:p>
          <a:p>
            <a:endParaRPr lang="kk-KZ">
              <a:latin typeface="Verdana" pitchFamily="34" charset="0"/>
            </a:endParaRPr>
          </a:p>
          <a:p>
            <a:endParaRPr lang="kk-KZ">
              <a:latin typeface="Verdana" pitchFamily="34" charset="0"/>
            </a:endParaRPr>
          </a:p>
          <a:p>
            <a:r>
              <a:rPr lang="kk-KZ">
                <a:latin typeface="Verdana" pitchFamily="34" charset="0"/>
              </a:rPr>
              <a:t>АҒЫЛШЫН -АМЕРИКАЛЫҚ</a:t>
            </a:r>
            <a:endParaRPr lang="ru-RU">
              <a:latin typeface="Verdana" pitchFamily="34" charset="0"/>
            </a:endParaRPr>
          </a:p>
          <a:p>
            <a:r>
              <a:rPr lang="kk-KZ">
                <a:latin typeface="Verdana" pitchFamily="34" charset="0"/>
              </a:rPr>
              <a:t>ҚҰРЛЫҚТЫҚ-ЕУРОПАЛЫҚ</a:t>
            </a:r>
          </a:p>
          <a:p>
            <a:r>
              <a:rPr lang="kk-KZ">
                <a:latin typeface="Verdana" pitchFamily="34" charset="0"/>
              </a:rPr>
              <a:t>ИНДУСТРИЯЛАНДЫРМАҒАҢ</a:t>
            </a:r>
          </a:p>
          <a:p>
            <a:r>
              <a:rPr lang="kk-KZ">
                <a:latin typeface="Verdana" pitchFamily="34" charset="0"/>
              </a:rPr>
              <a:t>БІРЕҢ САРАҢ ИНДУСТРИАЛДЫҚ</a:t>
            </a:r>
          </a:p>
          <a:p>
            <a:r>
              <a:rPr lang="kk-KZ">
                <a:latin typeface="Verdana" pitchFamily="34" charset="0"/>
              </a:rPr>
              <a:t>ТОТАЛИТАРЛЫҚ</a:t>
            </a:r>
          </a:p>
          <a:p>
            <a:endParaRPr lang="kk-KZ">
              <a:latin typeface="Verdana" pitchFamily="34" charset="0"/>
            </a:endParaRPr>
          </a:p>
          <a:p>
            <a:endParaRPr lang="kk-KZ">
              <a:latin typeface="Verdana" pitchFamily="34" charset="0"/>
            </a:endParaRPr>
          </a:p>
          <a:p>
            <a:endParaRPr lang="ru-RU">
              <a:latin typeface="Verdana" pitchFamily="34" charset="0"/>
            </a:endParaRPr>
          </a:p>
        </p:txBody>
      </p:sp>
      <p:sp>
        <p:nvSpPr>
          <p:cNvPr id="66567" name="AutoShape 11"/>
          <p:cNvSpPr>
            <a:spLocks noChangeArrowheads="1"/>
          </p:cNvSpPr>
          <p:nvPr/>
        </p:nvSpPr>
        <p:spPr bwMode="auto">
          <a:xfrm>
            <a:off x="3419475" y="4953000"/>
            <a:ext cx="5329238" cy="1644650"/>
          </a:xfrm>
          <a:prstGeom prst="octagon">
            <a:avLst>
              <a:gd name="adj" fmla="val 29287"/>
            </a:avLst>
          </a:prstGeom>
          <a:solidFill>
            <a:schemeClr val="accent1"/>
          </a:solidFill>
          <a:ln w="9525">
            <a:solidFill>
              <a:schemeClr val="tx1"/>
            </a:solidFill>
            <a:miter lim="800000"/>
            <a:headEnd/>
            <a:tailEnd/>
          </a:ln>
        </p:spPr>
        <p:txBody>
          <a:bodyPr wrap="none" anchor="ctr"/>
          <a:lstStyle/>
          <a:p>
            <a:pPr algn="ctr"/>
            <a:r>
              <a:rPr lang="kk-KZ">
                <a:latin typeface="Verdana" pitchFamily="34" charset="0"/>
              </a:rPr>
              <a:t>ЖАБЫҚ</a:t>
            </a:r>
          </a:p>
          <a:p>
            <a:pPr algn="ctr"/>
            <a:r>
              <a:rPr lang="kk-KZ">
                <a:latin typeface="Verdana" pitchFamily="34" charset="0"/>
              </a:rPr>
              <a:t>АШЫҚ</a:t>
            </a:r>
            <a:endParaRPr lang="ru-RU">
              <a:latin typeface="Verdana" pitchFamily="34" charset="0"/>
            </a:endParaRPr>
          </a:p>
        </p:txBody>
      </p:sp>
      <p:sp>
        <p:nvSpPr>
          <p:cNvPr id="66568" name="AutoShape 12"/>
          <p:cNvSpPr>
            <a:spLocks noChangeArrowheads="1"/>
          </p:cNvSpPr>
          <p:nvPr/>
        </p:nvSpPr>
        <p:spPr bwMode="auto">
          <a:xfrm>
            <a:off x="2411413" y="5445125"/>
            <a:ext cx="984250" cy="485775"/>
          </a:xfrm>
          <a:prstGeom prst="rightArrow">
            <a:avLst>
              <a:gd name="adj1" fmla="val 50000"/>
              <a:gd name="adj2" fmla="val 50260"/>
            </a:avLst>
          </a:prstGeom>
          <a:solidFill>
            <a:schemeClr val="accent1"/>
          </a:solidFill>
          <a:ln w="9525">
            <a:solidFill>
              <a:schemeClr val="tx1"/>
            </a:solidFill>
            <a:miter lim="800000"/>
            <a:headEnd/>
            <a:tailEnd/>
          </a:ln>
        </p:spPr>
        <p:txBody>
          <a:bodyPr wrap="none" anchor="ctr"/>
          <a:lstStyle/>
          <a:p>
            <a:endParaRPr lang="ru-RU">
              <a:latin typeface="Verdana" pitchFamily="34" charset="0"/>
            </a:endParaRPr>
          </a:p>
        </p:txBody>
      </p:sp>
      <p:sp>
        <p:nvSpPr>
          <p:cNvPr id="66569" name="AutoShape 13"/>
          <p:cNvSpPr>
            <a:spLocks noChangeArrowheads="1"/>
          </p:cNvSpPr>
          <p:nvPr/>
        </p:nvSpPr>
        <p:spPr bwMode="auto">
          <a:xfrm>
            <a:off x="2484438" y="3429000"/>
            <a:ext cx="852487" cy="485775"/>
          </a:xfrm>
          <a:prstGeom prst="rightArrow">
            <a:avLst>
              <a:gd name="adj1" fmla="val 50000"/>
              <a:gd name="adj2" fmla="val 50202"/>
            </a:avLst>
          </a:prstGeom>
          <a:solidFill>
            <a:schemeClr val="accent1"/>
          </a:solidFill>
          <a:ln w="9525">
            <a:solidFill>
              <a:schemeClr val="tx1"/>
            </a:solidFill>
            <a:miter lim="800000"/>
            <a:headEnd/>
            <a:tailEnd/>
          </a:ln>
        </p:spPr>
        <p:txBody>
          <a:bodyPr wrap="none" anchor="ctr"/>
          <a:lstStyle/>
          <a:p>
            <a:endParaRPr lang="ru-RU">
              <a:latin typeface="Verdana" pitchFamily="34" charset="0"/>
            </a:endParaRPr>
          </a:p>
        </p:txBody>
      </p:sp>
      <p:sp>
        <p:nvSpPr>
          <p:cNvPr id="66570" name="AutoShape 14"/>
          <p:cNvSpPr>
            <a:spLocks noChangeArrowheads="1"/>
          </p:cNvSpPr>
          <p:nvPr/>
        </p:nvSpPr>
        <p:spPr bwMode="auto">
          <a:xfrm>
            <a:off x="2555875" y="1600200"/>
            <a:ext cx="1223963" cy="485775"/>
          </a:xfrm>
          <a:prstGeom prst="rightArrow">
            <a:avLst>
              <a:gd name="adj1" fmla="val 56843"/>
              <a:gd name="adj2" fmla="val 50241"/>
            </a:avLst>
          </a:prstGeom>
          <a:solidFill>
            <a:schemeClr val="accent1"/>
          </a:solidFill>
          <a:ln w="9525">
            <a:solidFill>
              <a:schemeClr val="tx1"/>
            </a:solidFill>
            <a:miter lim="800000"/>
            <a:headEnd/>
            <a:tailEnd/>
          </a:ln>
        </p:spPr>
        <p:txBody>
          <a:bodyPr wrap="none" anchor="ctr"/>
          <a:lstStyle/>
          <a:p>
            <a:endParaRPr lang="ru-RU">
              <a:latin typeface="Verdana" pitchFamily="34" charset="0"/>
            </a:endParaRPr>
          </a:p>
        </p:txBody>
      </p:sp>
    </p:spTree>
  </p:cSld>
  <p:clrMapOvr>
    <a:masterClrMapping/>
  </p:clrMapOvr>
  <p:transition>
    <p:newsflash/>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900113" y="836613"/>
            <a:ext cx="7772400" cy="2305050"/>
          </a:xfrm>
        </p:spPr>
        <p:txBody>
          <a:bodyPr/>
          <a:lstStyle/>
          <a:p>
            <a:pPr algn="ctr" eaLnBrk="1" fontAlgn="auto" hangingPunct="1">
              <a:spcAft>
                <a:spcPts val="0"/>
              </a:spcAft>
              <a:defRPr/>
            </a:pPr>
            <a:r>
              <a:rPr lang="ru-RU" sz="3200" dirty="0" smtClean="0">
                <a:solidFill>
                  <a:srgbClr val="000000"/>
                </a:solidFill>
                <a:latin typeface="Times New Roman" pitchFamily="18" charset="0"/>
                <a:cs typeface="Times New Roman" pitchFamily="18" charset="0"/>
              </a:rPr>
              <a:t>4.Мемлекет – </a:t>
            </a:r>
            <a:r>
              <a:rPr lang="ru-RU" sz="3200" dirty="0" err="1" smtClean="0">
                <a:solidFill>
                  <a:srgbClr val="000000"/>
                </a:solidFill>
                <a:latin typeface="Times New Roman" pitchFamily="18" charset="0"/>
                <a:cs typeface="Times New Roman" pitchFamily="18" charset="0"/>
              </a:rPr>
              <a:t>саясаттың негізі</a:t>
            </a:r>
            <a:endParaRPr lang="ru-RU" sz="3200" dirty="0">
              <a:solidFill>
                <a:srgbClr val="000000"/>
              </a:solidFill>
              <a:latin typeface="Times New Roman" pitchFamily="18" charset="0"/>
              <a:cs typeface="Times New Roman" pitchFamily="18" charset="0"/>
            </a:endParaRPr>
          </a:p>
        </p:txBody>
      </p:sp>
      <p:sp>
        <p:nvSpPr>
          <p:cNvPr id="2051" name="Rectangle 3"/>
          <p:cNvSpPr>
            <a:spLocks noGrp="1" noChangeArrowheads="1"/>
          </p:cNvSpPr>
          <p:nvPr>
            <p:ph type="subTitle" idx="1"/>
          </p:nvPr>
        </p:nvSpPr>
        <p:spPr>
          <a:xfrm>
            <a:off x="468313" y="3644900"/>
            <a:ext cx="8675687" cy="2447925"/>
          </a:xfrm>
        </p:spPr>
        <p:txBody>
          <a:bodyPr>
            <a:normAutofit fontScale="92500" lnSpcReduction="20000"/>
          </a:bodyPr>
          <a:lstStyle/>
          <a:p>
            <a:pPr marL="457200" indent="-457200" eaLnBrk="1" fontAlgn="auto" hangingPunct="1">
              <a:spcAft>
                <a:spcPts val="0"/>
              </a:spcAft>
              <a:buFont typeface="Wingdings 2"/>
              <a:buNone/>
              <a:defRPr/>
            </a:pPr>
            <a:endParaRPr lang="ru-RU" sz="2800" b="1" dirty="0" smtClean="0">
              <a:solidFill>
                <a:srgbClr val="000000"/>
              </a:solidFill>
            </a:endParaRPr>
          </a:p>
          <a:p>
            <a:pPr marL="457200" indent="-457200" eaLnBrk="1" fontAlgn="auto" hangingPunct="1">
              <a:spcAft>
                <a:spcPts val="0"/>
              </a:spcAft>
              <a:buFont typeface="Wingdings 2"/>
              <a:buNone/>
              <a:defRPr/>
            </a:pPr>
            <a:endParaRPr lang="ru-RU" sz="2800" b="1" dirty="0" smtClean="0">
              <a:solidFill>
                <a:srgbClr val="000000"/>
              </a:solidFill>
            </a:endParaRPr>
          </a:p>
          <a:p>
            <a:pPr marL="457200" indent="-457200" algn="ctr" eaLnBrk="1" fontAlgn="auto" hangingPunct="1">
              <a:spcAft>
                <a:spcPts val="0"/>
              </a:spcAft>
              <a:buFont typeface="Wingdings 2"/>
              <a:buNone/>
              <a:defRPr/>
            </a:pPr>
            <a:r>
              <a:rPr lang="ru-RU" sz="3000" b="1" dirty="0" err="1" smtClean="0">
                <a:solidFill>
                  <a:srgbClr val="000000"/>
                </a:solidFill>
                <a:latin typeface="Times New Roman" pitchFamily="18" charset="0"/>
                <a:cs typeface="Times New Roman" pitchFamily="18" charset="0"/>
              </a:rPr>
              <a:t>Жоспар</a:t>
            </a:r>
            <a:r>
              <a:rPr lang="ru-RU" sz="3000" b="1" dirty="0" smtClean="0">
                <a:solidFill>
                  <a:srgbClr val="000000"/>
                </a:solidFill>
                <a:latin typeface="Times New Roman" pitchFamily="18" charset="0"/>
                <a:cs typeface="Times New Roman" pitchFamily="18" charset="0"/>
              </a:rPr>
              <a:t>:</a:t>
            </a:r>
            <a:endParaRPr lang="ru-RU" sz="3000" b="1" dirty="0">
              <a:solidFill>
                <a:srgbClr val="000000"/>
              </a:solidFill>
              <a:latin typeface="Times New Roman" pitchFamily="18" charset="0"/>
              <a:cs typeface="Times New Roman" pitchFamily="18" charset="0"/>
            </a:endParaRPr>
          </a:p>
          <a:p>
            <a:pPr marL="457200" indent="-457200" algn="ctr" eaLnBrk="1" fontAlgn="auto" hangingPunct="1">
              <a:spcAft>
                <a:spcPts val="0"/>
              </a:spcAft>
              <a:buFont typeface="Wingdings 2"/>
              <a:buNone/>
              <a:defRPr/>
            </a:pPr>
            <a:endParaRPr lang="ru-RU" sz="3000" b="1" dirty="0">
              <a:solidFill>
                <a:srgbClr val="000000"/>
              </a:solidFill>
              <a:latin typeface="Times New Roman" pitchFamily="18" charset="0"/>
              <a:cs typeface="Times New Roman" pitchFamily="18" charset="0"/>
            </a:endParaRPr>
          </a:p>
          <a:p>
            <a:pPr marL="457200" indent="-457200" algn="ctr" eaLnBrk="1" fontAlgn="auto" hangingPunct="1">
              <a:spcAft>
                <a:spcPts val="0"/>
              </a:spcAft>
              <a:buFont typeface="Wingdings 2"/>
              <a:buNone/>
              <a:defRPr/>
            </a:pPr>
            <a:r>
              <a:rPr lang="ru-RU" sz="3000" b="1" dirty="0">
                <a:solidFill>
                  <a:srgbClr val="000000"/>
                </a:solidFill>
                <a:latin typeface="Times New Roman" pitchFamily="18" charset="0"/>
                <a:cs typeface="Times New Roman" pitchFamily="18" charset="0"/>
              </a:rPr>
              <a:t>1 </a:t>
            </a:r>
            <a:r>
              <a:rPr lang="ru-RU" sz="3000" b="1" dirty="0" err="1" smtClean="0">
                <a:solidFill>
                  <a:schemeClr val="tx1"/>
                </a:solidFill>
                <a:latin typeface="Times New Roman" pitchFamily="18" charset="0"/>
                <a:cs typeface="Times New Roman" pitchFamily="18" charset="0"/>
              </a:rPr>
              <a:t>Мемлекеттің пайда</a:t>
            </a:r>
            <a:r>
              <a:rPr lang="ru-RU" sz="3000" b="1" dirty="0" smtClean="0">
                <a:solidFill>
                  <a:schemeClr val="tx1"/>
                </a:solidFill>
                <a:latin typeface="Times New Roman" pitchFamily="18" charset="0"/>
                <a:cs typeface="Times New Roman" pitchFamily="18" charset="0"/>
              </a:rPr>
              <a:t> болу </a:t>
            </a:r>
            <a:r>
              <a:rPr lang="ru-RU" sz="3000" b="1" dirty="0" err="1" smtClean="0">
                <a:solidFill>
                  <a:schemeClr val="tx1"/>
                </a:solidFill>
                <a:latin typeface="Times New Roman" pitchFamily="18" charset="0"/>
                <a:cs typeface="Times New Roman" pitchFamily="18" charset="0"/>
              </a:rPr>
              <a:t>себептері</a:t>
            </a:r>
            <a:r>
              <a:rPr lang="ru-RU" sz="3000" b="1" dirty="0" smtClean="0">
                <a:solidFill>
                  <a:schemeClr val="tx1"/>
                </a:solidFill>
                <a:latin typeface="Times New Roman" pitchFamily="18" charset="0"/>
                <a:cs typeface="Times New Roman" pitchFamily="18" charset="0"/>
              </a:rPr>
              <a:t>, </a:t>
            </a:r>
            <a:r>
              <a:rPr lang="ru-RU" sz="3000" b="1" dirty="0" err="1" smtClean="0">
                <a:solidFill>
                  <a:schemeClr val="tx1"/>
                </a:solidFill>
                <a:latin typeface="Times New Roman" pitchFamily="18" charset="0"/>
                <a:cs typeface="Times New Roman" pitchFamily="18" charset="0"/>
              </a:rPr>
              <a:t>теориялары</a:t>
            </a:r>
            <a:r>
              <a:rPr lang="ru-RU" sz="3000" b="1" dirty="0" smtClean="0">
                <a:solidFill>
                  <a:schemeClr val="tx1"/>
                </a:solidFill>
                <a:latin typeface="Times New Roman" pitchFamily="18" charset="0"/>
                <a:cs typeface="Times New Roman" pitchFamily="18" charset="0"/>
              </a:rPr>
              <a:t> </a:t>
            </a:r>
            <a:r>
              <a:rPr lang="ru-RU" sz="3000" b="1" dirty="0" err="1" smtClean="0">
                <a:solidFill>
                  <a:schemeClr val="tx1"/>
                </a:solidFill>
                <a:latin typeface="Times New Roman" pitchFamily="18" charset="0"/>
                <a:cs typeface="Times New Roman" pitchFamily="18" charset="0"/>
              </a:rPr>
              <a:t>белгілері</a:t>
            </a:r>
            <a:r>
              <a:rPr lang="ru-RU" sz="3000" b="1" dirty="0" smtClean="0">
                <a:solidFill>
                  <a:schemeClr val="tx1"/>
                </a:solidFill>
                <a:latin typeface="Times New Roman" pitchFamily="18" charset="0"/>
                <a:cs typeface="Times New Roman" pitchFamily="18" charset="0"/>
              </a:rPr>
              <a:t> </a:t>
            </a:r>
            <a:r>
              <a:rPr lang="ru-RU" sz="3000" b="1" dirty="0" err="1" smtClean="0">
                <a:solidFill>
                  <a:schemeClr val="tx1"/>
                </a:solidFill>
                <a:latin typeface="Times New Roman" pitchFamily="18" charset="0"/>
                <a:cs typeface="Times New Roman" pitchFamily="18" charset="0"/>
              </a:rPr>
              <a:t>және</a:t>
            </a:r>
            <a:r>
              <a:rPr lang="ru-RU" sz="3000" b="1" dirty="0" smtClean="0">
                <a:solidFill>
                  <a:schemeClr val="tx1"/>
                </a:solidFill>
                <a:latin typeface="Times New Roman" pitchFamily="18" charset="0"/>
                <a:cs typeface="Times New Roman" pitchFamily="18" charset="0"/>
              </a:rPr>
              <a:t> </a:t>
            </a:r>
            <a:r>
              <a:rPr lang="kk-KZ" sz="3000" b="1" dirty="0" smtClean="0">
                <a:solidFill>
                  <a:schemeClr val="tx1"/>
                </a:solidFill>
                <a:latin typeface="Times New Roman" pitchFamily="18" charset="0"/>
                <a:cs typeface="Times New Roman" pitchFamily="18" charset="0"/>
              </a:rPr>
              <a:t>қызметтері</a:t>
            </a:r>
          </a:p>
          <a:p>
            <a:pPr marL="457200" indent="-457200" algn="ctr" eaLnBrk="1" fontAlgn="auto" hangingPunct="1">
              <a:spcAft>
                <a:spcPts val="0"/>
              </a:spcAft>
              <a:buFont typeface="Wingdings 2"/>
              <a:buNone/>
              <a:defRPr/>
            </a:pPr>
            <a:r>
              <a:rPr lang="ru-RU" sz="3000" b="1" dirty="0" smtClean="0">
                <a:solidFill>
                  <a:schemeClr val="tx1"/>
                </a:solidFill>
                <a:latin typeface="Times New Roman" pitchFamily="18" charset="0"/>
                <a:cs typeface="Times New Roman" pitchFamily="18" charset="0"/>
              </a:rPr>
              <a:t>  2.Мемлекетт</a:t>
            </a:r>
            <a:r>
              <a:rPr lang="kk-KZ" sz="3000" b="1" dirty="0" smtClean="0">
                <a:solidFill>
                  <a:schemeClr val="tx1"/>
                </a:solidFill>
                <a:latin typeface="Times New Roman" pitchFamily="18" charset="0"/>
                <a:cs typeface="Times New Roman" pitchFamily="18" charset="0"/>
              </a:rPr>
              <a:t>ің түрлері</a:t>
            </a:r>
            <a:endParaRPr lang="ru-RU" sz="3000" b="1" dirty="0">
              <a:solidFill>
                <a:srgbClr val="000000"/>
              </a:solidFill>
              <a:latin typeface="Times New Roman" pitchFamily="18" charset="0"/>
              <a:cs typeface="Times New Roman" pitchFamily="18" charset="0"/>
            </a:endParaRPr>
          </a:p>
        </p:txBody>
      </p:sp>
    </p:spTree>
  </p:cSld>
  <p:clrMapOvr>
    <a:masterClrMapping/>
  </p:clrMapOvr>
  <p:transition advTm="2000"/>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503238" y="4983163"/>
            <a:ext cx="8183562" cy="1052512"/>
          </a:xfrm>
        </p:spPr>
        <p:txBody>
          <a:bodyPr>
            <a:normAutofit fontScale="90000"/>
          </a:bodyPr>
          <a:lstStyle/>
          <a:p>
            <a:pPr eaLnBrk="1" fontAlgn="auto" hangingPunct="1">
              <a:spcAft>
                <a:spcPts val="0"/>
              </a:spcAft>
              <a:defRPr/>
            </a:pPr>
            <a:r>
              <a:rPr lang="kk-KZ" sz="4000" dirty="0" smtClean="0">
                <a:solidFill>
                  <a:srgbClr val="000000"/>
                </a:solidFill>
              </a:rPr>
              <a:t>Мемлекет </a:t>
            </a:r>
            <a:r>
              <a:rPr lang="kk-KZ" sz="4000" smtClean="0">
                <a:solidFill>
                  <a:srgbClr val="000000"/>
                </a:solidFill>
              </a:rPr>
              <a:t>түралы  қарсы </a:t>
            </a:r>
            <a:r>
              <a:rPr lang="kk-KZ" sz="4000" dirty="0" smtClean="0">
                <a:solidFill>
                  <a:srgbClr val="000000"/>
                </a:solidFill>
              </a:rPr>
              <a:t>көзғарастар</a:t>
            </a:r>
            <a:endParaRPr lang="ru-RU" sz="4000" dirty="0">
              <a:solidFill>
                <a:srgbClr val="000000"/>
              </a:solidFill>
            </a:endParaRPr>
          </a:p>
        </p:txBody>
      </p:sp>
      <p:sp>
        <p:nvSpPr>
          <p:cNvPr id="68610" name="Rectangle 3"/>
          <p:cNvSpPr>
            <a:spLocks noGrp="1" noChangeArrowheads="1"/>
          </p:cNvSpPr>
          <p:nvPr>
            <p:ph idx="1"/>
          </p:nvPr>
        </p:nvSpPr>
        <p:spPr>
          <a:xfrm>
            <a:off x="503238" y="530225"/>
            <a:ext cx="8183562" cy="4187825"/>
          </a:xfrm>
        </p:spPr>
        <p:txBody>
          <a:bodyPr/>
          <a:lstStyle/>
          <a:p>
            <a:pPr eaLnBrk="1" hangingPunct="1"/>
            <a:r>
              <a:rPr lang="ru-RU" smtClean="0">
                <a:solidFill>
                  <a:srgbClr val="000000"/>
                </a:solidFill>
              </a:rPr>
              <a:t>Этатистік –мемлекеттің ролің  қоғамдық дамудың жоғарғы жетістігі және мақсаты ретінде  қарастыратың саяси ілімдердің бір бағыты.</a:t>
            </a:r>
          </a:p>
          <a:p>
            <a:pPr eaLnBrk="1" hangingPunct="1"/>
            <a:r>
              <a:rPr lang="ru-RU" smtClean="0">
                <a:solidFill>
                  <a:srgbClr val="000000"/>
                </a:solidFill>
              </a:rPr>
              <a:t>Анархистік- мемлекеттің қажеттілігің терістеу саяси ілімдердің бағыты</a:t>
            </a: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69634" name="Содержимое 2"/>
          <p:cNvSpPr>
            <a:spLocks noGrp="1"/>
          </p:cNvSpPr>
          <p:nvPr>
            <p:ph idx="1"/>
          </p:nvPr>
        </p:nvSpPr>
        <p:spPr>
          <a:xfrm>
            <a:off x="503238" y="530225"/>
            <a:ext cx="8183562" cy="4187825"/>
          </a:xfrm>
        </p:spPr>
        <p:txBody>
          <a:bodyPr/>
          <a:lstStyle/>
          <a:p>
            <a:pPr eaLnBrk="1" hangingPunct="1"/>
            <a:r>
              <a:rPr lang="kk-KZ" smtClean="0"/>
              <a:t>МЕМЛЕКЕТ ДЕГЕНІМІЗ ӘРТҮРЛІ ӘЛЕУМЕТТІК ТОПТАРДЫҢ, ЖЕКЕ АДАМДАРДЫҢ МҮДДЕЛЕРІН БИЛІК АРҚЫЛЫ БІРЛЕСТІРІП БІР ОРТАҚ КЕЛІСІМГЕ КЕЛТІРІП ОТЫРҒАҢ ҚОҒАМНЫҢ САЯСИ ИНСТИТУТЫ</a:t>
            </a:r>
            <a:r>
              <a:rPr lang="ru-RU" smtClean="0"/>
              <a:t>.</a:t>
            </a:r>
          </a:p>
          <a:p>
            <a:pPr eaLnBrk="1" hangingPunct="1"/>
            <a:r>
              <a:rPr lang="kk-KZ" smtClean="0"/>
              <a:t>МЕМЛЕКЕТ ЖЕКЕ АУМАҚҚА ОРНАЛАСЫП ҚОҒАМНЫҢ БҮКІЛ МҮШЕЛЕРІҢ ҚАМТИДЫ</a:t>
            </a:r>
            <a:endParaRPr lang="ru-RU" smtClean="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70658" name="Содержимое 2"/>
          <p:cNvSpPr>
            <a:spLocks noGrp="1"/>
          </p:cNvSpPr>
          <p:nvPr>
            <p:ph idx="1"/>
          </p:nvPr>
        </p:nvSpPr>
        <p:spPr>
          <a:xfrm>
            <a:off x="503238" y="530225"/>
            <a:ext cx="8183562" cy="4187825"/>
          </a:xfrm>
        </p:spPr>
        <p:txBody>
          <a:bodyPr/>
          <a:lstStyle/>
          <a:p>
            <a:pPr eaLnBrk="1" hangingPunct="1"/>
            <a:r>
              <a:rPr lang="ru-RU" smtClean="0"/>
              <a:t>Мемлекет деген ұғым бірнеше мағынада қолданылады.</a:t>
            </a:r>
            <a:br>
              <a:rPr lang="ru-RU" smtClean="0"/>
            </a:br>
            <a:r>
              <a:rPr lang="ru-RU" smtClean="0"/>
              <a:t>Біріншіден: қоғамды басқаратын аппарат,«үкімет» деген ұғымға сай.</a:t>
            </a:r>
          </a:p>
          <a:p>
            <a:pPr eaLnBrk="1" hangingPunct="1"/>
            <a:r>
              <a:rPr lang="ru-RU" smtClean="0"/>
              <a:t> Екіншіден: қоғам мүшелерінің ассоциациясы. Мұнда «халық», «ел», «қоғам» сөздеріне сәйкес.</a:t>
            </a:r>
            <a:br>
              <a:rPr lang="ru-RU" smtClean="0"/>
            </a:br>
            <a:endParaRPr lang="ru-RU" smtClean="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71682" name="Содержимое 2"/>
          <p:cNvSpPr>
            <a:spLocks noGrp="1"/>
          </p:cNvSpPr>
          <p:nvPr>
            <p:ph idx="1"/>
          </p:nvPr>
        </p:nvSpPr>
        <p:spPr>
          <a:xfrm>
            <a:off x="503238" y="530225"/>
            <a:ext cx="8183562" cy="4187825"/>
          </a:xfrm>
        </p:spPr>
        <p:txBody>
          <a:bodyPr/>
          <a:lstStyle/>
          <a:p>
            <a:pPr eaLnBrk="1" hangingPunct="1"/>
            <a:r>
              <a:rPr lang="ru-RU" sz="5400" b="1" smtClean="0"/>
              <a:t>Мемлекеттің пайда болуы туралы әр түрлі анықтамалар бар:</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737"/>
          </a:xfrm>
        </p:spPr>
        <p:txBody>
          <a:bodyPr>
            <a:normAutofit fontScale="90000"/>
          </a:bodyPr>
          <a:lstStyle/>
          <a:p>
            <a:pPr eaLnBrk="1" fontAlgn="auto" hangingPunct="1">
              <a:spcAft>
                <a:spcPts val="0"/>
              </a:spcAft>
              <a:defRPr/>
            </a:pPr>
            <a:endParaRPr lang="ru-RU" dirty="0">
              <a:solidFill>
                <a:schemeClr val="accent1">
                  <a:tint val="88000"/>
                  <a:satMod val="150000"/>
                </a:schemeClr>
              </a:solidFill>
            </a:endParaRPr>
          </a:p>
        </p:txBody>
      </p:sp>
      <p:sp>
        <p:nvSpPr>
          <p:cNvPr id="72706" name="Содержимое 2"/>
          <p:cNvSpPr>
            <a:spLocks noGrp="1"/>
          </p:cNvSpPr>
          <p:nvPr>
            <p:ph idx="1"/>
          </p:nvPr>
        </p:nvSpPr>
        <p:spPr>
          <a:xfrm>
            <a:off x="457200" y="476250"/>
            <a:ext cx="8229600" cy="6381750"/>
          </a:xfrm>
        </p:spPr>
        <p:txBody>
          <a:bodyPr anchor="ctr"/>
          <a:lstStyle/>
          <a:p>
            <a:pPr eaLnBrk="1" hangingPunct="1"/>
            <a:r>
              <a:rPr lang="ru-RU" sz="4400" smtClean="0"/>
              <a:t>Патриархалдық теория.(Конфуций,Аристотель, Р.Филмер).</a:t>
            </a:r>
          </a:p>
          <a:p>
            <a:pPr eaLnBrk="1" hangingPunct="1">
              <a:buFont typeface="Wingdings 2" pitchFamily="18" charset="2"/>
              <a:buNone/>
            </a:pPr>
            <a:r>
              <a:rPr lang="ru-RU" sz="4400" smtClean="0"/>
              <a:t>Мемлекеттің пайда болуын жа</a:t>
            </a:r>
            <a:r>
              <a:rPr lang="kk-KZ" sz="4400" smtClean="0"/>
              <a:t>нұяның тарамдану себебімең деп түсіндіреді</a:t>
            </a:r>
            <a:r>
              <a:rPr lang="ru-RU" sz="4400" smtClean="0"/>
              <a:t>.Мемлекеттік билік</a:t>
            </a:r>
            <a:br>
              <a:rPr lang="ru-RU" sz="4400" smtClean="0"/>
            </a:br>
            <a:r>
              <a:rPr lang="ru-RU" sz="4400" smtClean="0"/>
              <a:t>   әке билігінің жалғасы деп санайды</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01612"/>
          </a:xfrm>
        </p:spPr>
        <p:txBody>
          <a:bodyPr>
            <a:normAutofit fontScale="90000"/>
          </a:bodyPr>
          <a:lstStyle/>
          <a:p>
            <a:pPr eaLnBrk="1" fontAlgn="auto" hangingPunct="1">
              <a:spcAft>
                <a:spcPts val="0"/>
              </a:spcAft>
              <a:defRPr/>
            </a:pPr>
            <a:endParaRPr lang="ru-RU" dirty="0">
              <a:solidFill>
                <a:schemeClr val="accent1">
                  <a:tint val="88000"/>
                  <a:satMod val="150000"/>
                </a:schemeClr>
              </a:solidFill>
            </a:endParaRPr>
          </a:p>
        </p:txBody>
      </p:sp>
      <p:sp>
        <p:nvSpPr>
          <p:cNvPr id="3" name="Содержимое 2"/>
          <p:cNvSpPr>
            <a:spLocks noGrp="1"/>
          </p:cNvSpPr>
          <p:nvPr>
            <p:ph idx="1"/>
          </p:nvPr>
        </p:nvSpPr>
        <p:spPr>
          <a:xfrm>
            <a:off x="457200" y="1052513"/>
            <a:ext cx="8229600" cy="5073650"/>
          </a:xfrm>
        </p:spPr>
        <p:txBody>
          <a:bodyPr>
            <a:normAutofit fontScale="92500" lnSpcReduction="20000"/>
          </a:bodyPr>
          <a:lstStyle/>
          <a:p>
            <a:pPr marL="265176" indent="-265176" eaLnBrk="1" fontAlgn="auto" hangingPunct="1">
              <a:spcAft>
                <a:spcPts val="0"/>
              </a:spcAft>
              <a:buFont typeface="Wingdings 2"/>
              <a:buChar char=""/>
              <a:defRPr/>
            </a:pPr>
            <a:endParaRPr lang="ru-RU" dirty="0" smtClean="0"/>
          </a:p>
          <a:p>
            <a:pPr marL="265176" indent="-265176" eaLnBrk="1" fontAlgn="auto" hangingPunct="1">
              <a:spcAft>
                <a:spcPts val="0"/>
              </a:spcAft>
              <a:buFont typeface="Wingdings 2"/>
              <a:buChar char=""/>
              <a:defRPr/>
            </a:pPr>
            <a:r>
              <a:rPr lang="ru-RU" sz="4800" b="1" dirty="0" err="1" smtClean="0"/>
              <a:t>Теологиялық </a:t>
            </a:r>
            <a:r>
              <a:rPr lang="ru-RU" sz="4800" b="1" dirty="0" smtClean="0"/>
              <a:t>теория.</a:t>
            </a:r>
          </a:p>
          <a:p>
            <a:pPr marL="265176" indent="-265176" eaLnBrk="1" fontAlgn="auto" hangingPunct="1">
              <a:spcAft>
                <a:spcPts val="0"/>
              </a:spcAft>
              <a:buFont typeface="Wingdings 2"/>
              <a:buChar char=""/>
              <a:defRPr/>
            </a:pPr>
            <a:r>
              <a:rPr lang="ru-RU" sz="4800" b="1" dirty="0" smtClean="0"/>
              <a:t> </a:t>
            </a:r>
            <a:r>
              <a:rPr lang="ru-RU" sz="4800" b="1" dirty="0" err="1" smtClean="0"/>
              <a:t>Негізін</a:t>
            </a:r>
            <a:r>
              <a:rPr lang="ru-RU" sz="4800" b="1" dirty="0" smtClean="0"/>
              <a:t> </a:t>
            </a:r>
            <a:r>
              <a:rPr lang="ru-RU" sz="4800" b="1" dirty="0" err="1" smtClean="0"/>
              <a:t>салушылар</a:t>
            </a:r>
            <a:r>
              <a:rPr lang="ru-RU" sz="4800" b="1" dirty="0" smtClean="0"/>
              <a:t>: А.Августин мен Фома Аквинский. </a:t>
            </a:r>
            <a:r>
              <a:rPr lang="ru-RU" sz="4800" b="1" dirty="0" err="1" smtClean="0"/>
              <a:t>Мемлекет</a:t>
            </a:r>
            <a:r>
              <a:rPr lang="ru-RU" sz="4800" b="1" dirty="0" smtClean="0"/>
              <a:t> </a:t>
            </a:r>
            <a:r>
              <a:rPr lang="ru-RU" sz="4800" b="1" dirty="0" err="1" smtClean="0"/>
              <a:t>құдайдың құдіретімен пайда</a:t>
            </a:r>
            <a:r>
              <a:rPr lang="ru-RU" sz="4800" b="1" dirty="0" smtClean="0"/>
              <a:t> </a:t>
            </a:r>
            <a:r>
              <a:rPr lang="ru-RU" sz="4800" b="1" dirty="0" err="1" smtClean="0"/>
              <a:t>болғаның білдіреді</a:t>
            </a:r>
            <a:r>
              <a:rPr lang="ru-RU" sz="4800" b="1" dirty="0" smtClean="0"/>
              <a:t>.</a:t>
            </a:r>
            <a:br>
              <a:rPr lang="ru-RU" sz="4800" b="1" dirty="0" smtClean="0"/>
            </a:br>
            <a:endParaRPr lang="ru-RU" sz="4800" b="1" dirty="0" smtClean="0"/>
          </a:p>
          <a:p>
            <a:pPr marL="265176" indent="-265176" eaLnBrk="1" fontAlgn="auto" hangingPunct="1">
              <a:spcAft>
                <a:spcPts val="0"/>
              </a:spcAft>
              <a:buFont typeface="Wingdings 2"/>
              <a:buChar char=""/>
              <a:defRPr/>
            </a:pPr>
            <a:endParaRPr lang="ru-RU" sz="48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8313" y="0"/>
            <a:ext cx="8229600" cy="417513"/>
          </a:xfrm>
        </p:spPr>
        <p:txBody>
          <a:bodyPr>
            <a:normAutofit fontScale="90000"/>
          </a:bodyPr>
          <a:lstStyle/>
          <a:p>
            <a:pPr eaLnBrk="1" fontAlgn="auto" hangingPunct="1">
              <a:spcAft>
                <a:spcPts val="0"/>
              </a:spcAft>
              <a:defRPr/>
            </a:pPr>
            <a:endParaRPr lang="ru-RU" dirty="0">
              <a:solidFill>
                <a:schemeClr val="accent1">
                  <a:tint val="88000"/>
                  <a:satMod val="150000"/>
                </a:schemeClr>
              </a:solidFill>
            </a:endParaRPr>
          </a:p>
        </p:txBody>
      </p:sp>
      <p:sp>
        <p:nvSpPr>
          <p:cNvPr id="74754" name="Содержимое 2"/>
          <p:cNvSpPr>
            <a:spLocks noGrp="1"/>
          </p:cNvSpPr>
          <p:nvPr>
            <p:ph idx="1"/>
          </p:nvPr>
        </p:nvSpPr>
        <p:spPr>
          <a:xfrm>
            <a:off x="457200" y="549275"/>
            <a:ext cx="8229600" cy="6308725"/>
          </a:xfrm>
        </p:spPr>
        <p:txBody>
          <a:bodyPr/>
          <a:lstStyle/>
          <a:p>
            <a:pPr eaLnBrk="1" hangingPunct="1"/>
            <a:r>
              <a:rPr lang="ru-RU" sz="3600" b="1" smtClean="0"/>
              <a:t>Күштеу(Зорлық жасау ) теориясы — </a:t>
            </a:r>
            <a:r>
              <a:rPr lang="en-US" sz="3600" b="1" smtClean="0"/>
              <a:t>XIX </a:t>
            </a:r>
            <a:r>
              <a:rPr lang="ru-RU" sz="3600" b="1" smtClean="0"/>
              <a:t>ғ. қалыптаскан пікір. Өкілдері: Л. Гумплович, К. Каутский, Е. Дюринг т.б.</a:t>
            </a:r>
          </a:p>
          <a:p>
            <a:pPr eaLnBrk="1" hangingPunct="1"/>
            <a:r>
              <a:rPr lang="ru-RU" sz="3600" b="1" smtClean="0"/>
              <a:t> Мазмұны: күшті рулар, тайпалар өздерімен шектес әлсіз руларды, тайпаларды күштеп, зорлық озбырлық жасап өзіне бағындырып, бақылауды жақсарту үшін мемлекет құрады — деп түсіндіреді.</a:t>
            </a:r>
            <a:br>
              <a:rPr lang="ru-RU" sz="3600" b="1" smtClean="0"/>
            </a:br>
            <a:endParaRPr lang="ru-RU" sz="3600" b="1" smtClean="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8313" y="0"/>
            <a:ext cx="8229600" cy="417513"/>
          </a:xfrm>
        </p:spPr>
        <p:txBody>
          <a:bodyPr>
            <a:normAutofit fontScale="90000"/>
          </a:bodyPr>
          <a:lstStyle/>
          <a:p>
            <a:pPr eaLnBrk="1" fontAlgn="auto" hangingPunct="1">
              <a:spcAft>
                <a:spcPts val="0"/>
              </a:spcAft>
              <a:defRPr/>
            </a:pPr>
            <a:endParaRPr lang="ru-RU" dirty="0">
              <a:solidFill>
                <a:schemeClr val="accent1">
                  <a:tint val="88000"/>
                  <a:satMod val="150000"/>
                </a:schemeClr>
              </a:solidFill>
            </a:endParaRPr>
          </a:p>
        </p:txBody>
      </p:sp>
      <p:sp>
        <p:nvSpPr>
          <p:cNvPr id="75778" name="Содержимое 2"/>
          <p:cNvSpPr>
            <a:spLocks noGrp="1"/>
          </p:cNvSpPr>
          <p:nvPr>
            <p:ph idx="1"/>
          </p:nvPr>
        </p:nvSpPr>
        <p:spPr>
          <a:xfrm>
            <a:off x="457200" y="549275"/>
            <a:ext cx="8229600" cy="6308725"/>
          </a:xfrm>
        </p:spPr>
        <p:txBody>
          <a:bodyPr/>
          <a:lstStyle/>
          <a:p>
            <a:pPr eaLnBrk="1" hangingPunct="1"/>
            <a:r>
              <a:rPr lang="ru-RU" sz="3600" b="1" smtClean="0"/>
              <a:t>Күштеу(Зорлық жасау ) теориясы — </a:t>
            </a:r>
            <a:r>
              <a:rPr lang="en-US" sz="3600" b="1" smtClean="0"/>
              <a:t>XIX </a:t>
            </a:r>
            <a:r>
              <a:rPr lang="ru-RU" sz="3600" b="1" smtClean="0"/>
              <a:t>ғ. қалыптаскан пікір. Өкілдері: Л. Гумплович, К. Каутский, Е. Дюринг т.б.</a:t>
            </a:r>
          </a:p>
          <a:p>
            <a:pPr eaLnBrk="1" hangingPunct="1"/>
            <a:r>
              <a:rPr lang="ru-RU" sz="3600" b="1" smtClean="0"/>
              <a:t> Мазмұны: күшті рулар, тайпалар өздерімен шектес әлсіз руларды, тайпаларды күштеп, зорлық озбырлық жасап өзіне бағындырып, бақылауды жақсарту үшін мемлекет құрады — деп түсіндіреді.</a:t>
            </a:r>
            <a:br>
              <a:rPr lang="ru-RU" sz="3600" b="1" smtClean="0"/>
            </a:br>
            <a:endParaRPr lang="ru-RU" sz="3600" b="1" smtClean="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01612"/>
          </a:xfrm>
        </p:spPr>
        <p:txBody>
          <a:bodyPr>
            <a:normAutofit fontScale="90000"/>
          </a:bodyPr>
          <a:lstStyle/>
          <a:p>
            <a:pPr eaLnBrk="1" fontAlgn="auto" hangingPunct="1">
              <a:spcAft>
                <a:spcPts val="0"/>
              </a:spcAft>
              <a:defRPr/>
            </a:pPr>
            <a:endParaRPr lang="ru-RU" dirty="0">
              <a:solidFill>
                <a:schemeClr val="accent1">
                  <a:tint val="88000"/>
                  <a:satMod val="150000"/>
                </a:schemeClr>
              </a:solidFill>
            </a:endParaRPr>
          </a:p>
        </p:txBody>
      </p:sp>
      <p:sp>
        <p:nvSpPr>
          <p:cNvPr id="3" name="Содержимое 2"/>
          <p:cNvSpPr>
            <a:spLocks noGrp="1"/>
          </p:cNvSpPr>
          <p:nvPr>
            <p:ph idx="1"/>
          </p:nvPr>
        </p:nvSpPr>
        <p:spPr>
          <a:xfrm>
            <a:off x="457200" y="908050"/>
            <a:ext cx="8229600" cy="5218113"/>
          </a:xfrm>
        </p:spPr>
        <p:txBody>
          <a:bodyPr>
            <a:normAutofit fontScale="77500" lnSpcReduction="20000"/>
          </a:bodyPr>
          <a:lstStyle/>
          <a:p>
            <a:pPr marL="265176" indent="-265176" eaLnBrk="1" fontAlgn="auto" hangingPunct="1">
              <a:spcAft>
                <a:spcPts val="0"/>
              </a:spcAft>
              <a:buFont typeface="Wingdings 2"/>
              <a:buChar char=""/>
              <a:defRPr/>
            </a:pPr>
            <a:endParaRPr lang="ru-RU" dirty="0" smtClean="0"/>
          </a:p>
          <a:p>
            <a:pPr marL="265176" indent="-265176" eaLnBrk="1" fontAlgn="auto" hangingPunct="1">
              <a:spcAft>
                <a:spcPts val="0"/>
              </a:spcAft>
              <a:buFont typeface="Wingdings 2"/>
              <a:buChar char=""/>
              <a:defRPr/>
            </a:pPr>
            <a:r>
              <a:rPr lang="ru-RU" sz="4400" b="1" dirty="0" err="1" smtClean="0"/>
              <a:t>Географиялық </a:t>
            </a:r>
            <a:r>
              <a:rPr lang="ru-RU" sz="4400" b="1" dirty="0" smtClean="0"/>
              <a:t>теория. </a:t>
            </a:r>
          </a:p>
          <a:p>
            <a:pPr marL="265176" indent="-265176" eaLnBrk="1" fontAlgn="auto" hangingPunct="1">
              <a:spcAft>
                <a:spcPts val="0"/>
              </a:spcAft>
              <a:buFont typeface="Wingdings 2"/>
              <a:buNone/>
              <a:defRPr/>
            </a:pPr>
            <a:r>
              <a:rPr lang="ru-RU" sz="4400" b="1" dirty="0" smtClean="0"/>
              <a:t>    </a:t>
            </a:r>
            <a:r>
              <a:rPr lang="ru-RU" sz="4400" b="1" dirty="0" err="1" smtClean="0"/>
              <a:t>Негізін</a:t>
            </a:r>
            <a:r>
              <a:rPr lang="ru-RU" sz="4400" b="1" dirty="0" smtClean="0"/>
              <a:t> </a:t>
            </a:r>
            <a:r>
              <a:rPr lang="ru-RU" sz="4400" b="1" dirty="0" err="1" smtClean="0"/>
              <a:t>салушылар</a:t>
            </a:r>
            <a:r>
              <a:rPr lang="ru-RU" sz="4400" b="1" dirty="0" smtClean="0"/>
              <a:t>: Ибн </a:t>
            </a:r>
            <a:r>
              <a:rPr lang="ru-RU" sz="4400" b="1" dirty="0" err="1" smtClean="0"/>
              <a:t>Хальдун</a:t>
            </a:r>
            <a:r>
              <a:rPr lang="ru-RU" sz="4400" b="1" dirty="0" smtClean="0"/>
              <a:t>, </a:t>
            </a:r>
            <a:r>
              <a:rPr lang="ru-RU" sz="4400" b="1" dirty="0" err="1" smtClean="0"/>
              <a:t>А.Гатцель</a:t>
            </a:r>
            <a:r>
              <a:rPr lang="ru-RU" sz="4400" b="1" dirty="0" smtClean="0"/>
              <a:t>, В.Соловьев, Б.Чичерин.</a:t>
            </a:r>
          </a:p>
          <a:p>
            <a:pPr marL="265176" indent="-265176" eaLnBrk="1" fontAlgn="auto" hangingPunct="1">
              <a:spcAft>
                <a:spcPts val="0"/>
              </a:spcAft>
              <a:buFont typeface="Wingdings 2"/>
              <a:buNone/>
              <a:defRPr/>
            </a:pPr>
            <a:r>
              <a:rPr lang="ru-RU" sz="4400" b="1" dirty="0" smtClean="0"/>
              <a:t> </a:t>
            </a:r>
            <a:r>
              <a:rPr lang="ru-RU" sz="4400" b="1" dirty="0" err="1" smtClean="0"/>
              <a:t>Мемлекеттің пайда</a:t>
            </a:r>
            <a:r>
              <a:rPr lang="ru-RU" sz="4400" b="1" dirty="0" smtClean="0"/>
              <a:t> </a:t>
            </a:r>
            <a:r>
              <a:rPr lang="ru-RU" sz="4400" b="1" dirty="0" err="1" smtClean="0"/>
              <a:t>болуы</a:t>
            </a:r>
            <a:r>
              <a:rPr lang="ru-RU" sz="4400" b="1" dirty="0" smtClean="0"/>
              <a:t> </a:t>
            </a:r>
            <a:r>
              <a:rPr lang="ru-RU" sz="4400" b="1" dirty="0" err="1" smtClean="0"/>
              <a:t>географиялық ортаның өзгешеліктерінен деп</a:t>
            </a:r>
            <a:r>
              <a:rPr lang="ru-RU" sz="4400" b="1" dirty="0" smtClean="0"/>
              <a:t> </a:t>
            </a:r>
            <a:r>
              <a:rPr lang="ru-RU" sz="4400" b="1" dirty="0" err="1" smtClean="0"/>
              <a:t>түсіндіреді.</a:t>
            </a:r>
            <a:r>
              <a:rPr lang="ru-RU" sz="4400" b="1" dirty="0" smtClean="0"/>
              <a:t> </a:t>
            </a:r>
            <a:br>
              <a:rPr lang="ru-RU" sz="4400" b="1" dirty="0" smtClean="0"/>
            </a:br>
            <a:r>
              <a:rPr lang="ru-RU" sz="4400" b="1" dirty="0" smtClean="0"/>
              <a:t>(</a:t>
            </a:r>
            <a:r>
              <a:rPr lang="kk-KZ" sz="4400" b="1" dirty="0" smtClean="0"/>
              <a:t>мысалы алғашқы мемлекеттер су бар жердерде пайда болды</a:t>
            </a:r>
            <a:r>
              <a:rPr lang="ru-RU" sz="4400" b="1" dirty="0" smtClean="0"/>
              <a:t>)</a:t>
            </a:r>
            <a:endParaRPr lang="ru-RU" sz="4400" b="1"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74637"/>
          </a:xfrm>
        </p:spPr>
        <p:txBody>
          <a:bodyPr>
            <a:normAutofit fontScale="90000"/>
          </a:bodyPr>
          <a:lstStyle/>
          <a:p>
            <a:pPr eaLnBrk="1" fontAlgn="auto" hangingPunct="1">
              <a:spcAft>
                <a:spcPts val="0"/>
              </a:spcAft>
              <a:defRPr/>
            </a:pPr>
            <a:endParaRPr lang="ru-RU" dirty="0">
              <a:solidFill>
                <a:schemeClr val="accent1">
                  <a:tint val="88000"/>
                  <a:satMod val="150000"/>
                </a:schemeClr>
              </a:solidFill>
            </a:endParaRPr>
          </a:p>
        </p:txBody>
      </p:sp>
      <p:sp>
        <p:nvSpPr>
          <p:cNvPr id="3" name="Содержимое 2"/>
          <p:cNvSpPr>
            <a:spLocks noGrp="1"/>
          </p:cNvSpPr>
          <p:nvPr>
            <p:ph idx="1"/>
          </p:nvPr>
        </p:nvSpPr>
        <p:spPr>
          <a:xfrm>
            <a:off x="457200" y="692150"/>
            <a:ext cx="8229600" cy="5434013"/>
          </a:xfrm>
        </p:spPr>
        <p:txBody>
          <a:bodyPr>
            <a:normAutofit fontScale="47500" lnSpcReduction="20000"/>
          </a:bodyPr>
          <a:lstStyle/>
          <a:p>
            <a:pPr marL="265176" indent="-265176" eaLnBrk="1" fontAlgn="auto" hangingPunct="1">
              <a:spcAft>
                <a:spcPts val="0"/>
              </a:spcAft>
              <a:buFont typeface="Wingdings 2"/>
              <a:buChar char=""/>
              <a:defRPr/>
            </a:pPr>
            <a:endParaRPr lang="ru-RU" dirty="0" smtClean="0"/>
          </a:p>
          <a:p>
            <a:pPr marL="265176" indent="-265176" eaLnBrk="1" fontAlgn="auto" hangingPunct="1">
              <a:spcAft>
                <a:spcPts val="0"/>
              </a:spcAft>
              <a:buFont typeface="Wingdings 2"/>
              <a:buChar char=""/>
              <a:defRPr/>
            </a:pPr>
            <a:r>
              <a:rPr lang="ru-RU" sz="6500" dirty="0" err="1" smtClean="0"/>
              <a:t>Психологиялық </a:t>
            </a:r>
            <a:r>
              <a:rPr lang="ru-RU" sz="6500" dirty="0" smtClean="0"/>
              <a:t>теория.(</a:t>
            </a:r>
            <a:r>
              <a:rPr lang="en-US" sz="6500" dirty="0" smtClean="0"/>
              <a:t>XIX </a:t>
            </a:r>
            <a:r>
              <a:rPr lang="ru-RU" sz="6500" dirty="0" err="1" smtClean="0"/>
              <a:t>ғ.</a:t>
            </a:r>
            <a:r>
              <a:rPr lang="ru-RU" sz="6500" dirty="0" smtClean="0"/>
              <a:t> </a:t>
            </a:r>
            <a:r>
              <a:rPr lang="ru-RU" sz="6500" dirty="0" err="1" smtClean="0"/>
              <a:t>бұл теорияны</a:t>
            </a:r>
            <a:r>
              <a:rPr lang="ru-RU" sz="6500" dirty="0" smtClean="0"/>
              <a:t> </a:t>
            </a:r>
            <a:r>
              <a:rPr lang="ru-RU" sz="6500" dirty="0" err="1" smtClean="0"/>
              <a:t>уағыздаған: Ч.Тард</a:t>
            </a:r>
            <a:r>
              <a:rPr lang="ru-RU" sz="6500" dirty="0" smtClean="0"/>
              <a:t>, Л.И. </a:t>
            </a:r>
            <a:r>
              <a:rPr lang="ru-RU" sz="6500" dirty="0" err="1" smtClean="0"/>
              <a:t>Петражицкий</a:t>
            </a:r>
            <a:r>
              <a:rPr lang="ru-RU" sz="6500" dirty="0" smtClean="0"/>
              <a:t>) </a:t>
            </a:r>
          </a:p>
          <a:p>
            <a:pPr marL="265176" indent="-265176" eaLnBrk="1" fontAlgn="auto" hangingPunct="1">
              <a:spcAft>
                <a:spcPts val="0"/>
              </a:spcAft>
              <a:buFont typeface="Wingdings 2"/>
              <a:buNone/>
              <a:defRPr/>
            </a:pPr>
            <a:r>
              <a:rPr lang="ru-RU" sz="6500" dirty="0" smtClean="0"/>
              <a:t>   </a:t>
            </a:r>
            <a:r>
              <a:rPr lang="ru-RU" sz="6500" dirty="0" err="1" smtClean="0"/>
              <a:t>Адамдарға бағыну </a:t>
            </a:r>
            <a:r>
              <a:rPr lang="ru-RU" sz="6500" dirty="0" smtClean="0"/>
              <a:t>мен </a:t>
            </a:r>
            <a:r>
              <a:rPr lang="ru-RU" sz="6500" dirty="0" err="1" smtClean="0"/>
              <a:t>құлшылық ету</a:t>
            </a:r>
            <a:r>
              <a:rPr lang="ru-RU" sz="6500" dirty="0" smtClean="0"/>
              <a:t> </a:t>
            </a:r>
            <a:r>
              <a:rPr lang="ru-RU" sz="6500" dirty="0" err="1" smtClean="0"/>
              <a:t>қажеттігі мәңгі бақи тән болған дегенді</a:t>
            </a:r>
            <a:r>
              <a:rPr lang="ru-RU" sz="6500" dirty="0" smtClean="0"/>
              <a:t> </a:t>
            </a:r>
            <a:r>
              <a:rPr lang="ru-RU" sz="6500" dirty="0" err="1" smtClean="0"/>
              <a:t>айтады</a:t>
            </a:r>
            <a:r>
              <a:rPr lang="ru-RU" sz="6500" dirty="0" smtClean="0"/>
              <a:t>.</a:t>
            </a:r>
          </a:p>
          <a:p>
            <a:pPr marL="265176" indent="-265176" eaLnBrk="1" fontAlgn="auto" hangingPunct="1">
              <a:spcAft>
                <a:spcPts val="0"/>
              </a:spcAft>
              <a:buFont typeface="Wingdings 2"/>
              <a:buNone/>
              <a:defRPr/>
            </a:pPr>
            <a:r>
              <a:rPr lang="ru-RU" sz="4800" b="1" dirty="0" smtClean="0"/>
              <a:t/>
            </a:r>
            <a:br>
              <a:rPr lang="ru-RU" sz="4800" b="1" dirty="0" smtClean="0"/>
            </a:br>
            <a:r>
              <a:rPr lang="ru-RU" sz="5800" b="1" dirty="0" err="1" smtClean="0"/>
              <a:t>Коғам </a:t>
            </a:r>
            <a:r>
              <a:rPr lang="ru-RU" sz="5800" b="1" dirty="0" smtClean="0"/>
              <a:t>мен </a:t>
            </a:r>
            <a:r>
              <a:rPr lang="ru-RU" sz="5800" b="1" dirty="0" err="1" smtClean="0"/>
              <a:t>мемлекет</a:t>
            </a:r>
            <a:r>
              <a:rPr lang="ru-RU" sz="5800" b="1" dirty="0" smtClean="0"/>
              <a:t> </a:t>
            </a:r>
            <a:r>
              <a:rPr lang="ru-RU" sz="5800" b="1" dirty="0" err="1" smtClean="0"/>
              <a:t>адамдардың табиғи психологиялық </a:t>
            </a:r>
            <a:r>
              <a:rPr lang="ru-RU" sz="5800" b="1" dirty="0" smtClean="0"/>
              <a:t>даму </a:t>
            </a:r>
            <a:r>
              <a:rPr lang="ru-RU" sz="5800" b="1" dirty="0" err="1" smtClean="0"/>
              <a:t>заңдылық процесінің нәтижесінде пайда</a:t>
            </a:r>
            <a:r>
              <a:rPr lang="ru-RU" sz="5800" b="1" dirty="0" smtClean="0"/>
              <a:t> </a:t>
            </a:r>
            <a:r>
              <a:rPr lang="ru-RU" sz="5800" b="1" dirty="0" err="1" smtClean="0"/>
              <a:t>болды</a:t>
            </a:r>
            <a:r>
              <a:rPr lang="ru-RU" sz="5800" b="1" dirty="0" smtClean="0"/>
              <a:t> </a:t>
            </a:r>
            <a:r>
              <a:rPr lang="ru-RU" sz="5800" b="1" dirty="0" err="1" smtClean="0"/>
              <a:t>деп</a:t>
            </a:r>
            <a:r>
              <a:rPr lang="ru-RU" sz="5800" b="1" dirty="0" smtClean="0"/>
              <a:t> </a:t>
            </a:r>
            <a:r>
              <a:rPr lang="ru-RU" sz="5800" b="1" dirty="0" err="1" smtClean="0"/>
              <a:t>түсіндіреді</a:t>
            </a:r>
            <a:r>
              <a:rPr lang="ru-RU" sz="5800" b="1" dirty="0" smtClean="0"/>
              <a:t>.</a:t>
            </a:r>
            <a:br>
              <a:rPr lang="ru-RU" sz="5800" b="1" dirty="0" smtClean="0"/>
            </a:br>
            <a:endParaRPr lang="ru-RU" sz="5800" b="1"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175"/>
          </a:xfrm>
        </p:spPr>
        <p:txBody>
          <a:bodyPr>
            <a:normAutofit fontScale="90000"/>
          </a:bodyPr>
          <a:lstStyle/>
          <a:p>
            <a:pPr eaLnBrk="1" fontAlgn="auto" hangingPunct="1">
              <a:spcAft>
                <a:spcPts val="0"/>
              </a:spcAft>
              <a:defRPr/>
            </a:pPr>
            <a:endParaRPr lang="ru-RU" dirty="0">
              <a:solidFill>
                <a:schemeClr val="accent1">
                  <a:tint val="88000"/>
                  <a:satMod val="150000"/>
                </a:schemeClr>
              </a:solidFill>
            </a:endParaRPr>
          </a:p>
        </p:txBody>
      </p:sp>
      <p:sp>
        <p:nvSpPr>
          <p:cNvPr id="3" name="Содержимое 2"/>
          <p:cNvSpPr>
            <a:spLocks noGrp="1"/>
          </p:cNvSpPr>
          <p:nvPr>
            <p:ph idx="1"/>
          </p:nvPr>
        </p:nvSpPr>
        <p:spPr>
          <a:xfrm>
            <a:off x="457200" y="981075"/>
            <a:ext cx="8229600" cy="5145088"/>
          </a:xfrm>
        </p:spPr>
        <p:txBody>
          <a:bodyPr>
            <a:normAutofit fontScale="62500" lnSpcReduction="20000"/>
          </a:bodyPr>
          <a:lstStyle/>
          <a:p>
            <a:pPr marL="265176" indent="-265176" eaLnBrk="1" fontAlgn="auto" hangingPunct="1">
              <a:spcAft>
                <a:spcPts val="0"/>
              </a:spcAft>
              <a:buFont typeface="Wingdings 2"/>
              <a:buChar char=""/>
              <a:defRPr/>
            </a:pPr>
            <a:endParaRPr lang="ru-RU" dirty="0" smtClean="0"/>
          </a:p>
          <a:p>
            <a:pPr marL="265176" indent="-265176" eaLnBrk="1" fontAlgn="auto" hangingPunct="1">
              <a:spcAft>
                <a:spcPts val="0"/>
              </a:spcAft>
              <a:buFont typeface="Wingdings 2"/>
              <a:buChar char=""/>
              <a:defRPr/>
            </a:pPr>
            <a:r>
              <a:rPr lang="ru-RU" sz="5100" dirty="0" err="1" smtClean="0"/>
              <a:t>Тапты</a:t>
            </a:r>
            <a:r>
              <a:rPr lang="kk-KZ" sz="5100" dirty="0" smtClean="0"/>
              <a:t>қ (</a:t>
            </a:r>
            <a:r>
              <a:rPr lang="ru-RU" sz="5100" dirty="0" err="1" smtClean="0"/>
              <a:t>Материалистік</a:t>
            </a:r>
            <a:r>
              <a:rPr lang="kk-KZ" sz="5100" dirty="0" smtClean="0"/>
              <a:t>) </a:t>
            </a:r>
            <a:r>
              <a:rPr lang="ru-RU" sz="5100" dirty="0" smtClean="0"/>
              <a:t>теория.(</a:t>
            </a:r>
            <a:r>
              <a:rPr lang="ru-RU" sz="5100" dirty="0" err="1" smtClean="0"/>
              <a:t>К.Маркс,Ф.Энгельс,В.Ленин,Е.Дюринг</a:t>
            </a:r>
            <a:r>
              <a:rPr lang="ru-RU" sz="5100" dirty="0" smtClean="0"/>
              <a:t>) </a:t>
            </a:r>
          </a:p>
          <a:p>
            <a:pPr marL="265176" indent="-265176" eaLnBrk="1" fontAlgn="auto" hangingPunct="1">
              <a:spcAft>
                <a:spcPts val="0"/>
              </a:spcAft>
              <a:buFont typeface="Wingdings 2"/>
              <a:buNone/>
              <a:defRPr/>
            </a:pPr>
            <a:r>
              <a:rPr lang="ru-RU" sz="5100" dirty="0" smtClean="0"/>
              <a:t>   </a:t>
            </a:r>
            <a:r>
              <a:rPr lang="ru-RU" sz="5100" dirty="0" err="1" smtClean="0"/>
              <a:t>Мемлекет</a:t>
            </a:r>
            <a:r>
              <a:rPr lang="ru-RU" sz="5100" dirty="0" smtClean="0"/>
              <a:t> </a:t>
            </a:r>
            <a:r>
              <a:rPr lang="ru-RU" sz="5100" dirty="0" err="1" smtClean="0"/>
              <a:t>жеке</a:t>
            </a:r>
            <a:r>
              <a:rPr lang="ru-RU" sz="5100" dirty="0" smtClean="0"/>
              <a:t> </a:t>
            </a:r>
            <a:r>
              <a:rPr lang="ru-RU" sz="5100" dirty="0" err="1" smtClean="0"/>
              <a:t>меншік</a:t>
            </a:r>
            <a:r>
              <a:rPr lang="ru-RU" sz="5100" dirty="0" smtClean="0"/>
              <a:t> пен </a:t>
            </a:r>
            <a:r>
              <a:rPr lang="ru-RU" sz="5100" dirty="0" err="1" smtClean="0"/>
              <a:t>таптың пайда</a:t>
            </a:r>
            <a:r>
              <a:rPr lang="ru-RU" sz="5100" dirty="0" smtClean="0"/>
              <a:t> </a:t>
            </a:r>
            <a:r>
              <a:rPr lang="ru-RU" sz="5100" dirty="0" err="1" smtClean="0"/>
              <a:t>болуынан</a:t>
            </a:r>
            <a:r>
              <a:rPr lang="ru-RU" sz="5100" dirty="0" smtClean="0"/>
              <a:t> </a:t>
            </a:r>
            <a:r>
              <a:rPr lang="ru-RU" sz="5100" dirty="0" err="1" smtClean="0"/>
              <a:t>туған дейді</a:t>
            </a:r>
            <a:r>
              <a:rPr lang="ru-RU" sz="5100" dirty="0" smtClean="0"/>
              <a:t>. </a:t>
            </a:r>
            <a:r>
              <a:rPr lang="ru-RU" sz="5100" dirty="0" err="1" smtClean="0"/>
              <a:t>Яғни, </a:t>
            </a:r>
            <a:r>
              <a:rPr lang="ru-RU" sz="5100" dirty="0" smtClean="0"/>
              <a:t>экономика </a:t>
            </a:r>
            <a:r>
              <a:rPr lang="ru-RU" sz="5100" dirty="0" err="1" smtClean="0"/>
              <a:t>жағынан үстем болып</a:t>
            </a:r>
            <a:r>
              <a:rPr lang="ru-RU" sz="5100" dirty="0" smtClean="0"/>
              <a:t> </a:t>
            </a:r>
            <a:r>
              <a:rPr lang="ru-RU" sz="5100" dirty="0" err="1" smtClean="0"/>
              <a:t>тұрған таптың мүддесін қорғап</a:t>
            </a:r>
            <a:r>
              <a:rPr lang="ru-RU" sz="5100" dirty="0" smtClean="0"/>
              <a:t>, </a:t>
            </a:r>
            <a:r>
              <a:rPr lang="ru-RU" sz="5100" dirty="0" err="1" smtClean="0"/>
              <a:t>басқа таптардың қарсылығын </a:t>
            </a:r>
            <a:r>
              <a:rPr lang="ru-RU" sz="5100" dirty="0" smtClean="0"/>
              <a:t>басу </a:t>
            </a:r>
            <a:r>
              <a:rPr lang="ru-RU" sz="5100" dirty="0" err="1" smtClean="0"/>
              <a:t>үшін керек</a:t>
            </a:r>
            <a:r>
              <a:rPr lang="ru-RU" sz="5100" dirty="0" smtClean="0"/>
              <a:t> </a:t>
            </a:r>
            <a:r>
              <a:rPr lang="ru-RU" sz="5100" dirty="0" err="1" smtClean="0"/>
              <a:t>дейді</a:t>
            </a:r>
            <a:r>
              <a:rPr lang="ru-RU" sz="5100" dirty="0" smtClean="0"/>
              <a:t>.</a:t>
            </a:r>
            <a:br>
              <a:rPr lang="ru-RU" sz="5100" dirty="0" smtClean="0"/>
            </a:br>
            <a:r>
              <a:rPr lang="ru-RU" sz="5100" dirty="0" smtClean="0"/>
              <a:t> </a:t>
            </a:r>
            <a:endParaRPr lang="ru-RU" sz="51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346075"/>
          </a:xfrm>
        </p:spPr>
        <p:txBody>
          <a:bodyPr>
            <a:normAutofit fontScale="90000"/>
          </a:bodyPr>
          <a:lstStyle/>
          <a:p>
            <a:pPr eaLnBrk="1" fontAlgn="auto" hangingPunct="1">
              <a:spcAft>
                <a:spcPts val="0"/>
              </a:spcAft>
              <a:defRPr/>
            </a:pPr>
            <a:endParaRPr lang="ru-RU" dirty="0">
              <a:solidFill>
                <a:schemeClr val="accent1">
                  <a:tint val="88000"/>
                  <a:satMod val="150000"/>
                </a:schemeClr>
              </a:solidFill>
            </a:endParaRPr>
          </a:p>
        </p:txBody>
      </p:sp>
      <p:sp>
        <p:nvSpPr>
          <p:cNvPr id="3" name="Содержимое 2"/>
          <p:cNvSpPr>
            <a:spLocks noGrp="1"/>
          </p:cNvSpPr>
          <p:nvPr>
            <p:ph idx="1"/>
          </p:nvPr>
        </p:nvSpPr>
        <p:spPr>
          <a:xfrm>
            <a:off x="0" y="620713"/>
            <a:ext cx="8229600" cy="5865812"/>
          </a:xfrm>
        </p:spPr>
        <p:txBody>
          <a:bodyPr>
            <a:normAutofit fontScale="92500" lnSpcReduction="20000"/>
          </a:bodyPr>
          <a:lstStyle/>
          <a:p>
            <a:pPr marL="265176" indent="-265176" eaLnBrk="1" fontAlgn="auto" hangingPunct="1">
              <a:spcAft>
                <a:spcPts val="0"/>
              </a:spcAft>
              <a:buFont typeface="Wingdings 2"/>
              <a:buChar char=""/>
              <a:defRPr/>
            </a:pPr>
            <a:endParaRPr lang="ru-RU" sz="4400" b="1" dirty="0" smtClean="0"/>
          </a:p>
          <a:p>
            <a:pPr marL="265176" indent="-265176" eaLnBrk="1" fontAlgn="auto" hangingPunct="1">
              <a:spcAft>
                <a:spcPts val="0"/>
              </a:spcAft>
              <a:buFont typeface="Wingdings 2"/>
              <a:buChar char=""/>
              <a:defRPr/>
            </a:pPr>
            <a:r>
              <a:rPr lang="ru-RU" sz="4400" b="1" dirty="0" err="1" smtClean="0"/>
              <a:t>Қоғамдық келісім</a:t>
            </a:r>
            <a:r>
              <a:rPr lang="ru-RU" sz="4400" b="1" dirty="0" smtClean="0"/>
              <a:t> </a:t>
            </a:r>
            <a:r>
              <a:rPr lang="ru-RU" sz="4400" b="1" dirty="0" err="1" smtClean="0"/>
              <a:t>теориясы</a:t>
            </a:r>
            <a:r>
              <a:rPr lang="ru-RU" sz="4400" b="1" dirty="0" smtClean="0"/>
              <a:t>. </a:t>
            </a:r>
            <a:r>
              <a:rPr lang="ru-RU" sz="4400" b="1" dirty="0" err="1" smtClean="0"/>
              <a:t>Негізін</a:t>
            </a:r>
            <a:r>
              <a:rPr lang="ru-RU" sz="4400" b="1" dirty="0" smtClean="0"/>
              <a:t> </a:t>
            </a:r>
            <a:r>
              <a:rPr lang="ru-RU" sz="4400" b="1" dirty="0" err="1" smtClean="0"/>
              <a:t>салушылар</a:t>
            </a:r>
            <a:r>
              <a:rPr lang="ru-RU" sz="4400" b="1" dirty="0" smtClean="0"/>
              <a:t>: Т.Гоббс, </a:t>
            </a:r>
            <a:r>
              <a:rPr lang="ru-RU" sz="4400" b="1" dirty="0" err="1" smtClean="0"/>
              <a:t>Г.Гроций</a:t>
            </a:r>
            <a:r>
              <a:rPr lang="ru-RU" sz="4400" b="1" dirty="0" smtClean="0"/>
              <a:t>, Ж.Ж.Руссо. </a:t>
            </a:r>
            <a:r>
              <a:rPr lang="ru-RU" sz="4400" b="1" dirty="0" err="1" smtClean="0"/>
              <a:t>Мемлекет</a:t>
            </a:r>
            <a:r>
              <a:rPr lang="ru-RU" sz="4400" b="1" dirty="0" smtClean="0"/>
              <a:t> </a:t>
            </a:r>
            <a:r>
              <a:rPr lang="ru-RU" sz="4400" b="1" dirty="0" err="1" smtClean="0"/>
              <a:t>тәуелсіз әмірші </a:t>
            </a:r>
            <a:r>
              <a:rPr lang="ru-RU" sz="4400" b="1" dirty="0" smtClean="0"/>
              <a:t>мен </a:t>
            </a:r>
            <a:r>
              <a:rPr lang="ru-RU" sz="4400" b="1" dirty="0" err="1" smtClean="0"/>
              <a:t>оның қол астындағы адамдардың келісімі</a:t>
            </a:r>
            <a:r>
              <a:rPr lang="ru-RU" sz="4400" b="1" dirty="0" smtClean="0"/>
              <a:t> </a:t>
            </a:r>
            <a:r>
              <a:rPr lang="ru-RU" sz="4400" b="1" dirty="0" err="1" smtClean="0"/>
              <a:t>арқылы пайда</a:t>
            </a:r>
            <a:r>
              <a:rPr lang="ru-RU" sz="4400" b="1" dirty="0" smtClean="0"/>
              <a:t> </a:t>
            </a:r>
            <a:r>
              <a:rPr lang="ru-RU" sz="4400" b="1" dirty="0" err="1" smtClean="0"/>
              <a:t>болды</a:t>
            </a:r>
            <a:r>
              <a:rPr lang="ru-RU" sz="4400" b="1" dirty="0" smtClean="0"/>
              <a:t>.</a:t>
            </a:r>
            <a:br>
              <a:rPr lang="ru-RU" sz="4400" b="1" dirty="0" smtClean="0"/>
            </a:br>
            <a:endParaRPr lang="ru-RU" sz="4400" b="1"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3412"/>
          </a:xfrm>
        </p:spPr>
        <p:txBody>
          <a:bodyPr>
            <a:normAutofit fontScale="90000"/>
          </a:bodyPr>
          <a:lstStyle/>
          <a:p>
            <a:pPr eaLnBrk="1" fontAlgn="auto" hangingPunct="1">
              <a:spcAft>
                <a:spcPts val="0"/>
              </a:spcAft>
              <a:defRPr/>
            </a:pPr>
            <a:r>
              <a:rPr lang="ru-RU" dirty="0" err="1" smtClean="0">
                <a:solidFill>
                  <a:schemeClr val="tx1"/>
                </a:solidFill>
              </a:rPr>
              <a:t>Мемлекеттің белгілері</a:t>
            </a:r>
            <a:endParaRPr lang="ru-RU" dirty="0">
              <a:solidFill>
                <a:schemeClr val="tx1"/>
              </a:solidFill>
            </a:endParaRPr>
          </a:p>
        </p:txBody>
      </p:sp>
      <p:sp>
        <p:nvSpPr>
          <p:cNvPr id="3" name="Содержимое 2"/>
          <p:cNvSpPr>
            <a:spLocks noGrp="1"/>
          </p:cNvSpPr>
          <p:nvPr>
            <p:ph idx="1"/>
          </p:nvPr>
        </p:nvSpPr>
        <p:spPr>
          <a:xfrm>
            <a:off x="395288" y="908050"/>
            <a:ext cx="8229600" cy="5473700"/>
          </a:xfrm>
        </p:spPr>
        <p:txBody>
          <a:bodyPr>
            <a:normAutofit fontScale="25000" lnSpcReduction="20000"/>
          </a:bodyPr>
          <a:lstStyle/>
          <a:p>
            <a:pPr marL="265176" indent="-265176" eaLnBrk="1" fontAlgn="auto" hangingPunct="1">
              <a:spcAft>
                <a:spcPts val="0"/>
              </a:spcAft>
              <a:buFont typeface="Wingdings 2"/>
              <a:buChar char=""/>
              <a:defRPr/>
            </a:pPr>
            <a:r>
              <a:rPr lang="ru-RU" sz="4600" b="1" dirty="0" smtClean="0"/>
              <a:t>1 </a:t>
            </a:r>
            <a:r>
              <a:rPr lang="ru-RU" sz="11100" dirty="0" err="1" smtClean="0"/>
              <a:t>Өзінің шекарасы</a:t>
            </a:r>
            <a:r>
              <a:rPr lang="ru-RU" sz="11100" dirty="0" smtClean="0"/>
              <a:t>, </a:t>
            </a:r>
            <a:r>
              <a:rPr lang="ru-RU" sz="11100" dirty="0" err="1" smtClean="0"/>
              <a:t>белгілі</a:t>
            </a:r>
            <a:r>
              <a:rPr lang="ru-RU" sz="11100" dirty="0" smtClean="0"/>
              <a:t> </a:t>
            </a:r>
            <a:r>
              <a:rPr lang="ru-RU" sz="11100" dirty="0" err="1" smtClean="0"/>
              <a:t>территориясы</a:t>
            </a:r>
            <a:r>
              <a:rPr lang="ru-RU" sz="11100" dirty="0" smtClean="0"/>
              <a:t> </a:t>
            </a:r>
            <a:r>
              <a:rPr lang="ru-RU" sz="11100" dirty="0" err="1" smtClean="0"/>
              <a:t>болады</a:t>
            </a:r>
            <a:r>
              <a:rPr lang="ru-RU" sz="11100" dirty="0" smtClean="0"/>
              <a:t>. </a:t>
            </a:r>
          </a:p>
          <a:p>
            <a:pPr marL="265176" indent="-265176" eaLnBrk="1" fontAlgn="auto" hangingPunct="1">
              <a:spcAft>
                <a:spcPts val="0"/>
              </a:spcAft>
              <a:buFont typeface="Wingdings 2"/>
              <a:buChar char=""/>
              <a:defRPr/>
            </a:pPr>
            <a:r>
              <a:rPr lang="ru-RU" sz="11100" dirty="0" smtClean="0"/>
              <a:t>2. </a:t>
            </a:r>
            <a:r>
              <a:rPr lang="ru-RU" sz="11100" dirty="0" err="1" smtClean="0"/>
              <a:t>Ерекше</a:t>
            </a:r>
            <a:r>
              <a:rPr lang="ru-RU" sz="11100" dirty="0" smtClean="0"/>
              <a:t> </a:t>
            </a:r>
            <a:r>
              <a:rPr lang="ru-RU" sz="11100" dirty="0" err="1" smtClean="0"/>
              <a:t>үкімет </a:t>
            </a:r>
            <a:r>
              <a:rPr lang="ru-RU" sz="11100" dirty="0" smtClean="0"/>
              <a:t>аппараты </a:t>
            </a:r>
            <a:r>
              <a:rPr lang="ru-RU" sz="11100" dirty="0" err="1" smtClean="0"/>
              <a:t>болуы</a:t>
            </a:r>
            <a:endParaRPr lang="ru-RU" sz="11100" dirty="0" smtClean="0"/>
          </a:p>
          <a:p>
            <a:pPr marL="265176" indent="-265176" eaLnBrk="1" fontAlgn="auto" hangingPunct="1">
              <a:spcAft>
                <a:spcPts val="0"/>
              </a:spcAft>
              <a:buFont typeface="Wingdings 2"/>
              <a:buChar char=""/>
              <a:defRPr/>
            </a:pPr>
            <a:r>
              <a:rPr lang="ru-RU" sz="11100" dirty="0" smtClean="0"/>
              <a:t>3.За</a:t>
            </a:r>
            <a:r>
              <a:rPr lang="kk-KZ" sz="11100" dirty="0" smtClean="0"/>
              <a:t>ң шығаруға монополия болуы</a:t>
            </a:r>
            <a:r>
              <a:rPr lang="ru-RU" sz="11100" dirty="0" smtClean="0"/>
              <a:t>. </a:t>
            </a:r>
          </a:p>
          <a:p>
            <a:pPr marL="265176" indent="-265176" eaLnBrk="1" fontAlgn="auto" hangingPunct="1">
              <a:spcAft>
                <a:spcPts val="0"/>
              </a:spcAft>
              <a:buFont typeface="Wingdings 2"/>
              <a:buChar char=""/>
              <a:defRPr/>
            </a:pPr>
            <a:r>
              <a:rPr lang="ru-RU" sz="11100" dirty="0" err="1" smtClean="0"/>
              <a:t>4.Зорлық, мәжбүр ету</a:t>
            </a:r>
            <a:r>
              <a:rPr lang="ru-RU" sz="11100" dirty="0" smtClean="0"/>
              <a:t> </a:t>
            </a:r>
            <a:r>
              <a:rPr lang="ru-RU" sz="11100" dirty="0" err="1" smtClean="0"/>
              <a:t>қызметтерің жасауға зандылы</a:t>
            </a:r>
            <a:r>
              <a:rPr lang="ru-RU" sz="11100" dirty="0" smtClean="0"/>
              <a:t> </a:t>
            </a:r>
            <a:r>
              <a:rPr lang="ru-RU" sz="11100" dirty="0" err="1" smtClean="0"/>
              <a:t>монополиясы</a:t>
            </a:r>
            <a:r>
              <a:rPr lang="ru-RU" sz="11100" dirty="0" smtClean="0"/>
              <a:t> бар. </a:t>
            </a:r>
            <a:r>
              <a:rPr lang="ru-RU" sz="11100" dirty="0" err="1" smtClean="0"/>
              <a:t>Қылмыс жасағандарды еркінен</a:t>
            </a:r>
            <a:r>
              <a:rPr lang="ru-RU" sz="11100" dirty="0" smtClean="0"/>
              <a:t> </a:t>
            </a:r>
            <a:r>
              <a:rPr lang="ru-RU" sz="11100" dirty="0" err="1" smtClean="0"/>
              <a:t>айырудан</a:t>
            </a:r>
            <a:r>
              <a:rPr lang="ru-RU" sz="11100" dirty="0" smtClean="0"/>
              <a:t> </a:t>
            </a:r>
            <a:r>
              <a:rPr lang="ru-RU" sz="11100" dirty="0" err="1" smtClean="0"/>
              <a:t>бастап</a:t>
            </a:r>
            <a:r>
              <a:rPr lang="ru-RU" sz="11100" dirty="0" smtClean="0"/>
              <a:t>, </a:t>
            </a:r>
            <a:r>
              <a:rPr lang="ru-RU" sz="11100" dirty="0" err="1" smtClean="0"/>
              <a:t>өлім жазасына</a:t>
            </a:r>
            <a:r>
              <a:rPr lang="ru-RU" sz="11100" dirty="0" smtClean="0"/>
              <a:t> </a:t>
            </a:r>
            <a:r>
              <a:rPr lang="ru-RU" sz="11100" dirty="0" err="1" smtClean="0"/>
              <a:t>дейін</a:t>
            </a:r>
            <a:r>
              <a:rPr lang="ru-RU" sz="11100" dirty="0" smtClean="0"/>
              <a:t> </a:t>
            </a:r>
            <a:r>
              <a:rPr lang="ru-RU" sz="11100" dirty="0" err="1" smtClean="0"/>
              <a:t>кесе</a:t>
            </a:r>
            <a:r>
              <a:rPr lang="ru-RU" sz="11100" dirty="0" smtClean="0"/>
              <a:t> </a:t>
            </a:r>
            <a:r>
              <a:rPr lang="ru-RU" sz="11100" dirty="0" err="1" smtClean="0"/>
              <a:t>алады</a:t>
            </a:r>
            <a:r>
              <a:rPr lang="ru-RU" sz="11100" dirty="0" smtClean="0"/>
              <a:t>.</a:t>
            </a:r>
          </a:p>
          <a:p>
            <a:pPr marL="265176" indent="-265176" eaLnBrk="1" fontAlgn="auto" hangingPunct="1">
              <a:spcAft>
                <a:spcPts val="0"/>
              </a:spcAft>
              <a:buFont typeface="Wingdings 2"/>
              <a:buChar char=""/>
              <a:defRPr/>
            </a:pPr>
            <a:r>
              <a:rPr lang="ru-RU" sz="11100" dirty="0" err="1" smtClean="0"/>
              <a:t>5.Салық </a:t>
            </a:r>
            <a:r>
              <a:rPr lang="ru-RU" sz="11100" dirty="0" smtClean="0"/>
              <a:t>салу. </a:t>
            </a:r>
            <a:r>
              <a:rPr lang="ru-RU" sz="11100" dirty="0" err="1" smtClean="0"/>
              <a:t>Үкімет аппаратын</a:t>
            </a:r>
            <a:r>
              <a:rPr lang="ru-RU" sz="11100" dirty="0" smtClean="0"/>
              <a:t> </a:t>
            </a:r>
            <a:r>
              <a:rPr lang="ru-RU" sz="11100" dirty="0" err="1" smtClean="0"/>
              <a:t>ұстау үшін халыққа салық салады</a:t>
            </a:r>
            <a:r>
              <a:rPr lang="ru-RU" sz="11100" dirty="0" smtClean="0"/>
              <a:t>.</a:t>
            </a:r>
            <a:br>
              <a:rPr lang="ru-RU" sz="11100" dirty="0" smtClean="0"/>
            </a:br>
            <a:r>
              <a:rPr lang="ru-RU" sz="11100" dirty="0" smtClean="0"/>
              <a:t>6. </a:t>
            </a:r>
            <a:r>
              <a:rPr lang="ru-RU" sz="11100" dirty="0" err="1" smtClean="0"/>
              <a:t>Мемлекеттің азаматтығын алу</a:t>
            </a:r>
            <a:r>
              <a:rPr lang="ru-RU" sz="11100" dirty="0" smtClean="0"/>
              <a:t> </a:t>
            </a:r>
            <a:r>
              <a:rPr lang="ru-RU" sz="11100" dirty="0" err="1" smtClean="0"/>
              <a:t>қажет.</a:t>
            </a:r>
            <a:endParaRPr lang="ru-RU" sz="11100" dirty="0" smtClean="0"/>
          </a:p>
          <a:p>
            <a:pPr marL="265176" indent="-265176" eaLnBrk="1" fontAlgn="auto" hangingPunct="1">
              <a:spcAft>
                <a:spcPts val="0"/>
              </a:spcAft>
              <a:buFont typeface="Wingdings 2"/>
              <a:buChar char=""/>
              <a:defRPr/>
            </a:pPr>
            <a:endParaRPr lang="ru-RU" sz="4600" b="1" dirty="0" smtClean="0"/>
          </a:p>
          <a:p>
            <a:pPr marL="265176" indent="-265176" eaLnBrk="1" fontAlgn="auto" hangingPunct="1">
              <a:spcAft>
                <a:spcPts val="0"/>
              </a:spcAft>
              <a:buFont typeface="Wingdings 2"/>
              <a:buChar char=""/>
              <a:defRPr/>
            </a:pPr>
            <a:r>
              <a:rPr lang="ru-RU" b="1" dirty="0" smtClean="0"/>
              <a:t/>
            </a:r>
            <a:br>
              <a:rPr lang="ru-RU" b="1" dirty="0" smtClean="0"/>
            </a:br>
            <a:endParaRPr lang="ru-RU" b="1"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61975"/>
          </a:xfrm>
        </p:spPr>
        <p:txBody>
          <a:bodyPr>
            <a:normAutofit fontScale="90000"/>
          </a:bodyPr>
          <a:lstStyle/>
          <a:p>
            <a:pPr eaLnBrk="1" fontAlgn="auto" hangingPunct="1">
              <a:spcAft>
                <a:spcPts val="0"/>
              </a:spcAft>
              <a:defRPr/>
            </a:pPr>
            <a:r>
              <a:rPr lang="kk-KZ" sz="3200" dirty="0" smtClean="0">
                <a:solidFill>
                  <a:schemeClr val="tx1"/>
                </a:solidFill>
              </a:rPr>
              <a:t>МЕМЛЕКЕТТІҢ ҚЫЗМЕТТЕРІ</a:t>
            </a:r>
            <a:endParaRPr lang="ru-RU" sz="3200" dirty="0">
              <a:solidFill>
                <a:schemeClr val="tx1"/>
              </a:solidFill>
            </a:endParaRPr>
          </a:p>
        </p:txBody>
      </p:sp>
      <p:sp>
        <p:nvSpPr>
          <p:cNvPr id="81922" name="Содержимое 2"/>
          <p:cNvSpPr>
            <a:spLocks noGrp="1"/>
          </p:cNvSpPr>
          <p:nvPr>
            <p:ph idx="1"/>
          </p:nvPr>
        </p:nvSpPr>
        <p:spPr>
          <a:xfrm>
            <a:off x="457200" y="836613"/>
            <a:ext cx="8229600" cy="6021387"/>
          </a:xfrm>
        </p:spPr>
        <p:txBody>
          <a:bodyPr/>
          <a:lstStyle/>
          <a:p>
            <a:pPr eaLnBrk="1" hangingPunct="1"/>
            <a:r>
              <a:rPr lang="ru-RU" b="1" smtClean="0"/>
              <a:t>Мемлекеттің ішкі, сыртқы қызметтері болады.</a:t>
            </a:r>
            <a:r>
              <a:rPr lang="ru-RU" smtClean="0"/>
              <a:t/>
            </a:r>
            <a:br>
              <a:rPr lang="ru-RU" smtClean="0"/>
            </a:br>
            <a:r>
              <a:rPr lang="ru-RU" smtClean="0"/>
              <a:t>Ішкі:</a:t>
            </a:r>
            <a:br>
              <a:rPr lang="ru-RU" smtClean="0"/>
            </a:br>
            <a:r>
              <a:rPr lang="ru-RU" b="1" smtClean="0"/>
              <a:t>Экономикалық</a:t>
            </a:r>
            <a:r>
              <a:rPr lang="ru-RU" smtClean="0"/>
              <a:t> салада жоспаршы, үйлестіруші ретінде мәселелерді шешеді. </a:t>
            </a:r>
            <a:br>
              <a:rPr lang="ru-RU" smtClean="0"/>
            </a:br>
            <a:r>
              <a:rPr lang="ru-RU" b="1" smtClean="0"/>
              <a:t>Әлеуметтік өмірді ұйымдастырады</a:t>
            </a:r>
            <a:r>
              <a:rPr lang="ru-RU" smtClean="0"/>
              <a:t>. Халықтың әл-ауқатын, өмір деңгейін көтеру, денсаулықты сақтау ісін жақсарту, тұрмыс қажетін өтеуді жетілдірумен айналысады.</a:t>
            </a:r>
            <a:br>
              <a:rPr lang="ru-RU" smtClean="0"/>
            </a:br>
            <a:r>
              <a:rPr lang="ru-RU" b="1" smtClean="0"/>
              <a:t>Заңдылықты қамтамасыз етеді</a:t>
            </a:r>
            <a:r>
              <a:rPr lang="ru-RU" smtClean="0"/>
              <a:t/>
            </a:r>
            <a:br>
              <a:rPr lang="ru-RU" smtClean="0"/>
            </a:br>
            <a:r>
              <a:rPr lang="ru-RU" b="1" smtClean="0"/>
              <a:t>Мәдени-тәрбиелік</a:t>
            </a:r>
            <a:r>
              <a:rPr lang="ru-RU" smtClean="0"/>
              <a:t> салада мемлекет халыққа білім беру және оқу-ағарту ісін, ғылымды, әдебиет пен өнерді дамыту жөнінде қамқорлық жасайды.</a:t>
            </a:r>
            <a:br>
              <a:rPr lang="ru-RU" smtClean="0"/>
            </a:br>
            <a:endParaRPr lang="ru-RU" smtClean="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346075"/>
          </a:xfrm>
        </p:spPr>
        <p:txBody>
          <a:bodyPr>
            <a:normAutofit fontScale="90000"/>
          </a:bodyPr>
          <a:lstStyle/>
          <a:p>
            <a:pPr eaLnBrk="1" fontAlgn="auto" hangingPunct="1">
              <a:spcAft>
                <a:spcPts val="0"/>
              </a:spcAft>
              <a:defRPr/>
            </a:pPr>
            <a:endParaRPr lang="ru-RU" dirty="0">
              <a:solidFill>
                <a:schemeClr val="accent1">
                  <a:tint val="88000"/>
                  <a:satMod val="150000"/>
                </a:schemeClr>
              </a:solidFill>
            </a:endParaRPr>
          </a:p>
        </p:txBody>
      </p:sp>
      <p:sp>
        <p:nvSpPr>
          <p:cNvPr id="3" name="Содержимое 2"/>
          <p:cNvSpPr>
            <a:spLocks noGrp="1"/>
          </p:cNvSpPr>
          <p:nvPr>
            <p:ph idx="1"/>
          </p:nvPr>
        </p:nvSpPr>
        <p:spPr>
          <a:xfrm>
            <a:off x="457200" y="836613"/>
            <a:ext cx="8229600" cy="5289550"/>
          </a:xfrm>
        </p:spPr>
        <p:txBody>
          <a:bodyPr>
            <a:normAutofit lnSpcReduction="10000"/>
          </a:bodyPr>
          <a:lstStyle/>
          <a:p>
            <a:pPr marL="265176" indent="-265176" eaLnBrk="1" fontAlgn="auto" hangingPunct="1">
              <a:spcAft>
                <a:spcPts val="0"/>
              </a:spcAft>
              <a:buFont typeface="Wingdings 2"/>
              <a:buChar char=""/>
              <a:defRPr/>
            </a:pPr>
            <a:r>
              <a:rPr lang="ru-RU" sz="2400" b="1" dirty="0" err="1" smtClean="0"/>
              <a:t>Сыртқы:</a:t>
            </a:r>
            <a:endParaRPr lang="ru-RU" sz="2400" b="1" dirty="0" smtClean="0"/>
          </a:p>
          <a:p>
            <a:pPr marL="265176" indent="-265176" eaLnBrk="1" fontAlgn="auto" hangingPunct="1">
              <a:spcAft>
                <a:spcPts val="0"/>
              </a:spcAft>
              <a:buFont typeface="Wingdings 2"/>
              <a:buNone/>
              <a:defRPr/>
            </a:pPr>
            <a:r>
              <a:rPr lang="ru-RU" sz="2400" b="1" dirty="0" smtClean="0"/>
              <a:t/>
            </a:r>
            <a:br>
              <a:rPr lang="ru-RU" sz="2400" b="1" dirty="0" smtClean="0"/>
            </a:br>
            <a:r>
              <a:rPr lang="ru-RU" sz="2400" b="1" dirty="0" err="1" smtClean="0"/>
              <a:t>1.</a:t>
            </a:r>
            <a:r>
              <a:rPr lang="ru-RU" dirty="0" err="1" smtClean="0"/>
              <a:t>Мемлекеттің тұтастығы </a:t>
            </a:r>
            <a:r>
              <a:rPr lang="ru-RU" dirty="0" smtClean="0"/>
              <a:t>мен </a:t>
            </a:r>
            <a:r>
              <a:rPr lang="ru-RU" dirty="0" err="1" smtClean="0"/>
              <a:t>қауіпсіздігін қорғау</a:t>
            </a:r>
            <a:r>
              <a:rPr lang="ru-RU" dirty="0" smtClean="0"/>
              <a:t>.</a:t>
            </a:r>
            <a:br>
              <a:rPr lang="ru-RU" dirty="0" smtClean="0"/>
            </a:br>
            <a:r>
              <a:rPr lang="ru-RU" dirty="0" err="1" smtClean="0"/>
              <a:t>Өзін-өзі билеу</a:t>
            </a:r>
            <a:r>
              <a:rPr lang="ru-RU" dirty="0" smtClean="0"/>
              <a:t>, </a:t>
            </a:r>
            <a:r>
              <a:rPr lang="ru-RU" dirty="0" err="1" smtClean="0"/>
              <a:t>егемендігін</a:t>
            </a:r>
            <a:r>
              <a:rPr lang="ru-RU" dirty="0" smtClean="0"/>
              <a:t> </a:t>
            </a:r>
            <a:r>
              <a:rPr lang="ru-RU" dirty="0" err="1" smtClean="0"/>
              <a:t>сақтау,</a:t>
            </a:r>
            <a:r>
              <a:rPr lang="ru-RU" dirty="0" smtClean="0"/>
              <a:t> </a:t>
            </a:r>
          </a:p>
          <a:p>
            <a:pPr marL="265176" indent="-265176" eaLnBrk="1" fontAlgn="auto" hangingPunct="1">
              <a:spcAft>
                <a:spcPts val="0"/>
              </a:spcAft>
              <a:buFont typeface="Wingdings 2"/>
              <a:buNone/>
              <a:defRPr/>
            </a:pPr>
            <a:r>
              <a:rPr lang="ru-RU" dirty="0" smtClean="0"/>
              <a:t>    2.Бас</a:t>
            </a:r>
            <a:r>
              <a:rPr lang="kk-KZ" dirty="0" smtClean="0"/>
              <a:t>қа мемлекеттермең  экономикалық, саяси, мәдени қарымқатнастарды дамыту</a:t>
            </a:r>
            <a:r>
              <a:rPr lang="ru-RU" dirty="0" smtClean="0"/>
              <a:t/>
            </a:r>
            <a:br>
              <a:rPr lang="ru-RU" dirty="0" smtClean="0"/>
            </a:br>
            <a:r>
              <a:rPr lang="ru-RU" dirty="0" err="1" smtClean="0"/>
              <a:t>3.Өз елінің, мемлекетінің  ықпалдылығына,  тиімділігіне</a:t>
            </a:r>
            <a:r>
              <a:rPr lang="ru-RU" dirty="0" smtClean="0"/>
              <a:t> </a:t>
            </a:r>
            <a:r>
              <a:rPr lang="ru-RU" dirty="0" err="1" smtClean="0"/>
              <a:t>жағдай жасау</a:t>
            </a:r>
            <a:r>
              <a:rPr lang="ru-RU" dirty="0" smtClean="0"/>
              <a:t>, </a:t>
            </a:r>
            <a:br>
              <a:rPr lang="ru-RU" dirty="0" smtClean="0"/>
            </a:br>
            <a:r>
              <a:rPr lang="ru-RU" dirty="0" smtClean="0"/>
              <a:t>4Интеграциялық </a:t>
            </a:r>
            <a:r>
              <a:rPr lang="ru-RU" dirty="0" err="1" smtClean="0"/>
              <a:t>процестерді</a:t>
            </a:r>
            <a:r>
              <a:rPr lang="ru-RU" dirty="0" smtClean="0"/>
              <a:t> </a:t>
            </a:r>
            <a:r>
              <a:rPr lang="ru-RU" dirty="0" err="1" smtClean="0"/>
              <a:t>дамыту</a:t>
            </a:r>
            <a:r>
              <a:rPr lang="ru-RU" dirty="0" smtClean="0"/>
              <a:t>.</a:t>
            </a:r>
            <a:br>
              <a:rPr lang="ru-RU" dirty="0" smtClean="0"/>
            </a:br>
            <a:endParaRPr lang="ru-RU" dirty="0" smtClean="0"/>
          </a:p>
          <a:p>
            <a:pPr marL="265176" indent="-265176" eaLnBrk="1" fontAlgn="auto" hangingPunct="1">
              <a:spcAft>
                <a:spcPts val="0"/>
              </a:spcAft>
              <a:buFont typeface="Wingdings 2"/>
              <a:buChar char=""/>
              <a:defRPr/>
            </a:pPr>
            <a:endParaRPr lang="ru-RU" sz="2400" b="1"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r>
              <a:rPr lang="ru-RU" dirty="0" err="1" smtClean="0">
                <a:solidFill>
                  <a:schemeClr val="accent1">
                    <a:tint val="88000"/>
                    <a:satMod val="150000"/>
                  </a:schemeClr>
                </a:solidFill>
              </a:rPr>
              <a:t>Мемлекеттің түрлері</a:t>
            </a:r>
            <a:endParaRPr lang="ru-RU" dirty="0">
              <a:solidFill>
                <a:schemeClr val="accent1">
                  <a:tint val="88000"/>
                  <a:satMod val="150000"/>
                </a:schemeClr>
              </a:solidFill>
            </a:endParaRPr>
          </a:p>
        </p:txBody>
      </p:sp>
      <p:sp>
        <p:nvSpPr>
          <p:cNvPr id="83970" name="Содержимое 2"/>
          <p:cNvSpPr>
            <a:spLocks noGrp="1"/>
          </p:cNvSpPr>
          <p:nvPr>
            <p:ph idx="1"/>
          </p:nvPr>
        </p:nvSpPr>
        <p:spPr>
          <a:xfrm>
            <a:off x="503238" y="530225"/>
            <a:ext cx="8183562" cy="4187825"/>
          </a:xfrm>
        </p:spPr>
        <p:txBody>
          <a:bodyPr/>
          <a:lstStyle/>
          <a:p>
            <a:pPr eaLnBrk="1" hangingPunct="1"/>
            <a:r>
              <a:rPr lang="ru-RU" smtClean="0"/>
              <a:t>Мемлекеттің түрі деп оның ішкі құрылысын, ұйымдастырылуын және мемлекеттік биліктің жүзеге асырылу тәсілін айтады. </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normAutofit fontScale="90000"/>
          </a:bodyPr>
          <a:lstStyle/>
          <a:p>
            <a:pPr eaLnBrk="1" fontAlgn="auto" hangingPunct="1">
              <a:spcAft>
                <a:spcPts val="0"/>
              </a:spcAft>
              <a:defRPr/>
            </a:pPr>
            <a:r>
              <a:rPr lang="ru-RU" dirty="0" smtClean="0">
                <a:solidFill>
                  <a:schemeClr val="accent1">
                    <a:tint val="88000"/>
                    <a:satMod val="150000"/>
                  </a:schemeClr>
                </a:solidFill>
              </a:rPr>
              <a:t/>
            </a:r>
            <a:br>
              <a:rPr lang="ru-RU" dirty="0" smtClean="0">
                <a:solidFill>
                  <a:schemeClr val="accent1">
                    <a:tint val="88000"/>
                    <a:satMod val="150000"/>
                  </a:schemeClr>
                </a:solidFill>
              </a:rPr>
            </a:br>
            <a:r>
              <a:rPr lang="ru-RU" dirty="0" err="1" smtClean="0">
                <a:solidFill>
                  <a:schemeClr val="accent1">
                    <a:tint val="88000"/>
                    <a:satMod val="150000"/>
                  </a:schemeClr>
                </a:solidFill>
              </a:rPr>
              <a:t>Мемлекеттің  түрлеріңің </a:t>
            </a:r>
            <a:br>
              <a:rPr lang="ru-RU" dirty="0" err="1" smtClean="0">
                <a:solidFill>
                  <a:schemeClr val="accent1">
                    <a:tint val="88000"/>
                    <a:satMod val="150000"/>
                  </a:schemeClr>
                </a:solidFill>
              </a:rPr>
            </a:br>
            <a:r>
              <a:rPr lang="ru-RU" dirty="0" err="1" smtClean="0">
                <a:solidFill>
                  <a:schemeClr val="accent1">
                    <a:tint val="88000"/>
                    <a:satMod val="150000"/>
                  </a:schemeClr>
                </a:solidFill>
              </a:rPr>
              <a:t>негіздері</a:t>
            </a:r>
            <a:r>
              <a:rPr lang="ru-RU" dirty="0" smtClean="0">
                <a:solidFill>
                  <a:schemeClr val="accent1">
                    <a:tint val="88000"/>
                    <a:satMod val="150000"/>
                  </a:schemeClr>
                </a:solidFill>
              </a:rPr>
              <a:t>:</a:t>
            </a:r>
            <a:br>
              <a:rPr lang="ru-RU" dirty="0" smtClean="0">
                <a:solidFill>
                  <a:schemeClr val="accent1">
                    <a:tint val="88000"/>
                    <a:satMod val="150000"/>
                  </a:schemeClr>
                </a:solidFill>
              </a:rPr>
            </a:br>
            <a:endParaRPr lang="ru-RU" dirty="0">
              <a:solidFill>
                <a:schemeClr val="accent1">
                  <a:tint val="88000"/>
                  <a:satMod val="150000"/>
                </a:schemeClr>
              </a:solidFill>
            </a:endParaRPr>
          </a:p>
        </p:txBody>
      </p:sp>
      <p:sp>
        <p:nvSpPr>
          <p:cNvPr id="84994" name="Содержимое 2"/>
          <p:cNvSpPr>
            <a:spLocks noGrp="1"/>
          </p:cNvSpPr>
          <p:nvPr>
            <p:ph idx="1"/>
          </p:nvPr>
        </p:nvSpPr>
        <p:spPr>
          <a:xfrm>
            <a:off x="503238" y="530225"/>
            <a:ext cx="8183562" cy="4187825"/>
          </a:xfrm>
        </p:spPr>
        <p:txBody>
          <a:bodyPr/>
          <a:lstStyle/>
          <a:p>
            <a:pPr eaLnBrk="1" hangingPunct="1"/>
            <a:r>
              <a:rPr lang="ru-RU" smtClean="0"/>
              <a:t>Бірінші негізі:</a:t>
            </a:r>
          </a:p>
          <a:p>
            <a:pPr eaLnBrk="1" hangingPunct="1"/>
            <a:r>
              <a:rPr lang="ru-RU" smtClean="0"/>
              <a:t>Басқару түрі. Форма правления</a:t>
            </a:r>
          </a:p>
          <a:p>
            <a:pPr eaLnBrk="1" hangingPunct="1"/>
            <a:r>
              <a:rPr lang="ru-RU" smtClean="0"/>
              <a:t> Басқару түрі жоғарғы өкімет билігі кімнің қолында екендігін көрсетеді.</a:t>
            </a:r>
            <a:br>
              <a:rPr lang="ru-RU" smtClean="0"/>
            </a:br>
            <a:r>
              <a:rPr lang="ru-RU" smtClean="0"/>
              <a:t>Б</a:t>
            </a:r>
            <a:r>
              <a:rPr lang="kk-KZ" smtClean="0"/>
              <a:t>үл түрге монархия және республиканы жатқызүға болады</a:t>
            </a:r>
            <a:endParaRPr lang="ru-RU" smtClean="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737"/>
          </a:xfrm>
        </p:spPr>
        <p:txBody>
          <a:bodyPr>
            <a:normAutofit fontScale="90000"/>
          </a:bodyPr>
          <a:lstStyle/>
          <a:p>
            <a:pPr eaLnBrk="1" fontAlgn="auto" hangingPunct="1">
              <a:spcAft>
                <a:spcPts val="0"/>
              </a:spcAft>
              <a:defRPr/>
            </a:pPr>
            <a:endParaRPr lang="ru-RU" dirty="0">
              <a:solidFill>
                <a:schemeClr val="accent1">
                  <a:tint val="88000"/>
                  <a:satMod val="150000"/>
                </a:schemeClr>
              </a:solidFill>
            </a:endParaRPr>
          </a:p>
        </p:txBody>
      </p:sp>
      <p:sp>
        <p:nvSpPr>
          <p:cNvPr id="86018" name="Содержимое 2"/>
          <p:cNvSpPr>
            <a:spLocks noGrp="1"/>
          </p:cNvSpPr>
          <p:nvPr>
            <p:ph idx="1"/>
          </p:nvPr>
        </p:nvSpPr>
        <p:spPr>
          <a:xfrm>
            <a:off x="503238" y="530225"/>
            <a:ext cx="8183562" cy="4187825"/>
          </a:xfrm>
        </p:spPr>
        <p:txBody>
          <a:bodyPr/>
          <a:lstStyle/>
          <a:p>
            <a:pPr eaLnBrk="1" hangingPunct="1"/>
            <a:r>
              <a:rPr lang="kk-KZ" smtClean="0"/>
              <a:t>Екінші  негізі- с</a:t>
            </a:r>
            <a:r>
              <a:rPr lang="ru-RU" smtClean="0"/>
              <a:t>аяси тәртіп.</a:t>
            </a:r>
          </a:p>
          <a:p>
            <a:pPr eaLnBrk="1" hangingPunct="1"/>
            <a:r>
              <a:rPr lang="ru-RU" smtClean="0"/>
              <a:t>Бүл негізі бойынша мемлекеттерді демократиялық авторитарлық  тоталитарлық т.б.  түрлерге бөлү болады</a:t>
            </a:r>
            <a:endParaRPr lang="kk-KZ" smtClean="0"/>
          </a:p>
          <a:p>
            <a:pPr eaLnBrk="1" hangingPunct="1"/>
            <a:endParaRPr lang="ru-RU" smtClean="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77500" lnSpcReduction="20000"/>
          </a:bodyPr>
          <a:lstStyle/>
          <a:p>
            <a:pPr marL="265176" indent="-265176" eaLnBrk="1" fontAlgn="auto" hangingPunct="1">
              <a:spcAft>
                <a:spcPts val="0"/>
              </a:spcAft>
              <a:buFont typeface="Wingdings 2"/>
              <a:buChar char=""/>
              <a:defRPr/>
            </a:pPr>
            <a:r>
              <a:rPr lang="ru-RU" dirty="0" smtClean="0"/>
              <a:t/>
            </a:r>
            <a:br>
              <a:rPr lang="ru-RU" dirty="0" smtClean="0"/>
            </a:br>
            <a:r>
              <a:rPr lang="kk-KZ" dirty="0" smtClean="0"/>
              <a:t>Үшінші негіздің маңызы: мем</a:t>
            </a:r>
            <a:r>
              <a:rPr lang="ru-RU" dirty="0" err="1" smtClean="0"/>
              <a:t>лекеттік</a:t>
            </a:r>
            <a:r>
              <a:rPr lang="ru-RU" dirty="0" smtClean="0"/>
              <a:t> </a:t>
            </a:r>
            <a:r>
              <a:rPr lang="ru-RU" dirty="0" err="1" smtClean="0"/>
              <a:t>құрылыс, мемлекетт</a:t>
            </a:r>
            <a:r>
              <a:rPr lang="kk-KZ" dirty="0" smtClean="0"/>
              <a:t>ің ішкі қүрамдарының арасындағы байланыстарының тәсілдері</a:t>
            </a:r>
            <a:r>
              <a:rPr lang="ru-RU" dirty="0" smtClean="0"/>
              <a:t>.</a:t>
            </a:r>
          </a:p>
          <a:p>
            <a:pPr marL="265176" indent="-265176" eaLnBrk="1" fontAlgn="auto" hangingPunct="1">
              <a:spcAft>
                <a:spcPts val="0"/>
              </a:spcAft>
              <a:buFont typeface="Wingdings 2"/>
              <a:buChar char=""/>
              <a:defRPr/>
            </a:pPr>
            <a:r>
              <a:rPr lang="ru-RU" dirty="0" smtClean="0"/>
              <a:t> </a:t>
            </a:r>
            <a:r>
              <a:rPr lang="ru-RU" dirty="0" err="1" smtClean="0"/>
              <a:t>Мемлекет</a:t>
            </a:r>
            <a:r>
              <a:rPr lang="ru-RU" dirty="0" smtClean="0"/>
              <a:t> </a:t>
            </a:r>
            <a:r>
              <a:rPr lang="ru-RU" dirty="0" err="1" smtClean="0"/>
              <a:t>құрылысына қарай унитарлық, федерациялық, конфедерациялық болып</a:t>
            </a:r>
            <a:r>
              <a:rPr lang="ru-RU" dirty="0" smtClean="0"/>
              <a:t> </a:t>
            </a:r>
            <a:r>
              <a:rPr lang="ru-RU" dirty="0" err="1" smtClean="0"/>
              <a:t>бөлінеді.</a:t>
            </a:r>
            <a:endParaRPr lang="ru-RU" dirty="0" smtClean="0"/>
          </a:p>
          <a:p>
            <a:pPr marL="265176" indent="-265176" eaLnBrk="1" fontAlgn="auto" hangingPunct="1">
              <a:spcAft>
                <a:spcPts val="0"/>
              </a:spcAft>
              <a:buFont typeface="Wingdings 2"/>
              <a:buNone/>
              <a:defRPr/>
            </a:pPr>
            <a:r>
              <a:rPr lang="ru-RU" dirty="0" smtClean="0"/>
              <a:t/>
            </a:r>
            <a:br>
              <a:rPr lang="ru-RU" dirty="0" smtClean="0"/>
            </a:br>
            <a:r>
              <a:rPr lang="ru-RU" dirty="0" err="1" smtClean="0"/>
              <a:t>Унитарлық </a:t>
            </a:r>
            <a:r>
              <a:rPr lang="ru-RU" dirty="0" smtClean="0"/>
              <a:t>– </a:t>
            </a:r>
            <a:r>
              <a:rPr lang="ru-RU" dirty="0" err="1" smtClean="0"/>
              <a:t>құрылыста саяси</a:t>
            </a:r>
            <a:r>
              <a:rPr lang="ru-RU" dirty="0" smtClean="0"/>
              <a:t> </a:t>
            </a:r>
            <a:r>
              <a:rPr lang="ru-RU" dirty="0" err="1" smtClean="0"/>
              <a:t>билік</a:t>
            </a:r>
            <a:r>
              <a:rPr lang="ru-RU" dirty="0" smtClean="0"/>
              <a:t> </a:t>
            </a:r>
            <a:r>
              <a:rPr lang="ru-RU" dirty="0" err="1" smtClean="0"/>
              <a:t>бір</a:t>
            </a:r>
            <a:r>
              <a:rPr lang="ru-RU" dirty="0" smtClean="0"/>
              <a:t> </a:t>
            </a:r>
            <a:r>
              <a:rPr lang="ru-RU" dirty="0" err="1" smtClean="0"/>
              <a:t>орталыққа бағынады, мемлекеттің ішінде</a:t>
            </a:r>
            <a:r>
              <a:rPr lang="ru-RU" dirty="0" smtClean="0"/>
              <a:t> </a:t>
            </a:r>
            <a:r>
              <a:rPr lang="ru-RU" dirty="0" err="1" smtClean="0"/>
              <a:t>өз алдына</a:t>
            </a:r>
            <a:r>
              <a:rPr lang="ru-RU" dirty="0" smtClean="0"/>
              <a:t> </a:t>
            </a:r>
            <a:r>
              <a:rPr lang="ru-RU" dirty="0" err="1" smtClean="0"/>
              <a:t>бөлек басқа құрылымға жол</a:t>
            </a:r>
            <a:r>
              <a:rPr lang="ru-RU" dirty="0" smtClean="0"/>
              <a:t> </a:t>
            </a:r>
            <a:r>
              <a:rPr lang="ru-RU" dirty="0" err="1" smtClean="0"/>
              <a:t>бермейді</a:t>
            </a:r>
            <a:r>
              <a:rPr lang="ru-RU" dirty="0" smtClean="0"/>
              <a:t>. </a:t>
            </a:r>
          </a:p>
          <a:p>
            <a:pPr marL="265176" indent="-265176" eaLnBrk="1" fontAlgn="auto" hangingPunct="1">
              <a:spcAft>
                <a:spcPts val="0"/>
              </a:spcAft>
              <a:buFont typeface="Wingdings 2"/>
              <a:buChar char=""/>
              <a:defRPr/>
            </a:pPr>
            <a:r>
              <a:rPr lang="kk-KZ" dirty="0" smtClean="0"/>
              <a:t>Мемлекетке бір ортақ Конституция, Заңдар саяси билік қажет</a:t>
            </a:r>
            <a:endParaRPr lang="ru-RU" dirty="0" smtClean="0"/>
          </a:p>
          <a:p>
            <a:pPr marL="265176" indent="-265176" eaLnBrk="1" fontAlgn="auto" hangingPunct="1">
              <a:spcAft>
                <a:spcPts val="0"/>
              </a:spcAft>
              <a:buFont typeface="Wingdings 2"/>
              <a:buChar char=""/>
              <a:defRPr/>
            </a:pPr>
            <a:r>
              <a:rPr lang="ru-RU" dirty="0" err="1" smtClean="0"/>
              <a:t>Мысалы</a:t>
            </a:r>
            <a:r>
              <a:rPr lang="ru-RU" dirty="0" smtClean="0"/>
              <a:t>: </a:t>
            </a:r>
            <a:r>
              <a:rPr lang="ru-RU" dirty="0" err="1" smtClean="0"/>
              <a:t>Қазақстан, </a:t>
            </a:r>
            <a:r>
              <a:rPr lang="ru-RU" dirty="0" smtClean="0"/>
              <a:t>Италия, Греция, т.с.с </a:t>
            </a:r>
            <a:br>
              <a:rPr lang="ru-RU" dirty="0" smtClean="0"/>
            </a:br>
            <a:endParaRPr lang="ru-RU"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flipV="1">
            <a:off x="457200" y="0"/>
            <a:ext cx="8229600" cy="188913"/>
          </a:xfrm>
        </p:spPr>
        <p:txBody>
          <a:bodyPr>
            <a:normAutofit fontScale="90000"/>
          </a:bodyPr>
          <a:lstStyle/>
          <a:p>
            <a:pPr eaLnBrk="1" fontAlgn="auto" hangingPunct="1">
              <a:spcAft>
                <a:spcPts val="0"/>
              </a:spcAft>
              <a:defRPr/>
            </a:pPr>
            <a:endParaRPr lang="ru-RU" dirty="0">
              <a:solidFill>
                <a:schemeClr val="accent1">
                  <a:tint val="88000"/>
                  <a:satMod val="150000"/>
                </a:schemeClr>
              </a:solidFill>
            </a:endParaRPr>
          </a:p>
        </p:txBody>
      </p:sp>
      <p:sp>
        <p:nvSpPr>
          <p:cNvPr id="88066" name="Содержимое 2"/>
          <p:cNvSpPr>
            <a:spLocks noGrp="1"/>
          </p:cNvSpPr>
          <p:nvPr>
            <p:ph idx="1"/>
          </p:nvPr>
        </p:nvSpPr>
        <p:spPr>
          <a:xfrm>
            <a:off x="457200" y="333375"/>
            <a:ext cx="8229600" cy="5792788"/>
          </a:xfrm>
        </p:spPr>
        <p:txBody>
          <a:bodyPr/>
          <a:lstStyle/>
          <a:p>
            <a:pPr eaLnBrk="1" hangingPunct="1"/>
            <a:r>
              <a:rPr lang="ru-RU" sz="2400" smtClean="0"/>
              <a:t/>
            </a:r>
            <a:br>
              <a:rPr lang="ru-RU" sz="2400" smtClean="0"/>
            </a:br>
            <a:r>
              <a:rPr lang="ru-RU" sz="2400" smtClean="0"/>
              <a:t>Монархия деп – мемлекеттің жоғарғы өкімет билігі жеке-дара, бір билеушінің қолында болып, ол әкеден балаға мұра ретінде қалатын түрін айтады.</a:t>
            </a:r>
          </a:p>
          <a:p>
            <a:pPr eaLnBrk="1" hangingPunct="1"/>
            <a:r>
              <a:rPr lang="ru-RU" sz="2400" smtClean="0"/>
              <a:t> Монархия абсолюттік, конституциялық болып бөлінеді. Абсолюттік монархия деп жоғарғы өкімет билігі бүтіндей, тұтас, формальді түрде де шектелместен бір адамның қолында тұрған құрылысты айтады. </a:t>
            </a:r>
            <a:br>
              <a:rPr lang="ru-RU" sz="2400" smtClean="0"/>
            </a:br>
            <a:r>
              <a:rPr lang="ru-RU" sz="2400" smtClean="0"/>
              <a:t>Конституциялық монархияда монархтың билігі белгілі дәрежеде заң шығаратын билік парламентпен шектеледі. Қазір Бельгия, Голландия, Дания, Иордания, Испания, Норвегия, Люксембург, Марокко, Жапонияда сақталған.</a:t>
            </a:r>
            <a:br>
              <a:rPr lang="ru-RU" sz="2400" smtClean="0"/>
            </a:br>
            <a:endParaRPr lang="ru-RU" sz="2400" smtClean="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89090" name="Содержимое 2"/>
          <p:cNvSpPr>
            <a:spLocks noGrp="1"/>
          </p:cNvSpPr>
          <p:nvPr>
            <p:ph idx="1"/>
          </p:nvPr>
        </p:nvSpPr>
        <p:spPr>
          <a:xfrm>
            <a:off x="503238" y="530225"/>
            <a:ext cx="8183562" cy="4187825"/>
          </a:xfrm>
        </p:spPr>
        <p:txBody>
          <a:bodyPr/>
          <a:lstStyle/>
          <a:p>
            <a:pPr eaLnBrk="1" hangingPunct="1"/>
            <a:r>
              <a:rPr lang="ru-RU" smtClean="0"/>
              <a:t>Республика деп – мемлекеттік биліктің барлық жоғары органдары белгілі бір уақытқа сайланатын немесе өкілдік мекемелер арқылы қалыптасатын мемлекеттік басқарудың түрін айтады.</a:t>
            </a:r>
          </a:p>
          <a:p>
            <a:pPr eaLnBrk="1" hangingPunct="1"/>
            <a:r>
              <a:rPr lang="ru-RU" smtClean="0"/>
              <a:t/>
            </a:r>
            <a:br>
              <a:rPr lang="ru-RU" smtClean="0"/>
            </a:br>
            <a:r>
              <a:rPr lang="ru-RU" smtClean="0"/>
              <a:t>Республика президенттік және парламенттік болып бөлінеді. </a:t>
            </a:r>
            <a:br>
              <a:rPr lang="ru-RU" smtClean="0"/>
            </a:br>
            <a:endParaRPr lang="ru-RU" smtClean="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346075"/>
          </a:xfrm>
        </p:spPr>
        <p:txBody>
          <a:bodyPr>
            <a:normAutofit fontScale="90000"/>
          </a:bodyPr>
          <a:lstStyle/>
          <a:p>
            <a:pPr eaLnBrk="1" fontAlgn="auto" hangingPunct="1">
              <a:spcAft>
                <a:spcPts val="0"/>
              </a:spcAft>
              <a:defRPr/>
            </a:pPr>
            <a:endParaRPr lang="ru-RU" dirty="0">
              <a:solidFill>
                <a:schemeClr val="accent1">
                  <a:tint val="88000"/>
                  <a:satMod val="150000"/>
                </a:schemeClr>
              </a:solidFill>
            </a:endParaRPr>
          </a:p>
        </p:txBody>
      </p:sp>
      <p:graphicFrame>
        <p:nvGraphicFramePr>
          <p:cNvPr id="4" name="Содержимое 3"/>
          <p:cNvGraphicFramePr>
            <a:graphicFrameLocks noGrp="1"/>
          </p:cNvGraphicFramePr>
          <p:nvPr>
            <p:ph idx="1"/>
          </p:nvPr>
        </p:nvGraphicFramePr>
        <p:xfrm>
          <a:off x="0" y="58738"/>
          <a:ext cx="8892480" cy="7008015"/>
        </p:xfrm>
        <a:graphic>
          <a:graphicData uri="http://schemas.openxmlformats.org/drawingml/2006/table">
            <a:tbl>
              <a:tblPr firstRow="1" bandRow="1">
                <a:tableStyleId>{5C22544A-7EE6-4342-B048-85BDC9FD1C3A}</a:tableStyleId>
              </a:tblPr>
              <a:tblGrid>
                <a:gridCol w="1917990">
                  <a:extLst>
                    <a:ext uri="{9D8B030D-6E8A-4147-A177-3AD203B41FA5}">
                      <a16:colId xmlns:a16="http://schemas.microsoft.com/office/drawing/2014/main" val="20000"/>
                    </a:ext>
                  </a:extLst>
                </a:gridCol>
                <a:gridCol w="2324830">
                  <a:extLst>
                    <a:ext uri="{9D8B030D-6E8A-4147-A177-3AD203B41FA5}">
                      <a16:colId xmlns:a16="http://schemas.microsoft.com/office/drawing/2014/main" val="20001"/>
                    </a:ext>
                  </a:extLst>
                </a:gridCol>
                <a:gridCol w="2324830">
                  <a:extLst>
                    <a:ext uri="{9D8B030D-6E8A-4147-A177-3AD203B41FA5}">
                      <a16:colId xmlns:a16="http://schemas.microsoft.com/office/drawing/2014/main" val="20002"/>
                    </a:ext>
                  </a:extLst>
                </a:gridCol>
                <a:gridCol w="2324830">
                  <a:extLst>
                    <a:ext uri="{9D8B030D-6E8A-4147-A177-3AD203B41FA5}">
                      <a16:colId xmlns:a16="http://schemas.microsoft.com/office/drawing/2014/main" val="20003"/>
                    </a:ext>
                  </a:extLst>
                </a:gridCol>
              </a:tblGrid>
              <a:tr h="661082">
                <a:tc>
                  <a:txBody>
                    <a:bodyPr/>
                    <a:lstStyle/>
                    <a:p>
                      <a:endParaRPr lang="ru-RU" dirty="0"/>
                    </a:p>
                  </a:txBody>
                  <a:tcPr/>
                </a:tc>
                <a:tc>
                  <a:txBody>
                    <a:bodyPr/>
                    <a:lstStyle/>
                    <a:p>
                      <a:r>
                        <a:rPr lang="kk-KZ" dirty="0" smtClean="0"/>
                        <a:t>Президенттік республика</a:t>
                      </a:r>
                      <a:endParaRPr lang="ru-RU" dirty="0"/>
                    </a:p>
                  </a:txBody>
                  <a:tcPr/>
                </a:tc>
                <a:tc>
                  <a:txBody>
                    <a:bodyPr/>
                    <a:lstStyle/>
                    <a:p>
                      <a:r>
                        <a:rPr lang="kk-KZ" dirty="0" smtClean="0"/>
                        <a:t>Парламенттік республика</a:t>
                      </a:r>
                      <a:endParaRPr lang="ru-RU" dirty="0"/>
                    </a:p>
                  </a:txBody>
                  <a:tcPr/>
                </a:tc>
                <a:tc>
                  <a:txBody>
                    <a:bodyPr/>
                    <a:lstStyle/>
                    <a:p>
                      <a:r>
                        <a:rPr lang="kk-KZ" dirty="0" smtClean="0"/>
                        <a:t>Аралас республика</a:t>
                      </a:r>
                      <a:endParaRPr lang="ru-RU" dirty="0"/>
                    </a:p>
                  </a:txBody>
                  <a:tcPr/>
                </a:tc>
                <a:extLst>
                  <a:ext uri="{0D108BD9-81ED-4DB2-BD59-A6C34878D82A}">
                    <a16:rowId xmlns:a16="http://schemas.microsoft.com/office/drawing/2014/main" val="10000"/>
                  </a:ext>
                </a:extLst>
              </a:tr>
              <a:tr h="179436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dirty="0" smtClean="0"/>
                        <a:t>Өкіметті тағайындау қүқық.</a:t>
                      </a:r>
                    </a:p>
                    <a:p>
                      <a:pPr marL="0" marR="0" indent="0" algn="l" defTabSz="914400" rtl="0" eaLnBrk="1" fontAlgn="auto" latinLnBrk="0" hangingPunct="1">
                        <a:lnSpc>
                          <a:spcPct val="100000"/>
                        </a:lnSpc>
                        <a:spcBef>
                          <a:spcPts val="0"/>
                        </a:spcBef>
                        <a:spcAft>
                          <a:spcPts val="0"/>
                        </a:spcAft>
                        <a:buClrTx/>
                        <a:buSzTx/>
                        <a:buFontTx/>
                        <a:buNone/>
                        <a:tabLst/>
                        <a:defRPr/>
                      </a:pPr>
                      <a:r>
                        <a:rPr lang="kk-KZ" dirty="0" smtClean="0"/>
                        <a:t>Кабинетті қалыптастыру</a:t>
                      </a:r>
                      <a:endParaRPr lang="ru-RU" dirty="0" smtClean="0"/>
                    </a:p>
                    <a:p>
                      <a:endParaRPr lang="ru-RU" dirty="0"/>
                    </a:p>
                  </a:txBody>
                  <a:tcPr/>
                </a:tc>
                <a:tc>
                  <a:txBody>
                    <a:bodyPr/>
                    <a:lstStyle/>
                    <a:p>
                      <a:r>
                        <a:rPr lang="kk-KZ" dirty="0" smtClean="0"/>
                        <a:t>Президентке қажет</a:t>
                      </a:r>
                      <a:endParaRPr lang="ru-RU" dirty="0"/>
                    </a:p>
                  </a:txBody>
                  <a:tcPr/>
                </a:tc>
                <a:tc>
                  <a:txBody>
                    <a:bodyPr/>
                    <a:lstStyle/>
                    <a:p>
                      <a:r>
                        <a:rPr lang="kk-KZ" dirty="0" smtClean="0"/>
                        <a:t>Парламентке қажет</a:t>
                      </a:r>
                      <a:endParaRPr lang="ru-RU" dirty="0"/>
                    </a:p>
                  </a:txBody>
                  <a:tcPr/>
                </a:tc>
                <a:tc>
                  <a:txBody>
                    <a:bodyPr/>
                    <a:lstStyle/>
                    <a:p>
                      <a:r>
                        <a:rPr lang="kk-KZ" dirty="0" smtClean="0"/>
                        <a:t>Президент министрдерді үсынады</a:t>
                      </a:r>
                    </a:p>
                    <a:p>
                      <a:r>
                        <a:rPr lang="kk-KZ" dirty="0" smtClean="0"/>
                        <a:t>Парламент бекітеді</a:t>
                      </a:r>
                      <a:endParaRPr lang="ru-RU" dirty="0"/>
                    </a:p>
                  </a:txBody>
                  <a:tcPr/>
                </a:tc>
                <a:extLst>
                  <a:ext uri="{0D108BD9-81ED-4DB2-BD59-A6C34878D82A}">
                    <a16:rowId xmlns:a16="http://schemas.microsoft.com/office/drawing/2014/main" val="10001"/>
                  </a:ext>
                </a:extLst>
              </a:tr>
              <a:tr h="944403">
                <a:tc>
                  <a:txBody>
                    <a:bodyPr/>
                    <a:lstStyle/>
                    <a:p>
                      <a:r>
                        <a:rPr lang="kk-KZ" dirty="0" smtClean="0"/>
                        <a:t>Президентті</a:t>
                      </a:r>
                      <a:r>
                        <a:rPr lang="kk-KZ" baseline="0" dirty="0" smtClean="0"/>
                        <a:t> сайлау тәсілдері</a:t>
                      </a:r>
                      <a:endParaRPr lang="ru-RU" dirty="0"/>
                    </a:p>
                  </a:txBody>
                  <a:tcPr/>
                </a:tc>
                <a:tc>
                  <a:txBody>
                    <a:bodyPr/>
                    <a:lstStyle/>
                    <a:p>
                      <a:r>
                        <a:rPr lang="kk-KZ" dirty="0" smtClean="0"/>
                        <a:t>Бүкіл халықтық сайлаумен</a:t>
                      </a:r>
                      <a:endParaRPr lang="ru-RU" dirty="0"/>
                    </a:p>
                  </a:txBody>
                  <a:tcPr/>
                </a:tc>
                <a:tc>
                  <a:txBody>
                    <a:bodyPr/>
                    <a:lstStyle/>
                    <a:p>
                      <a:r>
                        <a:rPr lang="kk-KZ" dirty="0" smtClean="0"/>
                        <a:t>Парламент депуттарының сайлаумен</a:t>
                      </a:r>
                      <a:endParaRPr lang="ru-RU" dirty="0"/>
                    </a:p>
                  </a:txBody>
                  <a:tcPr/>
                </a:tc>
                <a:tc>
                  <a:txBody>
                    <a:bodyPr/>
                    <a:lstStyle/>
                    <a:p>
                      <a:r>
                        <a:rPr lang="kk-KZ" dirty="0" smtClean="0"/>
                        <a:t>Бүкіл халықтық сайлаумен</a:t>
                      </a:r>
                      <a:endParaRPr lang="ru-RU" dirty="0"/>
                    </a:p>
                  </a:txBody>
                  <a:tcPr/>
                </a:tc>
                <a:extLst>
                  <a:ext uri="{0D108BD9-81ED-4DB2-BD59-A6C34878D82A}">
                    <a16:rowId xmlns:a16="http://schemas.microsoft.com/office/drawing/2014/main" val="10002"/>
                  </a:ext>
                </a:extLst>
              </a:tr>
              <a:tr h="207768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dirty="0" smtClean="0"/>
                        <a:t>Президенттің ролі</a:t>
                      </a:r>
                      <a:endParaRPr lang="ru-RU" dirty="0" smtClean="0"/>
                    </a:p>
                    <a:p>
                      <a:endParaRPr lang="ru-RU" dirty="0"/>
                    </a:p>
                  </a:txBody>
                  <a:tcPr/>
                </a:tc>
                <a:tc>
                  <a:txBody>
                    <a:bodyPr/>
                    <a:lstStyle/>
                    <a:p>
                      <a:r>
                        <a:rPr lang="kk-KZ" dirty="0" smtClean="0"/>
                        <a:t>Мемлекеттің басшысы атқару билік тармағыңың басшысы заң шығару қүқығы бар Вето қүқығы бар</a:t>
                      </a:r>
                      <a:endParaRPr lang="ru-RU" dirty="0"/>
                    </a:p>
                  </a:txBody>
                  <a:tcPr/>
                </a:tc>
                <a:tc>
                  <a:txBody>
                    <a:bodyPr/>
                    <a:lstStyle/>
                    <a:p>
                      <a:r>
                        <a:rPr lang="kk-KZ" dirty="0" smtClean="0"/>
                        <a:t>Мемлекеттің рәміздік басшысы</a:t>
                      </a:r>
                      <a:endParaRPr lang="ru-RU" dirty="0"/>
                    </a:p>
                  </a:txBody>
                  <a:tcPr/>
                </a:tc>
                <a:tc>
                  <a:txBody>
                    <a:bodyPr/>
                    <a:lstStyle/>
                    <a:p>
                      <a:r>
                        <a:rPr lang="kk-KZ" dirty="0" smtClean="0"/>
                        <a:t>Мемлекеттің рәміздік басшысы</a:t>
                      </a:r>
                      <a:endParaRPr lang="ru-RU" dirty="0"/>
                    </a:p>
                  </a:txBody>
                  <a:tcPr/>
                </a:tc>
                <a:extLst>
                  <a:ext uri="{0D108BD9-81ED-4DB2-BD59-A6C34878D82A}">
                    <a16:rowId xmlns:a16="http://schemas.microsoft.com/office/drawing/2014/main" val="10003"/>
                  </a:ext>
                </a:extLst>
              </a:tr>
              <a:tr h="661082">
                <a:tc>
                  <a:txBody>
                    <a:bodyPr/>
                    <a:lstStyle/>
                    <a:p>
                      <a:r>
                        <a:rPr lang="kk-KZ" dirty="0" smtClean="0"/>
                        <a:t>Парламентті</a:t>
                      </a:r>
                      <a:r>
                        <a:rPr lang="kk-KZ" baseline="0" dirty="0" smtClean="0"/>
                        <a:t> тарату қүқық</a:t>
                      </a:r>
                      <a:endParaRPr lang="ru-RU" dirty="0"/>
                    </a:p>
                  </a:txBody>
                  <a:tcPr/>
                </a:tc>
                <a:tc>
                  <a:txBody>
                    <a:bodyPr/>
                    <a:lstStyle/>
                    <a:p>
                      <a:r>
                        <a:rPr lang="kk-KZ" dirty="0" smtClean="0"/>
                        <a:t>Президентке</a:t>
                      </a:r>
                      <a:endParaRPr lang="ru-RU" dirty="0"/>
                    </a:p>
                  </a:txBody>
                  <a:tcPr/>
                </a:tc>
                <a:tc>
                  <a:txBody>
                    <a:bodyPr/>
                    <a:lstStyle/>
                    <a:p>
                      <a:r>
                        <a:rPr lang="kk-KZ" dirty="0" smtClean="0"/>
                        <a:t>Парламеттің өзіңе</a:t>
                      </a:r>
                      <a:endParaRPr lang="ru-RU" dirty="0"/>
                    </a:p>
                  </a:txBody>
                  <a:tcPr/>
                </a:tc>
                <a:tc>
                  <a:txBody>
                    <a:bodyPr/>
                    <a:lstStyle/>
                    <a:p>
                      <a:r>
                        <a:rPr lang="kk-KZ" dirty="0" smtClean="0"/>
                        <a:t>Екеунің</a:t>
                      </a:r>
                      <a:r>
                        <a:rPr lang="kk-KZ" baseline="0" dirty="0" smtClean="0"/>
                        <a:t> да қүқығы бар</a:t>
                      </a:r>
                      <a:endParaRPr lang="ru-RU" dirty="0"/>
                    </a:p>
                  </a:txBody>
                  <a:tcPr/>
                </a:tc>
                <a:extLst>
                  <a:ext uri="{0D108BD9-81ED-4DB2-BD59-A6C34878D82A}">
                    <a16:rowId xmlns:a16="http://schemas.microsoft.com/office/drawing/2014/main" val="10004"/>
                  </a:ext>
                </a:extLst>
              </a:tr>
              <a:tr h="661082">
                <a:tc>
                  <a:txBody>
                    <a:bodyPr/>
                    <a:lstStyle/>
                    <a:p>
                      <a:r>
                        <a:rPr lang="kk-KZ" dirty="0" smtClean="0"/>
                        <a:t>Өкіметтің тәуелділігі</a:t>
                      </a:r>
                      <a:endParaRPr lang="ru-RU" dirty="0"/>
                    </a:p>
                  </a:txBody>
                  <a:tcPr/>
                </a:tc>
                <a:tc>
                  <a:txBody>
                    <a:bodyPr/>
                    <a:lstStyle/>
                    <a:p>
                      <a:r>
                        <a:rPr lang="kk-KZ" dirty="0" smtClean="0"/>
                        <a:t>Президенттең</a:t>
                      </a:r>
                      <a:endParaRPr lang="ru-RU" dirty="0"/>
                    </a:p>
                  </a:txBody>
                  <a:tcPr/>
                </a:tc>
                <a:tc>
                  <a:txBody>
                    <a:bodyPr/>
                    <a:lstStyle/>
                    <a:p>
                      <a:r>
                        <a:rPr lang="kk-KZ" dirty="0" smtClean="0"/>
                        <a:t>парламенттең</a:t>
                      </a:r>
                      <a:endParaRPr lang="ru-RU" dirty="0"/>
                    </a:p>
                  </a:txBody>
                  <a:tcPr/>
                </a:tc>
                <a:tc>
                  <a:txBody>
                    <a:bodyPr/>
                    <a:lstStyle/>
                    <a:p>
                      <a:r>
                        <a:rPr lang="kk-KZ" dirty="0" smtClean="0"/>
                        <a:t>екеүнедең</a:t>
                      </a:r>
                      <a:endParaRPr lang="ru-RU" dirty="0"/>
                    </a:p>
                  </a:txBody>
                  <a:tcPr/>
                </a:tc>
                <a:extLst>
                  <a:ext uri="{0D108BD9-81ED-4DB2-BD59-A6C34878D82A}">
                    <a16:rowId xmlns:a16="http://schemas.microsoft.com/office/drawing/2014/main" val="10005"/>
                  </a:ext>
                </a:extLst>
              </a:tr>
            </a:tbl>
          </a:graphicData>
        </a:graphic>
      </p:graphicFrame>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175"/>
          </a:xfrm>
        </p:spPr>
        <p:txBody>
          <a:bodyPr>
            <a:normAutofit fontScale="90000"/>
          </a:bodyPr>
          <a:lstStyle/>
          <a:p>
            <a:pPr eaLnBrk="1" fontAlgn="auto" hangingPunct="1">
              <a:spcAft>
                <a:spcPts val="0"/>
              </a:spcAft>
              <a:defRPr/>
            </a:pPr>
            <a:endParaRPr lang="ru-RU" dirty="0">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85000" lnSpcReduction="10000"/>
          </a:bodyPr>
          <a:lstStyle/>
          <a:p>
            <a:pPr marL="265176" indent="-265176" eaLnBrk="1" fontAlgn="auto" hangingPunct="1">
              <a:spcAft>
                <a:spcPts val="0"/>
              </a:spcAft>
              <a:buFont typeface="Wingdings 2"/>
              <a:buChar char=""/>
              <a:defRPr/>
            </a:pPr>
            <a:r>
              <a:rPr lang="ru-RU" dirty="0" smtClean="0"/>
              <a:t>Федерация – </a:t>
            </a:r>
            <a:r>
              <a:rPr lang="ru-RU" dirty="0" err="1" smtClean="0"/>
              <a:t>деп</a:t>
            </a:r>
            <a:r>
              <a:rPr lang="ru-RU" dirty="0" smtClean="0"/>
              <a:t> </a:t>
            </a:r>
            <a:r>
              <a:rPr lang="ru-RU" dirty="0" err="1" smtClean="0"/>
              <a:t>белгілі</a:t>
            </a:r>
            <a:r>
              <a:rPr lang="ru-RU" dirty="0" smtClean="0"/>
              <a:t> </a:t>
            </a:r>
            <a:r>
              <a:rPr lang="ru-RU" dirty="0" err="1" smtClean="0"/>
              <a:t>бір</a:t>
            </a:r>
            <a:r>
              <a:rPr lang="ru-RU" dirty="0" smtClean="0"/>
              <a:t> </a:t>
            </a:r>
            <a:r>
              <a:rPr lang="ru-RU" dirty="0" err="1" smtClean="0"/>
              <a:t>саяси</a:t>
            </a:r>
            <a:r>
              <a:rPr lang="ru-RU" dirty="0" smtClean="0"/>
              <a:t> </a:t>
            </a:r>
            <a:r>
              <a:rPr lang="ru-RU" dirty="0" err="1" smtClean="0"/>
              <a:t>тәуелсіздігі </a:t>
            </a:r>
            <a:r>
              <a:rPr lang="ru-RU" dirty="0" smtClean="0"/>
              <a:t>бар </a:t>
            </a:r>
            <a:r>
              <a:rPr lang="ru-RU" dirty="0" err="1" smtClean="0"/>
              <a:t>бірнеше</a:t>
            </a:r>
            <a:r>
              <a:rPr lang="ru-RU" dirty="0" smtClean="0"/>
              <a:t> </a:t>
            </a:r>
            <a:r>
              <a:rPr lang="ru-RU" dirty="0" err="1" smtClean="0"/>
              <a:t>мемлекеттік</a:t>
            </a:r>
            <a:r>
              <a:rPr lang="ru-RU" dirty="0" smtClean="0"/>
              <a:t> </a:t>
            </a:r>
            <a:r>
              <a:rPr lang="ru-RU" dirty="0" err="1" smtClean="0"/>
              <a:t>құрылымдардың бірігіп</a:t>
            </a:r>
            <a:r>
              <a:rPr lang="ru-RU" dirty="0" smtClean="0"/>
              <a:t> </a:t>
            </a:r>
            <a:r>
              <a:rPr lang="ru-RU" dirty="0" err="1" smtClean="0"/>
              <a:t>одақтық жаңа бір</a:t>
            </a:r>
            <a:r>
              <a:rPr lang="ru-RU" dirty="0" smtClean="0"/>
              <a:t> </a:t>
            </a:r>
            <a:r>
              <a:rPr lang="ru-RU" dirty="0" err="1" smtClean="0"/>
              <a:t>мемлекет</a:t>
            </a:r>
            <a:r>
              <a:rPr lang="ru-RU" dirty="0" smtClean="0"/>
              <a:t> </a:t>
            </a:r>
            <a:r>
              <a:rPr lang="ru-RU" dirty="0" err="1" smtClean="0"/>
              <a:t>құруын айтады</a:t>
            </a:r>
            <a:r>
              <a:rPr lang="ru-RU" dirty="0" smtClean="0"/>
              <a:t>.</a:t>
            </a:r>
          </a:p>
          <a:p>
            <a:pPr marL="265176" indent="-265176" eaLnBrk="1" fontAlgn="auto" hangingPunct="1">
              <a:spcAft>
                <a:spcPts val="0"/>
              </a:spcAft>
              <a:buFont typeface="Wingdings 2"/>
              <a:buChar char=""/>
              <a:defRPr/>
            </a:pPr>
            <a:r>
              <a:rPr lang="ru-RU" dirty="0" smtClean="0"/>
              <a:t> </a:t>
            </a:r>
            <a:r>
              <a:rPr lang="ru-RU" dirty="0" err="1" smtClean="0"/>
              <a:t>Жалпы</a:t>
            </a:r>
            <a:r>
              <a:rPr lang="ru-RU" dirty="0" smtClean="0"/>
              <a:t> </a:t>
            </a:r>
            <a:r>
              <a:rPr lang="ru-RU" dirty="0" err="1" smtClean="0"/>
              <a:t>мемлекеттік</a:t>
            </a:r>
            <a:r>
              <a:rPr lang="ru-RU" dirty="0" smtClean="0"/>
              <a:t> конституция </a:t>
            </a:r>
            <a:r>
              <a:rPr lang="ru-RU" dirty="0" err="1" smtClean="0"/>
              <a:t>барлық  бірігіп</a:t>
            </a:r>
            <a:r>
              <a:rPr lang="ru-RU" dirty="0" smtClean="0"/>
              <a:t> </a:t>
            </a:r>
            <a:r>
              <a:rPr lang="ru-RU" dirty="0" err="1" smtClean="0"/>
              <a:t>отырғаң қүрылымдарға қажет</a:t>
            </a:r>
            <a:r>
              <a:rPr lang="ru-RU" dirty="0" smtClean="0"/>
              <a:t>. </a:t>
            </a:r>
            <a:r>
              <a:rPr lang="ru-RU" dirty="0" err="1" smtClean="0"/>
              <a:t>Барлығы ортақ институттарға бағынады.</a:t>
            </a:r>
            <a:r>
              <a:rPr lang="ru-RU" dirty="0" smtClean="0"/>
              <a:t> </a:t>
            </a:r>
            <a:r>
              <a:rPr lang="ru-RU" dirty="0" err="1" smtClean="0"/>
              <a:t>Бірақта әрқайсының жоғарғы билеу</a:t>
            </a:r>
            <a:r>
              <a:rPr lang="ru-RU" dirty="0" smtClean="0"/>
              <a:t> </a:t>
            </a:r>
            <a:r>
              <a:rPr lang="ru-RU" dirty="0" err="1" smtClean="0"/>
              <a:t>органдары</a:t>
            </a:r>
            <a:r>
              <a:rPr lang="ru-RU" dirty="0" smtClean="0"/>
              <a:t> </a:t>
            </a:r>
            <a:r>
              <a:rPr lang="ru-RU" dirty="0" err="1" smtClean="0"/>
              <a:t>болады</a:t>
            </a:r>
            <a:r>
              <a:rPr lang="ru-RU" dirty="0" smtClean="0"/>
              <a:t>. </a:t>
            </a:r>
            <a:r>
              <a:rPr lang="ru-RU" dirty="0" err="1" smtClean="0"/>
              <a:t>Өздеріне қажет заңдарда шығаруға қүқықтары болуы</a:t>
            </a:r>
            <a:r>
              <a:rPr lang="ru-RU" dirty="0" smtClean="0"/>
              <a:t> </a:t>
            </a:r>
            <a:r>
              <a:rPr lang="ru-RU" dirty="0" err="1" smtClean="0"/>
              <a:t>мүмкің.</a:t>
            </a:r>
            <a:r>
              <a:rPr lang="ru-RU" dirty="0" smtClean="0"/>
              <a:t>  </a:t>
            </a:r>
            <a:r>
              <a:rPr lang="ru-RU" dirty="0" err="1" smtClean="0"/>
              <a:t>Мысалы</a:t>
            </a:r>
            <a:r>
              <a:rPr lang="ru-RU" dirty="0" smtClean="0"/>
              <a:t>: АҚШ, Германия, </a:t>
            </a:r>
            <a:r>
              <a:rPr lang="ru-RU" dirty="0" err="1" smtClean="0"/>
              <a:t>Канада,Ресей</a:t>
            </a:r>
            <a:r>
              <a:rPr lang="ru-RU" dirty="0" smtClean="0"/>
              <a:t> т.с.с.</a:t>
            </a:r>
            <a:br>
              <a:rPr lang="ru-RU" dirty="0" smtClean="0"/>
            </a:br>
            <a:endParaRPr lang="ru-RU"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737"/>
          </a:xfrm>
        </p:spPr>
        <p:txBody>
          <a:bodyPr>
            <a:normAutofit fontScale="90000"/>
          </a:bodyPr>
          <a:lstStyle/>
          <a:p>
            <a:pPr eaLnBrk="1" fontAlgn="auto" hangingPunct="1">
              <a:spcAft>
                <a:spcPts val="0"/>
              </a:spcAft>
              <a:defRPr/>
            </a:pPr>
            <a:endParaRPr lang="ru-RU" dirty="0">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92500" lnSpcReduction="10000"/>
          </a:bodyPr>
          <a:lstStyle/>
          <a:p>
            <a:pPr marL="265176" indent="-265176" eaLnBrk="1" fontAlgn="auto" hangingPunct="1">
              <a:spcAft>
                <a:spcPts val="0"/>
              </a:spcAft>
              <a:buFont typeface="Wingdings 2"/>
              <a:buChar char=""/>
              <a:defRPr/>
            </a:pPr>
            <a:r>
              <a:rPr lang="ru-RU" dirty="0" smtClean="0"/>
              <a:t>Конфедерация – </a:t>
            </a:r>
            <a:r>
              <a:rPr lang="ru-RU" dirty="0" err="1" smtClean="0"/>
              <a:t>деп</a:t>
            </a:r>
            <a:r>
              <a:rPr lang="ru-RU" dirty="0" smtClean="0"/>
              <a:t> </a:t>
            </a:r>
            <a:r>
              <a:rPr lang="ru-RU" dirty="0" err="1" smtClean="0"/>
              <a:t>өздерінің кейбір</a:t>
            </a:r>
            <a:r>
              <a:rPr lang="ru-RU" dirty="0" smtClean="0"/>
              <a:t> </a:t>
            </a:r>
            <a:r>
              <a:rPr lang="ru-RU" dirty="0" err="1" smtClean="0"/>
              <a:t>амал-әрекеттерін үйлестіріп</a:t>
            </a:r>
            <a:r>
              <a:rPr lang="ru-RU" dirty="0" smtClean="0"/>
              <a:t>, </a:t>
            </a:r>
            <a:r>
              <a:rPr lang="ru-RU" dirty="0" err="1" smtClean="0"/>
              <a:t>белгілі</a:t>
            </a:r>
            <a:r>
              <a:rPr lang="ru-RU" dirty="0" smtClean="0"/>
              <a:t> </a:t>
            </a:r>
            <a:r>
              <a:rPr lang="ru-RU" dirty="0" err="1" smtClean="0"/>
              <a:t>бір</a:t>
            </a:r>
            <a:r>
              <a:rPr lang="ru-RU" dirty="0" smtClean="0"/>
              <a:t> </a:t>
            </a:r>
            <a:r>
              <a:rPr lang="ru-RU" dirty="0" err="1" smtClean="0"/>
              <a:t>мақсаттарды жүзеге асыру</a:t>
            </a:r>
            <a:r>
              <a:rPr lang="ru-RU" dirty="0" smtClean="0"/>
              <a:t> </a:t>
            </a:r>
            <a:r>
              <a:rPr lang="ru-RU" dirty="0" err="1" smtClean="0"/>
              <a:t>үшін бірлескен</a:t>
            </a:r>
            <a:r>
              <a:rPr lang="ru-RU" dirty="0" smtClean="0"/>
              <a:t> </a:t>
            </a:r>
            <a:r>
              <a:rPr lang="ru-RU" dirty="0" err="1" smtClean="0"/>
              <a:t>егеменді</a:t>
            </a:r>
            <a:r>
              <a:rPr lang="ru-RU" dirty="0" smtClean="0"/>
              <a:t> </a:t>
            </a:r>
            <a:r>
              <a:rPr lang="ru-RU" dirty="0" err="1" smtClean="0"/>
              <a:t>елдер</a:t>
            </a:r>
            <a:r>
              <a:rPr lang="ru-RU" dirty="0" smtClean="0"/>
              <a:t> </a:t>
            </a:r>
            <a:r>
              <a:rPr lang="ru-RU" dirty="0" err="1" smtClean="0"/>
              <a:t>одағын айтады</a:t>
            </a:r>
            <a:r>
              <a:rPr lang="ru-RU" dirty="0" smtClean="0"/>
              <a:t>. </a:t>
            </a:r>
            <a:r>
              <a:rPr lang="ru-RU" dirty="0" err="1" smtClean="0"/>
              <a:t>Міндетті</a:t>
            </a:r>
            <a:r>
              <a:rPr lang="ru-RU" dirty="0" smtClean="0"/>
              <a:t> </a:t>
            </a:r>
            <a:r>
              <a:rPr lang="ru-RU" dirty="0" err="1" smtClean="0"/>
              <a:t>ортақ заңдары болмайды</a:t>
            </a:r>
            <a:r>
              <a:rPr lang="ru-RU" dirty="0" smtClean="0"/>
              <a:t>. </a:t>
            </a:r>
            <a:r>
              <a:rPr lang="ru-RU" dirty="0" err="1" smtClean="0"/>
              <a:t>Мысалы</a:t>
            </a:r>
            <a:r>
              <a:rPr lang="ru-RU" dirty="0" smtClean="0"/>
              <a:t>: </a:t>
            </a:r>
            <a:r>
              <a:rPr lang="ru-RU" dirty="0" err="1" smtClean="0"/>
              <a:t>бұрын Швейцарияда</a:t>
            </a:r>
            <a:r>
              <a:rPr lang="ru-RU" dirty="0" smtClean="0"/>
              <a:t>, </a:t>
            </a:r>
            <a:r>
              <a:rPr lang="ru-RU" dirty="0" err="1" smtClean="0"/>
              <a:t>Солтүстік </a:t>
            </a:r>
            <a:r>
              <a:rPr lang="ru-RU" dirty="0" smtClean="0"/>
              <a:t>Америка </a:t>
            </a:r>
            <a:r>
              <a:rPr lang="ru-RU" dirty="0" err="1" smtClean="0"/>
              <a:t>Штатында</a:t>
            </a:r>
            <a:r>
              <a:rPr lang="ru-RU" dirty="0" smtClean="0"/>
              <a:t> </a:t>
            </a:r>
            <a:r>
              <a:rPr lang="ru-RU" dirty="0" err="1" smtClean="0"/>
              <a:t>болған</a:t>
            </a:r>
            <a:r>
              <a:rPr lang="ru-RU" dirty="0" smtClean="0"/>
              <a:t>.</a:t>
            </a:r>
            <a:r>
              <a:rPr lang="ru-RU" dirty="0" err="1" smtClean="0"/>
              <a:t>Қазіргі замандарда</a:t>
            </a:r>
            <a:r>
              <a:rPr lang="ru-RU" dirty="0" smtClean="0"/>
              <a:t> осы </a:t>
            </a:r>
            <a:r>
              <a:rPr lang="ru-RU" dirty="0" err="1" smtClean="0"/>
              <a:t>түрге бірлестірілген</a:t>
            </a:r>
            <a:r>
              <a:rPr lang="ru-RU" dirty="0" smtClean="0"/>
              <a:t> </a:t>
            </a:r>
            <a:r>
              <a:rPr lang="ru-RU" dirty="0" err="1" smtClean="0"/>
              <a:t>еуропа</a:t>
            </a:r>
            <a:r>
              <a:rPr lang="ru-RU" dirty="0" smtClean="0"/>
              <a:t> </a:t>
            </a:r>
            <a:r>
              <a:rPr lang="ru-RU" dirty="0" err="1" smtClean="0"/>
              <a:t>елдерің келтірүге болады</a:t>
            </a:r>
            <a:r>
              <a:rPr lang="ru-RU" dirty="0" smtClean="0"/>
              <a:t/>
            </a:r>
            <a:br>
              <a:rPr lang="ru-RU" dirty="0" smtClean="0"/>
            </a:br>
            <a:r>
              <a:rPr lang="ru-RU" dirty="0" smtClean="0"/>
              <a:t/>
            </a:r>
            <a:br>
              <a:rPr lang="ru-RU" dirty="0" smtClean="0"/>
            </a:br>
            <a:endParaRPr lang="ru-RU"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737"/>
          </a:xfrm>
        </p:spPr>
        <p:txBody>
          <a:bodyPr>
            <a:normAutofit fontScale="90000"/>
          </a:bodyPr>
          <a:lstStyle/>
          <a:p>
            <a:pPr eaLnBrk="1" fontAlgn="auto" hangingPunct="1">
              <a:spcAft>
                <a:spcPts val="0"/>
              </a:spcAft>
              <a:defRPr/>
            </a:pPr>
            <a:endParaRPr lang="ru-RU" dirty="0">
              <a:solidFill>
                <a:schemeClr val="accent1">
                  <a:tint val="88000"/>
                  <a:satMod val="150000"/>
                </a:schemeClr>
              </a:solidFill>
            </a:endParaRPr>
          </a:p>
        </p:txBody>
      </p:sp>
      <p:sp>
        <p:nvSpPr>
          <p:cNvPr id="94210" name="Содержимое 2"/>
          <p:cNvSpPr>
            <a:spLocks noGrp="1"/>
          </p:cNvSpPr>
          <p:nvPr>
            <p:ph idx="1"/>
          </p:nvPr>
        </p:nvSpPr>
        <p:spPr>
          <a:xfrm>
            <a:off x="503238" y="530225"/>
            <a:ext cx="8183562" cy="4187825"/>
          </a:xfrm>
        </p:spPr>
        <p:txBody>
          <a:bodyPr/>
          <a:lstStyle/>
          <a:p>
            <a:pPr eaLnBrk="1" hangingPunct="1"/>
            <a:r>
              <a:rPr lang="ru-RU" smtClean="0"/>
              <a:t>Әр елде парламентті әр түрлі атайды:</a:t>
            </a:r>
            <a:br>
              <a:rPr lang="ru-RU" smtClean="0"/>
            </a:br>
            <a:r>
              <a:rPr lang="ru-RU" smtClean="0"/>
              <a:t>АҚШ, Филиппинде – конгресс;</a:t>
            </a:r>
            <a:br>
              <a:rPr lang="ru-RU" smtClean="0"/>
            </a:br>
            <a:r>
              <a:rPr lang="ru-RU" smtClean="0"/>
              <a:t>Польша, Финляндияда – Сейм; Иран, Түркияда – Мәжіліс; Израильде – Кнессет; Швейцарияда – Ригстаг; Францияда – Ұлттық жиналыс дейді.</a:t>
            </a:r>
          </a:p>
          <a:p>
            <a:pPr eaLnBrk="1" hangingPunct="1"/>
            <a:r>
              <a:rPr lang="ru-RU" smtClean="0"/>
              <a:t>Ресейде - Дума</a:t>
            </a:r>
            <a:br>
              <a:rPr lang="ru-RU" smtClean="0"/>
            </a:br>
            <a:endParaRPr lang="ru-RU" smtClean="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1341438"/>
            <a:ext cx="7772400" cy="2016125"/>
          </a:xfrm>
        </p:spPr>
        <p:txBody>
          <a:bodyPr/>
          <a:lstStyle/>
          <a:p>
            <a:pPr algn="ctr" eaLnBrk="1" fontAlgn="auto" hangingPunct="1">
              <a:spcAft>
                <a:spcPts val="0"/>
              </a:spcAft>
              <a:defRPr/>
            </a:pPr>
            <a:r>
              <a:rPr lang="ru-RU" sz="3200" dirty="0" smtClean="0">
                <a:solidFill>
                  <a:schemeClr val="tx1"/>
                </a:solidFill>
                <a:latin typeface="Times New Roman" pitchFamily="18" charset="0"/>
                <a:cs typeface="Times New Roman" pitchFamily="18" charset="0"/>
              </a:rPr>
              <a:t>6.Саяси </a:t>
            </a:r>
            <a:r>
              <a:rPr lang="ru-RU" sz="3200" dirty="0" err="1" smtClean="0">
                <a:solidFill>
                  <a:schemeClr val="tx1"/>
                </a:solidFill>
                <a:latin typeface="Times New Roman" pitchFamily="18" charset="0"/>
                <a:cs typeface="Times New Roman" pitchFamily="18" charset="0"/>
              </a:rPr>
              <a:t>партиялар</a:t>
            </a:r>
            <a:r>
              <a:rPr lang="ru-RU" sz="3200" dirty="0" smtClean="0">
                <a:solidFill>
                  <a:schemeClr val="tx1"/>
                </a:solidFill>
                <a:latin typeface="Times New Roman" pitchFamily="18" charset="0"/>
                <a:cs typeface="Times New Roman" pitchFamily="18" charset="0"/>
              </a:rPr>
              <a:t> ж</a:t>
            </a:r>
            <a:r>
              <a:rPr lang="kk-KZ" sz="3200" dirty="0" smtClean="0">
                <a:solidFill>
                  <a:schemeClr val="tx1"/>
                </a:solidFill>
                <a:latin typeface="Times New Roman" pitchFamily="18" charset="0"/>
                <a:cs typeface="Times New Roman" pitchFamily="18" charset="0"/>
              </a:rPr>
              <a:t>әне</a:t>
            </a:r>
            <a:r>
              <a:rPr lang="ru-RU" sz="3200" dirty="0" smtClean="0">
                <a:solidFill>
                  <a:schemeClr val="tx1"/>
                </a:solidFill>
                <a:latin typeface="Times New Roman" pitchFamily="18" charset="0"/>
                <a:cs typeface="Times New Roman" pitchFamily="18" charset="0"/>
              </a:rPr>
              <a:t> </a:t>
            </a:r>
            <a:r>
              <a:rPr lang="ru-RU" sz="3200" dirty="0" err="1" smtClean="0">
                <a:solidFill>
                  <a:schemeClr val="tx1"/>
                </a:solidFill>
                <a:latin typeface="Times New Roman" pitchFamily="18" charset="0"/>
                <a:cs typeface="Times New Roman" pitchFamily="18" charset="0"/>
              </a:rPr>
              <a:t>партиялық жүйелер</a:t>
            </a:r>
            <a:endParaRPr lang="ru-RU" sz="3200" dirty="0" smtClean="0">
              <a:solidFill>
                <a:schemeClr val="tx1"/>
              </a:solidFill>
              <a:latin typeface="Times New Roman" pitchFamily="18" charset="0"/>
              <a:cs typeface="Times New Roman" pitchFamily="18" charset="0"/>
            </a:endParaRPr>
          </a:p>
        </p:txBody>
      </p:sp>
      <p:sp>
        <p:nvSpPr>
          <p:cNvPr id="2051" name="Rectangle 3"/>
          <p:cNvSpPr>
            <a:spLocks noGrp="1" noChangeArrowheads="1"/>
          </p:cNvSpPr>
          <p:nvPr>
            <p:ph type="subTitle" idx="1"/>
          </p:nvPr>
        </p:nvSpPr>
        <p:spPr>
          <a:xfrm>
            <a:off x="1524000" y="3733800"/>
            <a:ext cx="6400800" cy="2667000"/>
          </a:xfrm>
        </p:spPr>
        <p:txBody>
          <a:bodyPr>
            <a:normAutofit/>
          </a:bodyPr>
          <a:lstStyle/>
          <a:p>
            <a:pPr marL="457200" indent="-457200" algn="ctr" eaLnBrk="1" fontAlgn="auto" hangingPunct="1">
              <a:lnSpc>
                <a:spcPct val="90000"/>
              </a:lnSpc>
              <a:spcAft>
                <a:spcPts val="0"/>
              </a:spcAft>
              <a:buFont typeface="Wingdings 2"/>
              <a:buNone/>
              <a:defRPr/>
            </a:pPr>
            <a:r>
              <a:rPr lang="kk-KZ" sz="2800" b="1" dirty="0" smtClean="0">
                <a:latin typeface="Times New Roman" pitchFamily="18" charset="0"/>
                <a:cs typeface="Times New Roman" pitchFamily="18" charset="0"/>
              </a:rPr>
              <a:t>Жоспар:</a:t>
            </a:r>
            <a:endParaRPr lang="ru-RU" sz="2800" b="1" dirty="0" smtClean="0">
              <a:latin typeface="Times New Roman" pitchFamily="18" charset="0"/>
              <a:cs typeface="Times New Roman" pitchFamily="18" charset="0"/>
            </a:endParaRPr>
          </a:p>
          <a:p>
            <a:pPr marL="457200" indent="-457200" algn="ctr" eaLnBrk="1" fontAlgn="auto" hangingPunct="1">
              <a:lnSpc>
                <a:spcPct val="90000"/>
              </a:lnSpc>
              <a:spcAft>
                <a:spcPts val="0"/>
              </a:spcAft>
              <a:buFont typeface="Wingdings 2"/>
              <a:buNone/>
              <a:defRPr/>
            </a:pPr>
            <a:r>
              <a:rPr lang="en-US" sz="2800" b="1" dirty="0" smtClean="0">
                <a:latin typeface="Times New Roman" pitchFamily="18" charset="0"/>
                <a:cs typeface="Times New Roman" pitchFamily="18" charset="0"/>
              </a:rPr>
              <a:t>1</a:t>
            </a:r>
            <a:r>
              <a:rPr lang="ru-RU" sz="2800" b="1" dirty="0" smtClean="0">
                <a:latin typeface="Times New Roman" pitchFamily="18" charset="0"/>
                <a:cs typeface="Times New Roman" pitchFamily="18" charset="0"/>
              </a:rPr>
              <a:t>.</a:t>
            </a:r>
            <a:r>
              <a:rPr lang="ru-RU" sz="2800" b="1" dirty="0" err="1" smtClean="0">
                <a:latin typeface="Times New Roman" pitchFamily="18" charset="0"/>
                <a:cs typeface="Times New Roman" pitchFamily="18" charset="0"/>
              </a:rPr>
              <a:t>Саяси</a:t>
            </a:r>
            <a:r>
              <a:rPr lang="ru-RU" sz="2800" b="1" dirty="0" smtClean="0">
                <a:latin typeface="Times New Roman" pitchFamily="18" charset="0"/>
                <a:cs typeface="Times New Roman" pitchFamily="18" charset="0"/>
              </a:rPr>
              <a:t> партия </a:t>
            </a:r>
            <a:r>
              <a:rPr lang="ru-RU" sz="2800" b="1" dirty="0" err="1" smtClean="0">
                <a:latin typeface="Times New Roman" pitchFamily="18" charset="0"/>
                <a:cs typeface="Times New Roman" pitchFamily="18" charset="0"/>
              </a:rPr>
              <a:t>үғымы</a:t>
            </a:r>
            <a:endParaRPr lang="ru-RU" sz="2800" b="1" dirty="0" smtClean="0">
              <a:latin typeface="Times New Roman" pitchFamily="18" charset="0"/>
              <a:cs typeface="Times New Roman" pitchFamily="18" charset="0"/>
            </a:endParaRPr>
          </a:p>
          <a:p>
            <a:pPr marL="457200" indent="-457200" algn="ctr" eaLnBrk="1" fontAlgn="auto" hangingPunct="1">
              <a:lnSpc>
                <a:spcPct val="90000"/>
              </a:lnSpc>
              <a:spcAft>
                <a:spcPts val="0"/>
              </a:spcAft>
              <a:buFont typeface="Wingdings 2"/>
              <a:buNone/>
              <a:defRPr/>
            </a:pPr>
            <a:r>
              <a:rPr lang="kk-KZ" sz="2800" b="1" dirty="0" smtClean="0">
                <a:latin typeface="Times New Roman" pitchFamily="18" charset="0"/>
                <a:cs typeface="Times New Roman" pitchFamily="18" charset="0"/>
              </a:rPr>
              <a:t>      2.Партиялардың жіктелуі</a:t>
            </a:r>
            <a:r>
              <a:rPr lang="ru-RU" sz="2800" b="1" dirty="0" smtClean="0">
                <a:latin typeface="Times New Roman" pitchFamily="18" charset="0"/>
                <a:cs typeface="Times New Roman" pitchFamily="18" charset="0"/>
              </a:rPr>
              <a:t>.</a:t>
            </a:r>
            <a:r>
              <a:rPr lang="kk-KZ" sz="2800" b="1" dirty="0" smtClean="0">
                <a:latin typeface="Times New Roman" pitchFamily="18" charset="0"/>
                <a:cs typeface="Times New Roman" pitchFamily="18" charset="0"/>
              </a:rPr>
              <a:t> Партиялық жүйе</a:t>
            </a:r>
            <a:endParaRPr lang="ru-RU" sz="2800" b="1" dirty="0" smtClean="0">
              <a:latin typeface="Times New Roman" pitchFamily="18" charset="0"/>
              <a:cs typeface="Times New Roman" pitchFamily="18" charset="0"/>
            </a:endParaRPr>
          </a:p>
          <a:p>
            <a:pPr marL="457200" indent="-457200" algn="ctr" eaLnBrk="1" fontAlgn="auto" hangingPunct="1">
              <a:lnSpc>
                <a:spcPct val="90000"/>
              </a:lnSpc>
              <a:spcAft>
                <a:spcPts val="0"/>
              </a:spcAft>
              <a:buFont typeface="Wingdings 2"/>
              <a:buNone/>
              <a:defRPr/>
            </a:pPr>
            <a:r>
              <a:rPr lang="ru-RU" sz="2800" b="1" dirty="0" smtClean="0">
                <a:latin typeface="Times New Roman" pitchFamily="18" charset="0"/>
                <a:cs typeface="Times New Roman" pitchFamily="18" charset="0"/>
              </a:rPr>
              <a:t> 3.ҚР </a:t>
            </a:r>
            <a:r>
              <a:rPr lang="ru-RU" sz="2800" b="1" dirty="0" err="1" smtClean="0">
                <a:latin typeface="Times New Roman" pitchFamily="18" charset="0"/>
                <a:cs typeface="Times New Roman" pitchFamily="18" charset="0"/>
              </a:rPr>
              <a:t>саяси</a:t>
            </a:r>
            <a:r>
              <a:rPr lang="ru-RU" sz="2800" b="1" dirty="0" smtClean="0">
                <a:latin typeface="Times New Roman" pitchFamily="18" charset="0"/>
                <a:cs typeface="Times New Roman" pitchFamily="18" charset="0"/>
              </a:rPr>
              <a:t> </a:t>
            </a:r>
            <a:r>
              <a:rPr lang="ru-RU" sz="2800" b="1" dirty="0" err="1" smtClean="0">
                <a:latin typeface="Times New Roman" pitchFamily="18" charset="0"/>
                <a:cs typeface="Times New Roman" pitchFamily="18" charset="0"/>
              </a:rPr>
              <a:t>партиялары</a:t>
            </a:r>
            <a:endParaRPr lang="ru-RU" sz="2800" b="1"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r>
              <a:rPr lang="kk-KZ" smtClean="0">
                <a:solidFill>
                  <a:schemeClr val="accent1">
                    <a:tint val="88000"/>
                    <a:satMod val="150000"/>
                  </a:schemeClr>
                </a:solidFill>
              </a:rPr>
              <a:t>Партия үғымы</a:t>
            </a:r>
            <a:endParaRPr lang="ru-RU" smtClean="0">
              <a:solidFill>
                <a:schemeClr val="accent1">
                  <a:tint val="88000"/>
                  <a:satMod val="150000"/>
                </a:schemeClr>
              </a:solidFill>
            </a:endParaRPr>
          </a:p>
        </p:txBody>
      </p:sp>
      <p:sp>
        <p:nvSpPr>
          <p:cNvPr id="96258" name="Rectangle 3"/>
          <p:cNvSpPr>
            <a:spLocks noGrp="1" noChangeArrowheads="1"/>
          </p:cNvSpPr>
          <p:nvPr>
            <p:ph idx="1"/>
          </p:nvPr>
        </p:nvSpPr>
        <p:spPr>
          <a:xfrm>
            <a:off x="503238" y="530225"/>
            <a:ext cx="8183562" cy="4187825"/>
          </a:xfrm>
        </p:spPr>
        <p:txBody>
          <a:bodyPr/>
          <a:lstStyle/>
          <a:p>
            <a:pPr eaLnBrk="1" hangingPunct="1"/>
            <a:r>
              <a:rPr lang="ru-RU" smtClean="0"/>
              <a:t>Саяси партия ( франц. parti,  лат. pars, partis - бөлік, топ) </a:t>
            </a:r>
          </a:p>
          <a:p>
            <a:pPr eaLnBrk="1" hangingPunct="1"/>
            <a:r>
              <a:rPr lang="kk-KZ" smtClean="0"/>
              <a:t> Партия - мемлекеттік билікті қолға алуға немесе билік жүргізуге қатынасуға бағытталған, ортақ мүдде, бір идеология негізінде құралған адамдардың ерікті одағы</a:t>
            </a:r>
            <a:endParaRPr lang="ru-RU" smtClean="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503238" y="4983163"/>
            <a:ext cx="8183562" cy="1052512"/>
          </a:xfrm>
        </p:spPr>
        <p:txBody>
          <a:bodyPr>
            <a:normAutofit fontScale="90000"/>
          </a:bodyPr>
          <a:lstStyle/>
          <a:p>
            <a:pPr eaLnBrk="1" fontAlgn="auto" hangingPunct="1">
              <a:spcAft>
                <a:spcPts val="0"/>
              </a:spcAft>
              <a:defRPr/>
            </a:pPr>
            <a:r>
              <a:rPr lang="kk-KZ" sz="4000" smtClean="0">
                <a:solidFill>
                  <a:schemeClr val="accent1">
                    <a:tint val="88000"/>
                    <a:satMod val="150000"/>
                  </a:schemeClr>
                </a:solidFill>
              </a:rPr>
              <a:t>Саяси партиялардың белгілері</a:t>
            </a:r>
            <a:endParaRPr lang="ru-RU" sz="4000" smtClean="0">
              <a:solidFill>
                <a:schemeClr val="accent1">
                  <a:tint val="88000"/>
                  <a:satMod val="150000"/>
                </a:schemeClr>
              </a:solidFill>
            </a:endParaRPr>
          </a:p>
        </p:txBody>
      </p:sp>
      <p:sp>
        <p:nvSpPr>
          <p:cNvPr id="4099" name="Rectangle 3"/>
          <p:cNvSpPr>
            <a:spLocks noGrp="1" noChangeArrowheads="1"/>
          </p:cNvSpPr>
          <p:nvPr>
            <p:ph idx="1"/>
          </p:nvPr>
        </p:nvSpPr>
        <p:spPr>
          <a:xfrm>
            <a:off x="503238" y="530225"/>
            <a:ext cx="8183562" cy="4187825"/>
          </a:xfrm>
        </p:spPr>
        <p:txBody>
          <a:bodyPr>
            <a:normAutofit/>
          </a:bodyPr>
          <a:lstStyle/>
          <a:p>
            <a:pPr marL="514350" indent="-514350" eaLnBrk="1" fontAlgn="auto" hangingPunct="1">
              <a:lnSpc>
                <a:spcPct val="90000"/>
              </a:lnSpc>
              <a:spcAft>
                <a:spcPts val="0"/>
              </a:spcAft>
              <a:buFontTx/>
              <a:buAutoNum type="arabicPeriod"/>
              <a:defRPr/>
            </a:pPr>
            <a:r>
              <a:rPr lang="ru-RU" dirty="0" err="1" smtClean="0"/>
              <a:t>Ақылдастардың ерікті</a:t>
            </a:r>
            <a:r>
              <a:rPr lang="ru-RU" dirty="0" smtClean="0"/>
              <a:t>, </a:t>
            </a:r>
            <a:r>
              <a:rPr lang="ru-RU" dirty="0" err="1" smtClean="0"/>
              <a:t>үзақ өмір сүретің бір</a:t>
            </a:r>
            <a:r>
              <a:rPr lang="ru-RU" dirty="0" smtClean="0"/>
              <a:t> </a:t>
            </a:r>
            <a:r>
              <a:rPr lang="ru-RU" dirty="0" err="1" smtClean="0"/>
              <a:t>одағы (клиентеладаң айырады</a:t>
            </a:r>
            <a:r>
              <a:rPr lang="ru-RU" dirty="0" smtClean="0"/>
              <a:t>)</a:t>
            </a:r>
          </a:p>
          <a:p>
            <a:pPr marL="514350" indent="-514350" eaLnBrk="1" fontAlgn="auto" hangingPunct="1">
              <a:lnSpc>
                <a:spcPct val="90000"/>
              </a:lnSpc>
              <a:spcAft>
                <a:spcPts val="0"/>
              </a:spcAft>
              <a:buFontTx/>
              <a:buAutoNum type="arabicPeriod"/>
              <a:defRPr/>
            </a:pPr>
            <a:r>
              <a:rPr lang="ru-RU" dirty="0" err="1" smtClean="0"/>
              <a:t>Үйымдастырылу қүрылым, жеке</a:t>
            </a:r>
            <a:r>
              <a:rPr lang="ru-RU" dirty="0" smtClean="0"/>
              <a:t> </a:t>
            </a:r>
            <a:r>
              <a:rPr lang="ru-RU" dirty="0" err="1" smtClean="0"/>
              <a:t>бағдарлама, бір</a:t>
            </a:r>
            <a:r>
              <a:rPr lang="ru-RU" dirty="0" smtClean="0"/>
              <a:t> </a:t>
            </a:r>
            <a:r>
              <a:rPr lang="ru-RU" dirty="0" err="1" smtClean="0"/>
              <a:t>негізделіңген </a:t>
            </a:r>
            <a:r>
              <a:rPr lang="ru-RU" dirty="0" smtClean="0"/>
              <a:t>идеология </a:t>
            </a:r>
            <a:r>
              <a:rPr lang="ru-RU" dirty="0" err="1" smtClean="0"/>
              <a:t>болуы</a:t>
            </a:r>
            <a:r>
              <a:rPr lang="ru-RU" dirty="0" smtClean="0"/>
              <a:t> (</a:t>
            </a:r>
            <a:r>
              <a:rPr lang="ru-RU" dirty="0" err="1" smtClean="0"/>
              <a:t>саяси</a:t>
            </a:r>
            <a:r>
              <a:rPr lang="ru-RU" dirty="0" smtClean="0"/>
              <a:t> </a:t>
            </a:r>
            <a:r>
              <a:rPr lang="ru-RU" dirty="0" err="1" smtClean="0"/>
              <a:t>клубтардаң айырады</a:t>
            </a:r>
            <a:r>
              <a:rPr lang="ru-RU" dirty="0" smtClean="0"/>
              <a:t>)</a:t>
            </a:r>
          </a:p>
          <a:p>
            <a:pPr marL="265176" indent="-265176" eaLnBrk="1" fontAlgn="auto" hangingPunct="1">
              <a:lnSpc>
                <a:spcPct val="90000"/>
              </a:lnSpc>
              <a:spcAft>
                <a:spcPts val="0"/>
              </a:spcAft>
              <a:buFontTx/>
              <a:buNone/>
              <a:defRPr/>
            </a:pPr>
            <a:r>
              <a:rPr lang="ru-RU" dirty="0" smtClean="0"/>
              <a:t>3. </a:t>
            </a:r>
            <a:r>
              <a:rPr lang="kk-KZ" dirty="0" smtClean="0"/>
              <a:t>Мемлекеттік билікті қолға алуға немесе билік жүргізуге қатынасуға бағытталынү</a:t>
            </a:r>
            <a:r>
              <a:rPr lang="ru-RU" dirty="0" smtClean="0"/>
              <a:t> </a:t>
            </a:r>
            <a:r>
              <a:rPr lang="ru-RU" dirty="0" err="1" smtClean="0"/>
              <a:t>(қоғамдық ұйымдардаң айырады</a:t>
            </a:r>
            <a:r>
              <a:rPr lang="ru-RU" dirty="0" smtClean="0"/>
              <a:t>)</a:t>
            </a:r>
          </a:p>
          <a:p>
            <a:pPr marL="265176" indent="-265176" eaLnBrk="1" fontAlgn="auto" hangingPunct="1">
              <a:lnSpc>
                <a:spcPct val="90000"/>
              </a:lnSpc>
              <a:spcAft>
                <a:spcPts val="0"/>
              </a:spcAft>
              <a:buFontTx/>
              <a:buNone/>
              <a:defRPr/>
            </a:pPr>
            <a:endParaRPr lang="ru-RU" dirty="0" smtClean="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503238" y="4983163"/>
            <a:ext cx="8183562" cy="1052512"/>
          </a:xfrm>
        </p:spPr>
        <p:txBody>
          <a:bodyPr>
            <a:normAutofit fontScale="90000"/>
          </a:bodyPr>
          <a:lstStyle/>
          <a:p>
            <a:pPr eaLnBrk="1" fontAlgn="auto" hangingPunct="1">
              <a:spcAft>
                <a:spcPts val="0"/>
              </a:spcAft>
              <a:defRPr/>
            </a:pPr>
            <a:r>
              <a:rPr lang="ru-RU" smtClean="0">
                <a:solidFill>
                  <a:schemeClr val="accent1">
                    <a:tint val="88000"/>
                    <a:satMod val="150000"/>
                  </a:schemeClr>
                </a:solidFill>
              </a:rPr>
              <a:t>Саяси партиялардың пайда болу себептері</a:t>
            </a:r>
          </a:p>
        </p:txBody>
      </p:sp>
      <p:sp>
        <p:nvSpPr>
          <p:cNvPr id="98306" name="Rectangle 3"/>
          <p:cNvSpPr>
            <a:spLocks noGrp="1" noChangeArrowheads="1"/>
          </p:cNvSpPr>
          <p:nvPr>
            <p:ph idx="1"/>
          </p:nvPr>
        </p:nvSpPr>
        <p:spPr>
          <a:xfrm>
            <a:off x="503238" y="530225"/>
            <a:ext cx="8183562" cy="4187825"/>
          </a:xfrm>
        </p:spPr>
        <p:txBody>
          <a:bodyPr/>
          <a:lstStyle/>
          <a:p>
            <a:pPr eaLnBrk="1" hangingPunct="1"/>
            <a:r>
              <a:rPr lang="ru-RU" smtClean="0"/>
              <a:t>Қоғамның әлеуметтік қүрылымының және саяси дамуының күрделініу</a:t>
            </a:r>
          </a:p>
          <a:p>
            <a:pPr eaLnBrk="1" hangingPunct="1"/>
            <a:r>
              <a:rPr lang="ru-RU" smtClean="0"/>
              <a:t>Бәріне ортақ сайлау қуқығыңың , парламентаризімнін дамуы</a:t>
            </a:r>
          </a:p>
          <a:p>
            <a:pPr eaLnBrk="1" hangingPunct="1"/>
            <a:r>
              <a:rPr lang="ru-RU" smtClean="0"/>
              <a:t>Халықтың білім денгейінің көтеріліу</a:t>
            </a:r>
          </a:p>
          <a:p>
            <a:pPr eaLnBrk="1" hangingPunct="1"/>
            <a:r>
              <a:rPr lang="ru-RU" smtClean="0"/>
              <a:t>Таптардың шіеленісінің терендетуі</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503238" y="4983163"/>
            <a:ext cx="8183562" cy="1052512"/>
          </a:xfrm>
        </p:spPr>
        <p:txBody>
          <a:bodyPr>
            <a:normAutofit fontScale="90000"/>
          </a:bodyPr>
          <a:lstStyle/>
          <a:p>
            <a:pPr eaLnBrk="1" fontAlgn="auto" hangingPunct="1">
              <a:spcAft>
                <a:spcPts val="0"/>
              </a:spcAft>
              <a:defRPr/>
            </a:pPr>
            <a:r>
              <a:rPr lang="ru-RU" smtClean="0">
                <a:solidFill>
                  <a:schemeClr val="accent1">
                    <a:tint val="88000"/>
                    <a:satMod val="150000"/>
                  </a:schemeClr>
                </a:solidFill>
              </a:rPr>
              <a:t>ПАРТИЯЛАРДЫҢ ДАМУ КЕЗЕҢДЕРІ. </a:t>
            </a:r>
          </a:p>
        </p:txBody>
      </p:sp>
      <p:sp>
        <p:nvSpPr>
          <p:cNvPr id="6147" name="Rectangle 3"/>
          <p:cNvSpPr>
            <a:spLocks noGrp="1" noChangeArrowheads="1"/>
          </p:cNvSpPr>
          <p:nvPr>
            <p:ph idx="1"/>
          </p:nvPr>
        </p:nvSpPr>
        <p:spPr>
          <a:xfrm>
            <a:off x="457200" y="1524000"/>
            <a:ext cx="8229600" cy="5334000"/>
          </a:xfrm>
        </p:spPr>
        <p:txBody>
          <a:bodyPr>
            <a:normAutofit lnSpcReduction="10000"/>
          </a:bodyPr>
          <a:lstStyle/>
          <a:p>
            <a:pPr marL="265176" indent="-265176" eaLnBrk="1" fontAlgn="auto" hangingPunct="1">
              <a:lnSpc>
                <a:spcPct val="80000"/>
              </a:lnSpc>
              <a:spcAft>
                <a:spcPts val="0"/>
              </a:spcAft>
              <a:buFont typeface="Wingdings 2"/>
              <a:buChar char=""/>
              <a:defRPr/>
            </a:pPr>
            <a:r>
              <a:rPr lang="ru-RU" smtClean="0"/>
              <a:t>1. 17ғ.- 19ғ 70-ж. саяси клубтар ретінде қалыптастырғаң жабық элитарлық саяси топтардың бірлестіктері (Ұлыбританияда тори партиясы)</a:t>
            </a:r>
          </a:p>
          <a:p>
            <a:pPr marL="265176" indent="-265176" eaLnBrk="1" fontAlgn="auto" hangingPunct="1">
              <a:lnSpc>
                <a:spcPct val="80000"/>
              </a:lnSpc>
              <a:spcAft>
                <a:spcPts val="0"/>
              </a:spcAft>
              <a:buFont typeface="Wingdings 2"/>
              <a:buChar char=""/>
              <a:defRPr/>
            </a:pPr>
            <a:r>
              <a:rPr lang="ru-RU" smtClean="0"/>
              <a:t>19ғ 70 ж.20 ғ ортасына дейін Бұқаралық партиялардың қалыптасуы.(таптық,тапаралық партиялар, </a:t>
            </a:r>
            <a:r>
              <a:rPr lang="kk-KZ" smtClean="0"/>
              <a:t>немістердің әлеуметтік демократиялық партия</a:t>
            </a:r>
            <a:r>
              <a:rPr lang="ru-RU" smtClean="0"/>
              <a:t>) </a:t>
            </a:r>
          </a:p>
          <a:p>
            <a:pPr marL="265176" indent="-265176" eaLnBrk="1" fontAlgn="auto" hangingPunct="1">
              <a:lnSpc>
                <a:spcPct val="80000"/>
              </a:lnSpc>
              <a:spcAft>
                <a:spcPts val="0"/>
              </a:spcAft>
              <a:buFont typeface="Wingdings 2"/>
              <a:buChar char=""/>
              <a:defRPr/>
            </a:pPr>
            <a:r>
              <a:rPr lang="ru-RU" smtClean="0"/>
              <a:t>20 ғ екінші жартысынаң  бастап саясаттың негізгі орталығы  парламенттік іс әрекет</a:t>
            </a:r>
            <a:r>
              <a:rPr lang="kk-KZ" smtClean="0"/>
              <a:t>іне</a:t>
            </a:r>
            <a:r>
              <a:rPr lang="ru-RU" smtClean="0"/>
              <a:t>, сайлаушылардың даусына күреске шығуына айналды. Со</a:t>
            </a:r>
            <a:r>
              <a:rPr lang="kk-KZ" smtClean="0"/>
              <a:t>ғ</a:t>
            </a:r>
            <a:r>
              <a:rPr lang="ru-RU" smtClean="0"/>
              <a:t>ан байланысты  парламенттік партиялар саяси өмірге келді Таптық партиялардың орнына «бәріне қажет» партиялар келді.</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r>
              <a:rPr lang="kk-KZ" smtClean="0">
                <a:solidFill>
                  <a:schemeClr val="accent1">
                    <a:tint val="88000"/>
                    <a:satMod val="150000"/>
                  </a:schemeClr>
                </a:solidFill>
              </a:rPr>
              <a:t>Партияның қүрылымы</a:t>
            </a:r>
            <a:endParaRPr lang="ru-RU" smtClean="0">
              <a:solidFill>
                <a:schemeClr val="accent1">
                  <a:tint val="88000"/>
                  <a:satMod val="150000"/>
                </a:schemeClr>
              </a:solidFill>
            </a:endParaRPr>
          </a:p>
        </p:txBody>
      </p:sp>
      <p:sp>
        <p:nvSpPr>
          <p:cNvPr id="100354" name="Rectangle 3"/>
          <p:cNvSpPr>
            <a:spLocks noGrp="1" noChangeArrowheads="1"/>
          </p:cNvSpPr>
          <p:nvPr>
            <p:ph idx="1"/>
          </p:nvPr>
        </p:nvSpPr>
        <p:spPr>
          <a:xfrm>
            <a:off x="503238" y="530225"/>
            <a:ext cx="8183562" cy="4187825"/>
          </a:xfrm>
        </p:spPr>
        <p:txBody>
          <a:bodyPr/>
          <a:lstStyle/>
          <a:p>
            <a:pPr eaLnBrk="1" hangingPunct="1"/>
            <a:r>
              <a:rPr lang="ru-RU" smtClean="0"/>
              <a:t>1.партияның көсемдері</a:t>
            </a:r>
          </a:p>
          <a:p>
            <a:pPr eaLnBrk="1" hangingPunct="1"/>
            <a:r>
              <a:rPr lang="ru-RU" smtClean="0"/>
              <a:t>2Партиялық аппараты (бюрократия)</a:t>
            </a:r>
          </a:p>
          <a:p>
            <a:pPr eaLnBrk="1" hangingPunct="1"/>
            <a:r>
              <a:rPr lang="ru-RU" smtClean="0"/>
              <a:t>3.Партияның белсенділері</a:t>
            </a:r>
          </a:p>
          <a:p>
            <a:pPr eaLnBrk="1" hangingPunct="1"/>
            <a:r>
              <a:rPr lang="ru-RU" smtClean="0"/>
              <a:t>4.Партияның қатардағы мүшелері</a:t>
            </a:r>
          </a:p>
          <a:p>
            <a:pPr eaLnBrk="1" hangingPunct="1"/>
            <a:r>
              <a:rPr lang="ru-RU" smtClean="0"/>
              <a:t>5. партияға даус беретің сайлаушылардың блокы (одағы)</a:t>
            </a: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503238" y="4983163"/>
            <a:ext cx="8183562" cy="1052512"/>
          </a:xfrm>
        </p:spPr>
        <p:txBody>
          <a:bodyPr>
            <a:normAutofit fontScale="90000"/>
          </a:bodyPr>
          <a:lstStyle/>
          <a:p>
            <a:pPr eaLnBrk="1" fontAlgn="auto" hangingPunct="1">
              <a:spcAft>
                <a:spcPts val="0"/>
              </a:spcAft>
              <a:defRPr/>
            </a:pPr>
            <a:r>
              <a:rPr lang="kk-KZ" smtClean="0">
                <a:solidFill>
                  <a:schemeClr val="accent1">
                    <a:tint val="88000"/>
                    <a:satMod val="150000"/>
                  </a:schemeClr>
                </a:solidFill>
              </a:rPr>
              <a:t>Партиялардың қаржыландыру</a:t>
            </a:r>
            <a:r>
              <a:rPr lang="ru-RU" smtClean="0">
                <a:solidFill>
                  <a:schemeClr val="accent1">
                    <a:tint val="88000"/>
                    <a:satMod val="150000"/>
                  </a:schemeClr>
                </a:solidFill>
              </a:rPr>
              <a:t> мәселесі</a:t>
            </a:r>
          </a:p>
        </p:txBody>
      </p:sp>
      <p:sp>
        <p:nvSpPr>
          <p:cNvPr id="101378" name="Rectangle 3"/>
          <p:cNvSpPr>
            <a:spLocks noGrp="1" noChangeArrowheads="1"/>
          </p:cNvSpPr>
          <p:nvPr>
            <p:ph idx="1"/>
          </p:nvPr>
        </p:nvSpPr>
        <p:spPr>
          <a:xfrm>
            <a:off x="457200" y="1600200"/>
            <a:ext cx="8229600" cy="5059363"/>
          </a:xfrm>
        </p:spPr>
        <p:txBody>
          <a:bodyPr/>
          <a:lstStyle/>
          <a:p>
            <a:pPr eaLnBrk="1" hangingPunct="1"/>
            <a:r>
              <a:rPr lang="ru-RU" smtClean="0"/>
              <a:t>1.Мүшелік жарна</a:t>
            </a:r>
          </a:p>
          <a:p>
            <a:pPr eaLnBrk="1" hangingPunct="1"/>
            <a:r>
              <a:rPr lang="ru-RU" smtClean="0"/>
              <a:t>2.Баспалық және басқадай істердің түрлері</a:t>
            </a:r>
          </a:p>
          <a:p>
            <a:pPr eaLnBrk="1" hangingPunct="1"/>
            <a:r>
              <a:rPr lang="ru-RU" smtClean="0"/>
              <a:t>60-ы жылдардан бастап мемлекеттердің көбіңде мемлекеттік қаржыландыру заң ретінде еңгізілді (тікелей және жанама)</a:t>
            </a: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Заголовок 1"/>
          <p:cNvSpPr>
            <a:spLocks noGrp="1"/>
          </p:cNvSpPr>
          <p:nvPr>
            <p:ph type="title"/>
          </p:nvPr>
        </p:nvSpPr>
        <p:spPr>
          <a:xfrm>
            <a:off x="457200" y="0"/>
            <a:ext cx="8229600" cy="1417638"/>
          </a:xfrm>
        </p:spPr>
        <p:txBody>
          <a:bodyPr>
            <a:normAutofit fontScale="90000"/>
          </a:bodyPr>
          <a:lstStyle/>
          <a:p>
            <a:pPr eaLnBrk="1" fontAlgn="auto" hangingPunct="1">
              <a:spcAft>
                <a:spcPts val="0"/>
              </a:spcAft>
              <a:defRPr/>
            </a:pPr>
            <a:r>
              <a:rPr lang="ru-RU" sz="3200" smtClean="0">
                <a:solidFill>
                  <a:schemeClr val="accent1">
                    <a:tint val="88000"/>
                    <a:satMod val="150000"/>
                  </a:schemeClr>
                </a:solidFill>
              </a:rPr>
              <a:t/>
            </a:r>
            <a:br>
              <a:rPr lang="ru-RU" sz="3200" smtClean="0">
                <a:solidFill>
                  <a:schemeClr val="accent1">
                    <a:tint val="88000"/>
                    <a:satMod val="150000"/>
                  </a:schemeClr>
                </a:solidFill>
              </a:rPr>
            </a:br>
            <a:r>
              <a:rPr lang="ru-RU" sz="3200" smtClean="0">
                <a:solidFill>
                  <a:schemeClr val="accent1">
                    <a:tint val="88000"/>
                    <a:satMod val="150000"/>
                  </a:schemeClr>
                </a:solidFill>
              </a:rPr>
              <a:t>Мемлекеттік қаржыландырудың жетістіктері:</a:t>
            </a:r>
            <a:br>
              <a:rPr lang="ru-RU" sz="3200" smtClean="0">
                <a:solidFill>
                  <a:schemeClr val="accent1">
                    <a:tint val="88000"/>
                    <a:satMod val="150000"/>
                  </a:schemeClr>
                </a:solidFill>
              </a:rPr>
            </a:br>
            <a:endParaRPr lang="ru-RU" sz="3200" smtClean="0">
              <a:solidFill>
                <a:schemeClr val="accent1">
                  <a:tint val="88000"/>
                  <a:satMod val="150000"/>
                </a:schemeClr>
              </a:solidFill>
            </a:endParaRPr>
          </a:p>
        </p:txBody>
      </p:sp>
      <p:sp>
        <p:nvSpPr>
          <p:cNvPr id="102402" name="Содержимое 2"/>
          <p:cNvSpPr>
            <a:spLocks noGrp="1"/>
          </p:cNvSpPr>
          <p:nvPr>
            <p:ph idx="1"/>
          </p:nvPr>
        </p:nvSpPr>
        <p:spPr>
          <a:xfrm>
            <a:off x="503238" y="530225"/>
            <a:ext cx="8183562" cy="4187825"/>
          </a:xfrm>
        </p:spPr>
        <p:txBody>
          <a:bodyPr/>
          <a:lstStyle/>
          <a:p>
            <a:pPr eaLnBrk="1" hangingPunct="1"/>
            <a:r>
              <a:rPr lang="ru-RU" smtClean="0"/>
              <a:t>1. Барлық партиялардың саяси қызметтеріне тең мүмкіншіліктерді жасап отырады</a:t>
            </a:r>
          </a:p>
          <a:p>
            <a:pPr eaLnBrk="1" hangingPunct="1"/>
            <a:r>
              <a:rPr lang="ru-RU" smtClean="0"/>
              <a:t>2. Саяси партиялардың  өнеркәсіптік олигархиялық және басқа лобби түрлеріне  сатылыну мүмкіншіліктерің азайту</a:t>
            </a:r>
          </a:p>
          <a:p>
            <a:pPr eaLnBrk="1" hangingPunct="1"/>
            <a:r>
              <a:rPr lang="ru-RU" smtClean="0"/>
              <a:t>3.партияның қаржы ағыңдарының түнығың әлдендіру.</a:t>
            </a:r>
          </a:p>
          <a:p>
            <a:pPr eaLnBrk="1" hangingPunct="1"/>
            <a:endParaRPr lang="ru-RU" smtClean="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r>
              <a:rPr lang="ru-RU" smtClean="0">
                <a:solidFill>
                  <a:schemeClr val="accent1">
                    <a:tint val="88000"/>
                    <a:satMod val="150000"/>
                  </a:schemeClr>
                </a:solidFill>
              </a:rPr>
              <a:t>Партияның қызметтері</a:t>
            </a:r>
          </a:p>
        </p:txBody>
      </p:sp>
      <p:sp>
        <p:nvSpPr>
          <p:cNvPr id="10243" name="Rectangle 3"/>
          <p:cNvSpPr>
            <a:spLocks noGrp="1" noChangeArrowheads="1"/>
          </p:cNvSpPr>
          <p:nvPr>
            <p:ph idx="1"/>
          </p:nvPr>
        </p:nvSpPr>
        <p:spPr>
          <a:xfrm>
            <a:off x="503238" y="530225"/>
            <a:ext cx="8183562" cy="4187825"/>
          </a:xfrm>
        </p:spPr>
        <p:txBody>
          <a:bodyPr>
            <a:normAutofit fontScale="92500"/>
          </a:bodyPr>
          <a:lstStyle/>
          <a:p>
            <a:pPr marL="265176" indent="-265176" eaLnBrk="1" fontAlgn="auto" hangingPunct="1">
              <a:lnSpc>
                <a:spcPct val="80000"/>
              </a:lnSpc>
              <a:spcAft>
                <a:spcPts val="0"/>
              </a:spcAft>
              <a:buFont typeface="Wingdings 2"/>
              <a:buChar char=""/>
              <a:defRPr/>
            </a:pPr>
            <a:r>
              <a:rPr lang="ru-RU" smtClean="0"/>
              <a:t>Әртүрлі қоғамдық мүдделерді бір келісімге келтіру</a:t>
            </a:r>
          </a:p>
          <a:p>
            <a:pPr marL="265176" indent="-265176" eaLnBrk="1" fontAlgn="auto" hangingPunct="1">
              <a:lnSpc>
                <a:spcPct val="80000"/>
              </a:lnSpc>
              <a:spcAft>
                <a:spcPts val="0"/>
              </a:spcAft>
              <a:buFont typeface="Wingdings 2"/>
              <a:buChar char=""/>
              <a:defRPr/>
            </a:pPr>
            <a:r>
              <a:rPr lang="ru-RU" smtClean="0"/>
              <a:t>Саяси лидерлермен элиталарды дайындау</a:t>
            </a:r>
          </a:p>
          <a:p>
            <a:pPr marL="265176" indent="-265176" eaLnBrk="1" fontAlgn="auto" hangingPunct="1">
              <a:lnSpc>
                <a:spcPct val="80000"/>
              </a:lnSpc>
              <a:spcAft>
                <a:spcPts val="0"/>
              </a:spcAft>
              <a:buFont typeface="Wingdings 2"/>
              <a:buChar char=""/>
              <a:defRPr/>
            </a:pPr>
            <a:r>
              <a:rPr lang="ru-RU" smtClean="0"/>
              <a:t>Азаматтардың саяси әлеуметтендірүі, саясатқа қатыстыру қызметтері. </a:t>
            </a:r>
          </a:p>
          <a:p>
            <a:pPr marL="265176" indent="-265176" eaLnBrk="1" fontAlgn="auto" hangingPunct="1">
              <a:lnSpc>
                <a:spcPct val="80000"/>
              </a:lnSpc>
              <a:spcAft>
                <a:spcPts val="0"/>
              </a:spcAft>
              <a:buFont typeface="Wingdings 2"/>
              <a:buChar char=""/>
              <a:defRPr/>
            </a:pPr>
            <a:r>
              <a:rPr lang="ru-RU" smtClean="0"/>
              <a:t>М</a:t>
            </a:r>
            <a:r>
              <a:rPr lang="kk-KZ" smtClean="0"/>
              <a:t>емлекеттік билікті қолға алуға немесе билік жүргізуге қатынасуға күрес жарияландыру</a:t>
            </a:r>
            <a:r>
              <a:rPr lang="ru-RU" smtClean="0"/>
              <a:t>.</a:t>
            </a:r>
          </a:p>
          <a:p>
            <a:pPr marL="265176" indent="-265176" eaLnBrk="1" fontAlgn="auto" hangingPunct="1">
              <a:lnSpc>
                <a:spcPct val="80000"/>
              </a:lnSpc>
              <a:spcAft>
                <a:spcPts val="0"/>
              </a:spcAft>
              <a:buFont typeface="Wingdings 2"/>
              <a:buChar char=""/>
              <a:defRPr/>
            </a:pPr>
            <a:r>
              <a:rPr lang="ru-RU" smtClean="0"/>
              <a:t>Сайлау кампанияларды дайындау және өткізу қызметтері.</a:t>
            </a:r>
          </a:p>
          <a:p>
            <a:pPr marL="265176" indent="-265176" eaLnBrk="1" fontAlgn="auto" hangingPunct="1">
              <a:lnSpc>
                <a:spcPct val="80000"/>
              </a:lnSpc>
              <a:spcAft>
                <a:spcPts val="0"/>
              </a:spcAft>
              <a:buFont typeface="Wingdings 2"/>
              <a:buChar char=""/>
              <a:defRPr/>
            </a:pPr>
            <a:r>
              <a:rPr lang="ru-RU" smtClean="0"/>
              <a:t>.Теориялық және идеологиялық қызметтері</a:t>
            </a:r>
          </a:p>
        </p:txBody>
      </p:sp>
      <p:sp>
        <p:nvSpPr>
          <p:cNvPr id="103427" name="Rectangle 4"/>
          <p:cNvSpPr>
            <a:spLocks noChangeArrowheads="1"/>
          </p:cNvSpPr>
          <p:nvPr/>
        </p:nvSpPr>
        <p:spPr bwMode="auto">
          <a:xfrm>
            <a:off x="1828800" y="4022725"/>
            <a:ext cx="8915400" cy="366713"/>
          </a:xfrm>
          <a:prstGeom prst="rect">
            <a:avLst/>
          </a:prstGeom>
          <a:noFill/>
          <a:ln w="9525">
            <a:noFill/>
            <a:miter lim="800000"/>
            <a:headEnd/>
            <a:tailEnd/>
          </a:ln>
        </p:spPr>
        <p:txBody>
          <a:bodyPr anchor="ctr">
            <a:spAutoFit/>
          </a:bodyPr>
          <a:lstStyle/>
          <a:p>
            <a:endParaRPr lang="ru-RU">
              <a:latin typeface="Verdana" pitchFamily="34" charset="0"/>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fontAlgn="auto" hangingPunct="1">
              <a:spcAft>
                <a:spcPts val="0"/>
              </a:spcAft>
              <a:defRPr/>
            </a:pPr>
            <a:r>
              <a:rPr lang="kk-KZ" smtClean="0">
                <a:solidFill>
                  <a:schemeClr val="accent1">
                    <a:tint val="88000"/>
                    <a:satMod val="150000"/>
                  </a:schemeClr>
                </a:solidFill>
              </a:rPr>
              <a:t>Партиялардың түрлері</a:t>
            </a:r>
            <a:endParaRPr lang="ru-RU" smtClean="0">
              <a:solidFill>
                <a:schemeClr val="accent1">
                  <a:tint val="88000"/>
                  <a:satMod val="150000"/>
                </a:schemeClr>
              </a:solidFill>
            </a:endParaRPr>
          </a:p>
        </p:txBody>
      </p:sp>
      <p:sp>
        <p:nvSpPr>
          <p:cNvPr id="11267" name="Rectangle 4"/>
          <p:cNvSpPr>
            <a:spLocks noGrp="1" noChangeArrowheads="1"/>
          </p:cNvSpPr>
          <p:nvPr>
            <p:ph sz="half" idx="1"/>
          </p:nvPr>
        </p:nvSpPr>
        <p:spPr>
          <a:xfrm>
            <a:off x="514350" y="530225"/>
            <a:ext cx="3932238" cy="4389438"/>
          </a:xfrm>
        </p:spPr>
        <p:txBody>
          <a:bodyPr>
            <a:normAutofit lnSpcReduction="10000"/>
          </a:bodyPr>
          <a:lstStyle/>
          <a:p>
            <a:pPr marL="265176" indent="-265176" eaLnBrk="1" fontAlgn="auto" hangingPunct="1">
              <a:lnSpc>
                <a:spcPct val="90000"/>
              </a:lnSpc>
              <a:spcAft>
                <a:spcPts val="0"/>
              </a:spcAft>
              <a:buFont typeface="Wingdings 2"/>
              <a:buChar char=""/>
              <a:defRPr/>
            </a:pPr>
            <a:r>
              <a:rPr lang="ru-RU" sz="2400" smtClean="0"/>
              <a:t>Идеология</a:t>
            </a:r>
          </a:p>
          <a:p>
            <a:pPr marL="265176" indent="-265176" eaLnBrk="1" fontAlgn="auto" hangingPunct="1">
              <a:lnSpc>
                <a:spcPct val="90000"/>
              </a:lnSpc>
              <a:spcAft>
                <a:spcPts val="0"/>
              </a:spcAft>
              <a:buFontTx/>
              <a:buNone/>
              <a:defRPr/>
            </a:pPr>
            <a:r>
              <a:rPr lang="ru-RU" sz="2400" smtClean="0"/>
              <a:t>негізінде</a:t>
            </a:r>
          </a:p>
          <a:p>
            <a:pPr marL="265176" indent="-265176" eaLnBrk="1" fontAlgn="auto" hangingPunct="1">
              <a:lnSpc>
                <a:spcPct val="90000"/>
              </a:lnSpc>
              <a:spcAft>
                <a:spcPts val="0"/>
              </a:spcAft>
              <a:buFont typeface="Wingdings 2"/>
              <a:buChar char=""/>
              <a:defRPr/>
            </a:pPr>
            <a:endParaRPr lang="ru-RU" sz="2400" smtClean="0"/>
          </a:p>
          <a:p>
            <a:pPr marL="265176" indent="-265176" eaLnBrk="1" fontAlgn="auto" hangingPunct="1">
              <a:lnSpc>
                <a:spcPct val="90000"/>
              </a:lnSpc>
              <a:spcAft>
                <a:spcPts val="0"/>
              </a:spcAft>
              <a:buFont typeface="Wingdings 2"/>
              <a:buChar char=""/>
              <a:defRPr/>
            </a:pPr>
            <a:r>
              <a:rPr lang="kk-KZ" sz="2400" smtClean="0"/>
              <a:t>Билікке қатысу</a:t>
            </a:r>
            <a:endParaRPr lang="ru-RU" sz="2400" smtClean="0"/>
          </a:p>
          <a:p>
            <a:pPr marL="265176" indent="-265176" eaLnBrk="1" fontAlgn="auto" hangingPunct="1">
              <a:lnSpc>
                <a:spcPct val="90000"/>
              </a:lnSpc>
              <a:spcAft>
                <a:spcPts val="0"/>
              </a:spcAft>
              <a:buFontTx/>
              <a:buNone/>
              <a:defRPr/>
            </a:pPr>
            <a:r>
              <a:rPr lang="kk-KZ" sz="2400" smtClean="0"/>
              <a:t>негізінде</a:t>
            </a:r>
            <a:endParaRPr lang="ru-RU" sz="2400" smtClean="0"/>
          </a:p>
          <a:p>
            <a:pPr marL="265176" indent="-265176" eaLnBrk="1" fontAlgn="auto" hangingPunct="1">
              <a:lnSpc>
                <a:spcPct val="90000"/>
              </a:lnSpc>
              <a:spcAft>
                <a:spcPts val="0"/>
              </a:spcAft>
              <a:buFont typeface="Wingdings 2"/>
              <a:buChar char=""/>
              <a:defRPr/>
            </a:pPr>
            <a:endParaRPr lang="ru-RU" sz="2400" smtClean="0"/>
          </a:p>
          <a:p>
            <a:pPr marL="265176" indent="-265176" eaLnBrk="1" fontAlgn="auto" hangingPunct="1">
              <a:lnSpc>
                <a:spcPct val="90000"/>
              </a:lnSpc>
              <a:spcAft>
                <a:spcPts val="0"/>
              </a:spcAft>
              <a:buFont typeface="Wingdings 2"/>
              <a:buChar char=""/>
              <a:defRPr/>
            </a:pPr>
            <a:r>
              <a:rPr lang="ru-RU" sz="2400" smtClean="0"/>
              <a:t>Саяси «өлшемі»</a:t>
            </a:r>
          </a:p>
          <a:p>
            <a:pPr marL="265176" indent="-265176" eaLnBrk="1" fontAlgn="auto" hangingPunct="1">
              <a:lnSpc>
                <a:spcPct val="90000"/>
              </a:lnSpc>
              <a:spcAft>
                <a:spcPts val="0"/>
              </a:spcAft>
              <a:buFont typeface="Wingdings 2"/>
              <a:buChar char=""/>
              <a:defRPr/>
            </a:pPr>
            <a:r>
              <a:rPr lang="kk-KZ" sz="2400" smtClean="0"/>
              <a:t>негізінде</a:t>
            </a:r>
            <a:endParaRPr lang="ru-RU" sz="2400" smtClean="0"/>
          </a:p>
          <a:p>
            <a:pPr marL="265176" indent="-265176" eaLnBrk="1" fontAlgn="auto" hangingPunct="1">
              <a:lnSpc>
                <a:spcPct val="90000"/>
              </a:lnSpc>
              <a:spcAft>
                <a:spcPts val="0"/>
              </a:spcAft>
              <a:buFont typeface="Wingdings 2"/>
              <a:buChar char=""/>
              <a:defRPr/>
            </a:pPr>
            <a:endParaRPr lang="ru-RU" smtClean="0"/>
          </a:p>
          <a:p>
            <a:pPr marL="265176" indent="-265176" eaLnBrk="1" fontAlgn="auto" hangingPunct="1">
              <a:lnSpc>
                <a:spcPct val="90000"/>
              </a:lnSpc>
              <a:spcAft>
                <a:spcPts val="0"/>
              </a:spcAft>
              <a:buFont typeface="Wingdings 2"/>
              <a:buChar char=""/>
              <a:defRPr/>
            </a:pPr>
            <a:endParaRPr lang="ru-RU" smtClean="0"/>
          </a:p>
          <a:p>
            <a:pPr marL="265176" indent="-265176" eaLnBrk="1" fontAlgn="auto" hangingPunct="1">
              <a:lnSpc>
                <a:spcPct val="90000"/>
              </a:lnSpc>
              <a:spcAft>
                <a:spcPts val="0"/>
              </a:spcAft>
              <a:buFont typeface="Wingdings 2"/>
              <a:buChar char=""/>
              <a:defRPr/>
            </a:pPr>
            <a:endParaRPr lang="ru-RU" smtClean="0"/>
          </a:p>
          <a:p>
            <a:pPr marL="265176" indent="-265176" eaLnBrk="1" fontAlgn="auto" hangingPunct="1">
              <a:lnSpc>
                <a:spcPct val="90000"/>
              </a:lnSpc>
              <a:spcAft>
                <a:spcPts val="0"/>
              </a:spcAft>
              <a:buFont typeface="Wingdings 2"/>
              <a:buChar char=""/>
              <a:defRPr/>
            </a:pPr>
            <a:endParaRPr lang="ru-RU" smtClean="0"/>
          </a:p>
        </p:txBody>
      </p:sp>
      <p:sp>
        <p:nvSpPr>
          <p:cNvPr id="11268" name="Rectangle 5"/>
          <p:cNvSpPr>
            <a:spLocks noGrp="1" noChangeArrowheads="1"/>
          </p:cNvSpPr>
          <p:nvPr>
            <p:ph sz="half" idx="2"/>
          </p:nvPr>
        </p:nvSpPr>
        <p:spPr>
          <a:xfrm>
            <a:off x="4756150" y="530225"/>
            <a:ext cx="3930650" cy="4389438"/>
          </a:xfrm>
        </p:spPr>
        <p:txBody>
          <a:bodyPr>
            <a:normAutofit lnSpcReduction="10000"/>
          </a:bodyPr>
          <a:lstStyle/>
          <a:p>
            <a:pPr marL="265176" indent="-265176" eaLnBrk="1" fontAlgn="auto" hangingPunct="1">
              <a:lnSpc>
                <a:spcPct val="90000"/>
              </a:lnSpc>
              <a:spcAft>
                <a:spcPts val="0"/>
              </a:spcAft>
              <a:buFont typeface="Wingdings 2"/>
              <a:buChar char=""/>
              <a:defRPr/>
            </a:pPr>
            <a:r>
              <a:rPr lang="ru-RU" sz="1800" smtClean="0"/>
              <a:t>1.Либералдық</a:t>
            </a:r>
          </a:p>
          <a:p>
            <a:pPr marL="265176" indent="-265176" eaLnBrk="1" fontAlgn="auto" hangingPunct="1">
              <a:lnSpc>
                <a:spcPct val="90000"/>
              </a:lnSpc>
              <a:spcAft>
                <a:spcPts val="0"/>
              </a:spcAft>
              <a:buFont typeface="Wingdings 2"/>
              <a:buChar char=""/>
              <a:defRPr/>
            </a:pPr>
            <a:r>
              <a:rPr lang="ru-RU" sz="1800" smtClean="0"/>
              <a:t>2.Консервативтік</a:t>
            </a:r>
          </a:p>
          <a:p>
            <a:pPr marL="265176" indent="-265176" eaLnBrk="1" fontAlgn="auto" hangingPunct="1">
              <a:lnSpc>
                <a:spcPct val="90000"/>
              </a:lnSpc>
              <a:spcAft>
                <a:spcPts val="0"/>
              </a:spcAft>
              <a:buFont typeface="Wingdings 2"/>
              <a:buChar char=""/>
              <a:defRPr/>
            </a:pPr>
            <a:r>
              <a:rPr lang="ru-RU" sz="1800" smtClean="0"/>
              <a:t>3.Социалистік</a:t>
            </a:r>
          </a:p>
          <a:p>
            <a:pPr marL="265176" indent="-265176" eaLnBrk="1" fontAlgn="auto" hangingPunct="1">
              <a:lnSpc>
                <a:spcPct val="90000"/>
              </a:lnSpc>
              <a:spcAft>
                <a:spcPts val="0"/>
              </a:spcAft>
              <a:buFont typeface="Wingdings 2"/>
              <a:buChar char=""/>
              <a:defRPr/>
            </a:pPr>
            <a:r>
              <a:rPr lang="ru-RU" sz="1800" smtClean="0"/>
              <a:t>4.Фашистік</a:t>
            </a:r>
          </a:p>
          <a:p>
            <a:pPr marL="265176" indent="-265176" eaLnBrk="1" fontAlgn="auto" hangingPunct="1">
              <a:lnSpc>
                <a:spcPct val="90000"/>
              </a:lnSpc>
              <a:spcAft>
                <a:spcPts val="0"/>
              </a:spcAft>
              <a:buFont typeface="Wingdings 2"/>
              <a:buChar char=""/>
              <a:defRPr/>
            </a:pPr>
            <a:endParaRPr lang="ru-RU" sz="1800" smtClean="0"/>
          </a:p>
          <a:p>
            <a:pPr marL="265176" indent="-265176" eaLnBrk="1" fontAlgn="auto" hangingPunct="1">
              <a:lnSpc>
                <a:spcPct val="90000"/>
              </a:lnSpc>
              <a:spcAft>
                <a:spcPts val="0"/>
              </a:spcAft>
              <a:buFont typeface="Wingdings 2"/>
              <a:buChar char=""/>
              <a:defRPr/>
            </a:pPr>
            <a:r>
              <a:rPr lang="ru-RU" sz="1800" smtClean="0"/>
              <a:t>1.Билеуші</a:t>
            </a:r>
          </a:p>
          <a:p>
            <a:pPr marL="265176" indent="-265176" eaLnBrk="1" fontAlgn="auto" hangingPunct="1">
              <a:lnSpc>
                <a:spcPct val="90000"/>
              </a:lnSpc>
              <a:spcAft>
                <a:spcPts val="0"/>
              </a:spcAft>
              <a:buFont typeface="Wingdings 2"/>
              <a:buChar char=""/>
              <a:defRPr/>
            </a:pPr>
            <a:r>
              <a:rPr lang="ru-RU" sz="1800" smtClean="0"/>
              <a:t>2.Оппозициялық</a:t>
            </a:r>
          </a:p>
          <a:p>
            <a:pPr marL="265176" indent="-265176" eaLnBrk="1" fontAlgn="auto" hangingPunct="1">
              <a:lnSpc>
                <a:spcPct val="90000"/>
              </a:lnSpc>
              <a:spcAft>
                <a:spcPts val="0"/>
              </a:spcAft>
              <a:buFont typeface="Wingdings 2"/>
              <a:buChar char=""/>
              <a:defRPr/>
            </a:pPr>
            <a:endParaRPr lang="ru-RU" sz="1800" smtClean="0"/>
          </a:p>
          <a:p>
            <a:pPr marL="265176" indent="-265176" eaLnBrk="1" fontAlgn="auto" hangingPunct="1">
              <a:lnSpc>
                <a:spcPct val="90000"/>
              </a:lnSpc>
              <a:spcAft>
                <a:spcPts val="0"/>
              </a:spcAft>
              <a:buFont typeface="Wingdings 2"/>
              <a:buChar char=""/>
              <a:defRPr/>
            </a:pPr>
            <a:r>
              <a:rPr lang="ru-RU" sz="2400" smtClean="0"/>
              <a:t>1. мажоритарлық</a:t>
            </a:r>
          </a:p>
          <a:p>
            <a:pPr marL="265176" indent="-265176" eaLnBrk="1" fontAlgn="auto" hangingPunct="1">
              <a:lnSpc>
                <a:spcPct val="90000"/>
              </a:lnSpc>
              <a:spcAft>
                <a:spcPts val="0"/>
              </a:spcAft>
              <a:buFont typeface="Wingdings 2"/>
              <a:buChar char=""/>
              <a:defRPr/>
            </a:pPr>
            <a:r>
              <a:rPr lang="ru-RU" sz="2400" smtClean="0"/>
              <a:t>2.басымдық (доминирующие)</a:t>
            </a:r>
          </a:p>
          <a:p>
            <a:pPr marL="265176" indent="-265176" eaLnBrk="1" fontAlgn="auto" hangingPunct="1">
              <a:lnSpc>
                <a:spcPct val="90000"/>
              </a:lnSpc>
              <a:spcAft>
                <a:spcPts val="0"/>
              </a:spcAft>
              <a:buFont typeface="Wingdings 2"/>
              <a:buChar char=""/>
              <a:defRPr/>
            </a:pPr>
            <a:r>
              <a:rPr lang="ru-RU" sz="2400" smtClean="0"/>
              <a:t>3 мажоритарлық  бейімділігімен (призвание) </a:t>
            </a:r>
          </a:p>
          <a:p>
            <a:pPr marL="265176" indent="-265176" eaLnBrk="1" fontAlgn="auto" hangingPunct="1">
              <a:lnSpc>
                <a:spcPct val="90000"/>
              </a:lnSpc>
              <a:spcAft>
                <a:spcPts val="0"/>
              </a:spcAft>
              <a:buFont typeface="Wingdings 2"/>
              <a:buChar char=""/>
              <a:defRPr/>
            </a:pPr>
            <a:r>
              <a:rPr lang="ru-RU" sz="2400" smtClean="0"/>
              <a:t>4.миноритарлық</a:t>
            </a:r>
          </a:p>
        </p:txBody>
      </p:sp>
      <p:sp>
        <p:nvSpPr>
          <p:cNvPr id="104452" name="AutoShape 8"/>
          <p:cNvSpPr>
            <a:spLocks noChangeArrowheads="1"/>
          </p:cNvSpPr>
          <p:nvPr/>
        </p:nvSpPr>
        <p:spPr bwMode="auto">
          <a:xfrm>
            <a:off x="3429000" y="1752600"/>
            <a:ext cx="976313" cy="485775"/>
          </a:xfrm>
          <a:prstGeom prst="rightArrow">
            <a:avLst>
              <a:gd name="adj1" fmla="val 50000"/>
              <a:gd name="adj2" fmla="val 50245"/>
            </a:avLst>
          </a:prstGeom>
          <a:solidFill>
            <a:schemeClr val="accent1"/>
          </a:solidFill>
          <a:ln w="9525" algn="ctr">
            <a:solidFill>
              <a:schemeClr val="tx1"/>
            </a:solidFill>
            <a:miter lim="800000"/>
            <a:headEnd/>
            <a:tailEnd/>
          </a:ln>
        </p:spPr>
        <p:txBody>
          <a:bodyPr wrap="none" anchor="ctr"/>
          <a:lstStyle/>
          <a:p>
            <a:endParaRPr lang="ru-RU">
              <a:latin typeface="Verdana" pitchFamily="34" charset="0"/>
            </a:endParaRPr>
          </a:p>
        </p:txBody>
      </p:sp>
      <p:sp>
        <p:nvSpPr>
          <p:cNvPr id="104453" name="AutoShape 9"/>
          <p:cNvSpPr>
            <a:spLocks noChangeArrowheads="1"/>
          </p:cNvSpPr>
          <p:nvPr/>
        </p:nvSpPr>
        <p:spPr bwMode="auto">
          <a:xfrm>
            <a:off x="3581400" y="3048000"/>
            <a:ext cx="976313" cy="485775"/>
          </a:xfrm>
          <a:prstGeom prst="rightArrow">
            <a:avLst>
              <a:gd name="adj1" fmla="val 50000"/>
              <a:gd name="adj2" fmla="val 50245"/>
            </a:avLst>
          </a:prstGeom>
          <a:solidFill>
            <a:schemeClr val="accent1"/>
          </a:solidFill>
          <a:ln w="9525" algn="ctr">
            <a:solidFill>
              <a:schemeClr val="tx1"/>
            </a:solidFill>
            <a:miter lim="800000"/>
            <a:headEnd/>
            <a:tailEnd/>
          </a:ln>
        </p:spPr>
        <p:txBody>
          <a:bodyPr wrap="none" anchor="ctr"/>
          <a:lstStyle/>
          <a:p>
            <a:endParaRPr lang="ru-RU">
              <a:latin typeface="Verdana" pitchFamily="34" charset="0"/>
            </a:endParaRPr>
          </a:p>
        </p:txBody>
      </p:sp>
      <p:sp>
        <p:nvSpPr>
          <p:cNvPr id="104454" name="AutoShape 11"/>
          <p:cNvSpPr>
            <a:spLocks noChangeArrowheads="1"/>
          </p:cNvSpPr>
          <p:nvPr/>
        </p:nvSpPr>
        <p:spPr bwMode="auto">
          <a:xfrm>
            <a:off x="3733800" y="4191000"/>
            <a:ext cx="976313" cy="485775"/>
          </a:xfrm>
          <a:prstGeom prst="rightArrow">
            <a:avLst>
              <a:gd name="adj1" fmla="val 50000"/>
              <a:gd name="adj2" fmla="val 50245"/>
            </a:avLst>
          </a:prstGeom>
          <a:solidFill>
            <a:schemeClr val="accent1"/>
          </a:solidFill>
          <a:ln w="9525" algn="ctr">
            <a:solidFill>
              <a:schemeClr val="tx1"/>
            </a:solidFill>
            <a:miter lim="800000"/>
            <a:headEnd/>
            <a:tailEnd/>
          </a:ln>
        </p:spPr>
        <p:txBody>
          <a:bodyPr wrap="none" anchor="ctr"/>
          <a:lstStyle/>
          <a:p>
            <a:endParaRPr lang="ru-RU">
              <a:latin typeface="Verdana" pitchFamily="34" charset="0"/>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4"/>
          <p:cNvSpPr>
            <a:spLocks noGrp="1" noChangeArrowheads="1"/>
          </p:cNvSpPr>
          <p:nvPr>
            <p:ph type="title"/>
          </p:nvPr>
        </p:nvSpPr>
        <p:spPr/>
        <p:txBody>
          <a:bodyPr/>
          <a:lstStyle/>
          <a:p>
            <a:pPr eaLnBrk="1" fontAlgn="auto" hangingPunct="1">
              <a:spcAft>
                <a:spcPts val="0"/>
              </a:spcAft>
              <a:defRPr/>
            </a:pPr>
            <a:r>
              <a:rPr lang="kk-KZ" smtClean="0">
                <a:solidFill>
                  <a:schemeClr val="accent1">
                    <a:tint val="88000"/>
                    <a:satMod val="150000"/>
                  </a:schemeClr>
                </a:solidFill>
              </a:rPr>
              <a:t>Партиялардың түрлері</a:t>
            </a:r>
            <a:endParaRPr lang="ru-RU" smtClean="0">
              <a:solidFill>
                <a:schemeClr val="accent1">
                  <a:tint val="88000"/>
                  <a:satMod val="150000"/>
                </a:schemeClr>
              </a:solidFill>
            </a:endParaRPr>
          </a:p>
        </p:txBody>
      </p:sp>
      <p:sp>
        <p:nvSpPr>
          <p:cNvPr id="12291" name="Rectangle 5"/>
          <p:cNvSpPr>
            <a:spLocks noGrp="1" noChangeArrowheads="1"/>
          </p:cNvSpPr>
          <p:nvPr>
            <p:ph sz="half" idx="1"/>
          </p:nvPr>
        </p:nvSpPr>
        <p:spPr>
          <a:xfrm>
            <a:off x="514350" y="530225"/>
            <a:ext cx="3932238" cy="4389438"/>
          </a:xfrm>
        </p:spPr>
        <p:txBody>
          <a:bodyPr>
            <a:normAutofit fontScale="92500" lnSpcReduction="10000"/>
          </a:bodyPr>
          <a:lstStyle/>
          <a:p>
            <a:pPr marL="265176" indent="-265176" eaLnBrk="1" fontAlgn="auto" hangingPunct="1">
              <a:spcAft>
                <a:spcPts val="0"/>
              </a:spcAft>
              <a:buFont typeface="Wingdings 2"/>
              <a:buChar char=""/>
              <a:defRPr/>
            </a:pPr>
            <a:r>
              <a:rPr lang="ru-RU" sz="2400" smtClean="0"/>
              <a:t>Үйымдастыру </a:t>
            </a:r>
          </a:p>
          <a:p>
            <a:pPr marL="265176" indent="-265176" eaLnBrk="1" fontAlgn="auto" hangingPunct="1">
              <a:spcAft>
                <a:spcPts val="0"/>
              </a:spcAft>
              <a:buFontTx/>
              <a:buNone/>
              <a:defRPr/>
            </a:pPr>
            <a:r>
              <a:rPr lang="ru-RU" sz="2400" smtClean="0"/>
              <a:t>Қ</a:t>
            </a:r>
            <a:r>
              <a:rPr lang="kk-KZ" sz="2400" smtClean="0"/>
              <a:t>урылымына байланысты  </a:t>
            </a:r>
            <a:endParaRPr lang="ru-RU" sz="2400" smtClean="0"/>
          </a:p>
          <a:p>
            <a:pPr marL="265176" indent="-265176" eaLnBrk="1" fontAlgn="auto" hangingPunct="1">
              <a:spcAft>
                <a:spcPts val="0"/>
              </a:spcAft>
              <a:buFont typeface="Wingdings 2"/>
              <a:buChar char=""/>
              <a:defRPr/>
            </a:pPr>
            <a:endParaRPr lang="ru-RU" sz="2400" smtClean="0"/>
          </a:p>
          <a:p>
            <a:pPr marL="265176" indent="-265176" eaLnBrk="1" fontAlgn="auto" hangingPunct="1">
              <a:spcAft>
                <a:spcPts val="0"/>
              </a:spcAft>
              <a:buFont typeface="Wingdings 2"/>
              <a:buChar char=""/>
              <a:defRPr/>
            </a:pPr>
            <a:endParaRPr lang="ru-RU" sz="2400" smtClean="0"/>
          </a:p>
          <a:p>
            <a:pPr marL="265176" indent="-265176" eaLnBrk="1" fontAlgn="auto" hangingPunct="1">
              <a:spcAft>
                <a:spcPts val="0"/>
              </a:spcAft>
              <a:buFont typeface="Wingdings 2"/>
              <a:buChar char=""/>
              <a:defRPr/>
            </a:pPr>
            <a:r>
              <a:rPr lang="kk-KZ" sz="2400" smtClean="0"/>
              <a:t>Мүшелік сиппатамасы</a:t>
            </a:r>
          </a:p>
          <a:p>
            <a:pPr marL="265176" indent="-265176" eaLnBrk="1" fontAlgn="auto" hangingPunct="1">
              <a:spcAft>
                <a:spcPts val="0"/>
              </a:spcAft>
              <a:buFontTx/>
              <a:buNone/>
              <a:defRPr/>
            </a:pPr>
            <a:r>
              <a:rPr lang="kk-KZ" sz="2400" smtClean="0"/>
              <a:t>негізінде</a:t>
            </a:r>
            <a:endParaRPr lang="ru-RU" sz="2400" smtClean="0"/>
          </a:p>
          <a:p>
            <a:pPr marL="265176" indent="-265176" eaLnBrk="1" fontAlgn="auto" hangingPunct="1">
              <a:spcAft>
                <a:spcPts val="0"/>
              </a:spcAft>
              <a:buFont typeface="Wingdings 2"/>
              <a:buChar char=""/>
              <a:defRPr/>
            </a:pPr>
            <a:endParaRPr lang="ru-RU" sz="2400" smtClean="0"/>
          </a:p>
          <a:p>
            <a:pPr marL="265176" indent="-265176" eaLnBrk="1" fontAlgn="auto" hangingPunct="1">
              <a:spcAft>
                <a:spcPts val="0"/>
              </a:spcAft>
              <a:buFont typeface="Wingdings 2"/>
              <a:buChar char=""/>
              <a:defRPr/>
            </a:pPr>
            <a:r>
              <a:rPr lang="kk-KZ" sz="2400" smtClean="0"/>
              <a:t>Бағдарламаларының</a:t>
            </a:r>
          </a:p>
          <a:p>
            <a:pPr marL="265176" indent="-265176" eaLnBrk="1" fontAlgn="auto" hangingPunct="1">
              <a:spcAft>
                <a:spcPts val="0"/>
              </a:spcAft>
              <a:buFontTx/>
              <a:buNone/>
              <a:defRPr/>
            </a:pPr>
            <a:r>
              <a:rPr lang="kk-KZ" sz="2400" smtClean="0"/>
              <a:t>мақсатына жету тәсілдеріне байланысты</a:t>
            </a:r>
            <a:endParaRPr lang="ru-RU" sz="2400" smtClean="0"/>
          </a:p>
        </p:txBody>
      </p:sp>
      <p:sp>
        <p:nvSpPr>
          <p:cNvPr id="12292" name="Rectangle 6"/>
          <p:cNvSpPr>
            <a:spLocks noGrp="1" noChangeArrowheads="1"/>
          </p:cNvSpPr>
          <p:nvPr>
            <p:ph sz="half" idx="2"/>
          </p:nvPr>
        </p:nvSpPr>
        <p:spPr>
          <a:xfrm>
            <a:off x="4756150" y="530225"/>
            <a:ext cx="3930650" cy="4389438"/>
          </a:xfrm>
        </p:spPr>
        <p:txBody>
          <a:bodyPr>
            <a:normAutofit fontScale="92500" lnSpcReduction="10000"/>
          </a:bodyPr>
          <a:lstStyle/>
          <a:p>
            <a:pPr marL="265176" indent="-265176" eaLnBrk="1" fontAlgn="auto" hangingPunct="1">
              <a:spcAft>
                <a:spcPts val="0"/>
              </a:spcAft>
              <a:buFont typeface="Wingdings 2"/>
              <a:buChar char=""/>
              <a:defRPr/>
            </a:pPr>
            <a:r>
              <a:rPr lang="ru-RU" sz="2400" smtClean="0"/>
              <a:t>1.парламенттік</a:t>
            </a:r>
          </a:p>
          <a:p>
            <a:pPr marL="265176" indent="-265176" eaLnBrk="1" fontAlgn="auto" hangingPunct="1">
              <a:spcAft>
                <a:spcPts val="0"/>
              </a:spcAft>
              <a:buFont typeface="Wingdings 2"/>
              <a:buChar char=""/>
              <a:defRPr/>
            </a:pPr>
            <a:r>
              <a:rPr lang="ru-RU" sz="2400" smtClean="0"/>
              <a:t>2.лейбористік</a:t>
            </a:r>
          </a:p>
          <a:p>
            <a:pPr marL="265176" indent="-265176" eaLnBrk="1" fontAlgn="auto" hangingPunct="1">
              <a:spcAft>
                <a:spcPts val="0"/>
              </a:spcAft>
              <a:buFont typeface="Wingdings 2"/>
              <a:buChar char=""/>
              <a:defRPr/>
            </a:pPr>
            <a:r>
              <a:rPr lang="ru-RU" sz="2400" smtClean="0"/>
              <a:t>3.авангардтық</a:t>
            </a:r>
          </a:p>
          <a:p>
            <a:pPr marL="265176" indent="-265176" eaLnBrk="1" fontAlgn="auto" hangingPunct="1">
              <a:spcAft>
                <a:spcPts val="0"/>
              </a:spcAft>
              <a:buFont typeface="Wingdings 2"/>
              <a:buChar char=""/>
              <a:defRPr/>
            </a:pPr>
            <a:endParaRPr lang="ru-RU" sz="2400" smtClean="0"/>
          </a:p>
          <a:p>
            <a:pPr marL="265176" indent="-265176" eaLnBrk="1" fontAlgn="auto" hangingPunct="1">
              <a:spcAft>
                <a:spcPts val="0"/>
              </a:spcAft>
              <a:buFont typeface="Wingdings 2"/>
              <a:buChar char=""/>
              <a:defRPr/>
            </a:pPr>
            <a:r>
              <a:rPr lang="ru-RU" sz="2400" smtClean="0"/>
              <a:t>1.Кадрлық</a:t>
            </a:r>
          </a:p>
          <a:p>
            <a:pPr marL="265176" indent="-265176" eaLnBrk="1" fontAlgn="auto" hangingPunct="1">
              <a:spcAft>
                <a:spcPts val="0"/>
              </a:spcAft>
              <a:buFont typeface="Wingdings 2"/>
              <a:buChar char=""/>
              <a:defRPr/>
            </a:pPr>
            <a:r>
              <a:rPr lang="ru-RU" sz="2400" smtClean="0"/>
              <a:t>2.Бұқаралық</a:t>
            </a:r>
          </a:p>
          <a:p>
            <a:pPr marL="265176" indent="-265176" eaLnBrk="1" fontAlgn="auto" hangingPunct="1">
              <a:spcAft>
                <a:spcPts val="0"/>
              </a:spcAft>
              <a:buFont typeface="Wingdings 2"/>
              <a:buChar char=""/>
              <a:defRPr/>
            </a:pPr>
            <a:endParaRPr lang="ru-RU" sz="2400" smtClean="0"/>
          </a:p>
          <a:p>
            <a:pPr marL="265176" indent="-265176" eaLnBrk="1" fontAlgn="auto" hangingPunct="1">
              <a:spcAft>
                <a:spcPts val="0"/>
              </a:spcAft>
              <a:buFont typeface="Wingdings 2"/>
              <a:buChar char=""/>
              <a:defRPr/>
            </a:pPr>
            <a:r>
              <a:rPr lang="ru-RU" sz="2400" smtClean="0"/>
              <a:t>1.революциялық</a:t>
            </a:r>
          </a:p>
          <a:p>
            <a:pPr marL="265176" indent="-265176" eaLnBrk="1" fontAlgn="auto" hangingPunct="1">
              <a:spcAft>
                <a:spcPts val="0"/>
              </a:spcAft>
              <a:buFont typeface="Wingdings 2"/>
              <a:buChar char=""/>
              <a:defRPr/>
            </a:pPr>
            <a:r>
              <a:rPr lang="ru-RU" sz="2400" smtClean="0"/>
              <a:t>2.реформистік</a:t>
            </a:r>
          </a:p>
          <a:p>
            <a:pPr marL="265176" indent="-265176" eaLnBrk="1" fontAlgn="auto" hangingPunct="1">
              <a:spcAft>
                <a:spcPts val="0"/>
              </a:spcAft>
              <a:buFont typeface="Wingdings 2"/>
              <a:buChar char=""/>
              <a:defRPr/>
            </a:pPr>
            <a:endParaRPr lang="ru-RU" sz="2400" smtClean="0"/>
          </a:p>
        </p:txBody>
      </p:sp>
      <p:sp>
        <p:nvSpPr>
          <p:cNvPr id="105476" name="AutoShape 8"/>
          <p:cNvSpPr>
            <a:spLocks noChangeArrowheads="1"/>
          </p:cNvSpPr>
          <p:nvPr/>
        </p:nvSpPr>
        <p:spPr bwMode="auto">
          <a:xfrm>
            <a:off x="3505200" y="4876800"/>
            <a:ext cx="976313" cy="485775"/>
          </a:xfrm>
          <a:prstGeom prst="rightArrow">
            <a:avLst>
              <a:gd name="adj1" fmla="val 50000"/>
              <a:gd name="adj2" fmla="val 50245"/>
            </a:avLst>
          </a:prstGeom>
          <a:solidFill>
            <a:schemeClr val="accent1"/>
          </a:solidFill>
          <a:ln w="9525" algn="ctr">
            <a:solidFill>
              <a:schemeClr val="tx1"/>
            </a:solidFill>
            <a:miter lim="800000"/>
            <a:headEnd/>
            <a:tailEnd/>
          </a:ln>
        </p:spPr>
        <p:txBody>
          <a:bodyPr wrap="none" anchor="ctr"/>
          <a:lstStyle/>
          <a:p>
            <a:endParaRPr lang="ru-RU">
              <a:latin typeface="Verdana" pitchFamily="34" charset="0"/>
            </a:endParaRPr>
          </a:p>
        </p:txBody>
      </p:sp>
      <p:sp>
        <p:nvSpPr>
          <p:cNvPr id="105477" name="AutoShape 9"/>
          <p:cNvSpPr>
            <a:spLocks noChangeArrowheads="1"/>
          </p:cNvSpPr>
          <p:nvPr/>
        </p:nvSpPr>
        <p:spPr bwMode="auto">
          <a:xfrm>
            <a:off x="3962400" y="3657600"/>
            <a:ext cx="976313" cy="485775"/>
          </a:xfrm>
          <a:prstGeom prst="rightArrow">
            <a:avLst>
              <a:gd name="adj1" fmla="val 50000"/>
              <a:gd name="adj2" fmla="val 50245"/>
            </a:avLst>
          </a:prstGeom>
          <a:solidFill>
            <a:schemeClr val="accent1"/>
          </a:solidFill>
          <a:ln w="9525" algn="ctr">
            <a:solidFill>
              <a:schemeClr val="tx1"/>
            </a:solidFill>
            <a:miter lim="800000"/>
            <a:headEnd/>
            <a:tailEnd/>
          </a:ln>
        </p:spPr>
        <p:txBody>
          <a:bodyPr wrap="none" anchor="ctr"/>
          <a:lstStyle/>
          <a:p>
            <a:endParaRPr lang="ru-RU">
              <a:latin typeface="Verdana" pitchFamily="34" charset="0"/>
            </a:endParaRPr>
          </a:p>
        </p:txBody>
      </p:sp>
      <p:sp>
        <p:nvSpPr>
          <p:cNvPr id="105478" name="AutoShape 10"/>
          <p:cNvSpPr>
            <a:spLocks noChangeArrowheads="1"/>
          </p:cNvSpPr>
          <p:nvPr/>
        </p:nvSpPr>
        <p:spPr bwMode="auto">
          <a:xfrm>
            <a:off x="3810000" y="1981200"/>
            <a:ext cx="976313" cy="485775"/>
          </a:xfrm>
          <a:prstGeom prst="rightArrow">
            <a:avLst>
              <a:gd name="adj1" fmla="val 50000"/>
              <a:gd name="adj2" fmla="val 50245"/>
            </a:avLst>
          </a:prstGeom>
          <a:solidFill>
            <a:schemeClr val="accent1"/>
          </a:solidFill>
          <a:ln w="9525" algn="ctr">
            <a:solidFill>
              <a:schemeClr val="tx1"/>
            </a:solidFill>
            <a:miter lim="800000"/>
            <a:headEnd/>
            <a:tailEnd/>
          </a:ln>
        </p:spPr>
        <p:txBody>
          <a:bodyPr wrap="none" anchor="ctr"/>
          <a:lstStyle/>
          <a:p>
            <a:endParaRPr lang="ru-RU">
              <a:latin typeface="Verdana" pitchFamily="34" charset="0"/>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r>
              <a:rPr lang="ru-RU" smtClean="0">
                <a:solidFill>
                  <a:schemeClr val="accent1">
                    <a:tint val="88000"/>
                    <a:satMod val="150000"/>
                  </a:schemeClr>
                </a:solidFill>
              </a:rPr>
              <a:t>Партиялық жүйелер</a:t>
            </a:r>
          </a:p>
        </p:txBody>
      </p:sp>
      <p:sp>
        <p:nvSpPr>
          <p:cNvPr id="106498" name="Rectangle 3"/>
          <p:cNvSpPr>
            <a:spLocks noGrp="1" noChangeArrowheads="1"/>
          </p:cNvSpPr>
          <p:nvPr>
            <p:ph idx="1"/>
          </p:nvPr>
        </p:nvSpPr>
        <p:spPr>
          <a:xfrm>
            <a:off x="503238" y="530225"/>
            <a:ext cx="8183562" cy="4187825"/>
          </a:xfrm>
        </p:spPr>
        <p:txBody>
          <a:bodyPr/>
          <a:lstStyle/>
          <a:p>
            <a:pPr eaLnBrk="1" hangingPunct="1">
              <a:lnSpc>
                <a:spcPct val="90000"/>
              </a:lnSpc>
            </a:pPr>
            <a:r>
              <a:rPr lang="ru-RU" smtClean="0"/>
              <a:t>Біреу немесе бірнеше партиялардың бірімен бірі және мемлекетпен биликке жету үшін қалыптастыратың  араласу тәсілдеріне сүйенетің жиынтығы</a:t>
            </a:r>
            <a:r>
              <a:rPr lang="ru-RU" smtClean="0">
                <a:solidFill>
                  <a:schemeClr val="hlink"/>
                </a:solidFill>
              </a:rPr>
              <a:t>. </a:t>
            </a:r>
          </a:p>
          <a:p>
            <a:pPr eaLnBrk="1" hangingPunct="1">
              <a:lnSpc>
                <a:spcPct val="90000"/>
              </a:lnSpc>
            </a:pPr>
            <a:r>
              <a:rPr lang="ru-RU" smtClean="0"/>
              <a:t>1.Бірпартиялық жүйе</a:t>
            </a:r>
          </a:p>
          <a:p>
            <a:pPr eaLnBrk="1" hangingPunct="1">
              <a:lnSpc>
                <a:spcPct val="90000"/>
              </a:lnSpc>
            </a:pPr>
            <a:r>
              <a:rPr lang="ru-RU" smtClean="0"/>
              <a:t>2.Екіпартиялық жүйе(бипартиялық)</a:t>
            </a:r>
          </a:p>
          <a:p>
            <a:pPr eaLnBrk="1" hangingPunct="1">
              <a:lnSpc>
                <a:spcPct val="90000"/>
              </a:lnSpc>
            </a:pPr>
            <a:r>
              <a:rPr lang="ru-RU" smtClean="0"/>
              <a:t>3. Көппартиялық жүйе (коалициялық,бір басымдық партиясы бар, миноритарлық партиялардаң қүрылғаң)</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844675"/>
            <a:ext cx="7772400" cy="1368425"/>
          </a:xfrm>
        </p:spPr>
        <p:txBody>
          <a:bodyPr/>
          <a:lstStyle/>
          <a:p>
            <a:pPr algn="ctr" eaLnBrk="1" fontAlgn="auto" hangingPunct="1">
              <a:spcAft>
                <a:spcPts val="0"/>
              </a:spcAft>
              <a:defRPr/>
            </a:pPr>
            <a:r>
              <a:rPr lang="ru-RU" sz="3200" dirty="0" smtClean="0">
                <a:solidFill>
                  <a:schemeClr val="tx1"/>
                </a:solidFill>
                <a:latin typeface="Times New Roman" pitchFamily="18" charset="0"/>
                <a:cs typeface="Times New Roman" pitchFamily="18" charset="0"/>
              </a:rPr>
              <a:t>7.Саяси режим (</a:t>
            </a:r>
            <a:r>
              <a:rPr lang="kk-KZ" sz="3200" dirty="0" smtClean="0">
                <a:solidFill>
                  <a:schemeClr val="tx1"/>
                </a:solidFill>
                <a:latin typeface="Times New Roman" pitchFamily="18" charset="0"/>
                <a:cs typeface="Times New Roman" pitchFamily="18" charset="0"/>
              </a:rPr>
              <a:t>тәртіп</a:t>
            </a:r>
            <a:r>
              <a:rPr lang="ru-RU" sz="3200" dirty="0" smtClean="0">
                <a:solidFill>
                  <a:schemeClr val="tx1"/>
                </a:solidFill>
                <a:latin typeface="Times New Roman" pitchFamily="18" charset="0"/>
                <a:cs typeface="Times New Roman" pitchFamily="18" charset="0"/>
              </a:rPr>
              <a:t>)</a:t>
            </a:r>
            <a:endParaRPr lang="ru-RU" sz="3200" dirty="0">
              <a:solidFill>
                <a:schemeClr val="tx1"/>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1476375" y="3213100"/>
            <a:ext cx="6296025" cy="2425700"/>
          </a:xfrm>
        </p:spPr>
        <p:txBody>
          <a:bodyPr>
            <a:normAutofit/>
          </a:bodyPr>
          <a:lstStyle/>
          <a:p>
            <a:pPr algn="ctr" eaLnBrk="1" fontAlgn="auto" hangingPunct="1">
              <a:spcAft>
                <a:spcPts val="0"/>
              </a:spcAft>
              <a:buFont typeface="Wingdings 2"/>
              <a:buNone/>
              <a:defRPr/>
            </a:pPr>
            <a:endParaRPr lang="kk-KZ" sz="2800" b="1" dirty="0" smtClean="0">
              <a:latin typeface="Times New Roman" pitchFamily="18" charset="0"/>
              <a:cs typeface="Times New Roman" pitchFamily="18" charset="0"/>
            </a:endParaRPr>
          </a:p>
          <a:p>
            <a:pPr algn="ctr" eaLnBrk="1" fontAlgn="auto" hangingPunct="1">
              <a:spcAft>
                <a:spcPts val="0"/>
              </a:spcAft>
              <a:buFont typeface="Wingdings 2"/>
              <a:buNone/>
              <a:defRPr/>
            </a:pPr>
            <a:r>
              <a:rPr lang="kk-KZ" sz="2800" b="1" dirty="0" smtClean="0">
                <a:latin typeface="Times New Roman" pitchFamily="18" charset="0"/>
                <a:cs typeface="Times New Roman" pitchFamily="18" charset="0"/>
              </a:rPr>
              <a:t>Жоспар:</a:t>
            </a:r>
          </a:p>
          <a:p>
            <a:pPr algn="ctr" eaLnBrk="1" fontAlgn="auto" hangingPunct="1">
              <a:spcAft>
                <a:spcPts val="0"/>
              </a:spcAft>
              <a:buFont typeface="Wingdings 2"/>
              <a:buNone/>
              <a:defRPr/>
            </a:pPr>
            <a:r>
              <a:rPr lang="ru-RU" sz="2800" b="1" dirty="0" smtClean="0">
                <a:latin typeface="Times New Roman" pitchFamily="18" charset="0"/>
                <a:cs typeface="Times New Roman" pitchFamily="18" charset="0"/>
              </a:rPr>
              <a:t>1.Саяси </a:t>
            </a:r>
            <a:r>
              <a:rPr lang="ru-RU" sz="2800" b="1" dirty="0" err="1" smtClean="0">
                <a:latin typeface="Times New Roman" pitchFamily="18" charset="0"/>
                <a:cs typeface="Times New Roman" pitchFamily="18" charset="0"/>
              </a:rPr>
              <a:t>режимн</a:t>
            </a:r>
            <a:r>
              <a:rPr lang="kk-KZ" sz="2800" b="1" dirty="0" smtClean="0">
                <a:latin typeface="Times New Roman" pitchFamily="18" charset="0"/>
                <a:cs typeface="Times New Roman" pitchFamily="18" charset="0"/>
              </a:rPr>
              <a:t>ің үғымы</a:t>
            </a:r>
            <a:endParaRPr lang="ru-RU" sz="2800" b="1" dirty="0" smtClean="0">
              <a:latin typeface="Times New Roman" pitchFamily="18" charset="0"/>
              <a:cs typeface="Times New Roman" pitchFamily="18" charset="0"/>
            </a:endParaRPr>
          </a:p>
          <a:p>
            <a:pPr algn="ctr" eaLnBrk="1" fontAlgn="auto" hangingPunct="1">
              <a:spcAft>
                <a:spcPts val="0"/>
              </a:spcAft>
              <a:buFont typeface="Wingdings 2"/>
              <a:buNone/>
              <a:defRPr/>
            </a:pPr>
            <a:r>
              <a:rPr lang="ru-RU" sz="2800" b="1" dirty="0" smtClean="0">
                <a:latin typeface="Times New Roman" pitchFamily="18" charset="0"/>
                <a:cs typeface="Times New Roman" pitchFamily="18" charset="0"/>
              </a:rPr>
              <a:t>2.Саяси </a:t>
            </a:r>
            <a:r>
              <a:rPr lang="ru-RU" sz="2800" b="1" dirty="0" err="1" smtClean="0">
                <a:latin typeface="Times New Roman" pitchFamily="18" charset="0"/>
                <a:cs typeface="Times New Roman" pitchFamily="18" charset="0"/>
              </a:rPr>
              <a:t>режимнің түрлері</a:t>
            </a:r>
            <a:endParaRPr lang="ru-RU" sz="2800" b="1" dirty="0" smtClean="0">
              <a:latin typeface="Times New Roman" pitchFamily="18" charset="0"/>
              <a:cs typeface="Times New Roman" pitchFamily="18" charset="0"/>
            </a:endParaRPr>
          </a:p>
          <a:p>
            <a:pPr algn="ctr" eaLnBrk="1" fontAlgn="auto" hangingPunct="1">
              <a:spcAft>
                <a:spcPts val="0"/>
              </a:spcAft>
              <a:buFont typeface="Wingdings 2"/>
              <a:buNone/>
              <a:defRPr/>
            </a:pPr>
            <a:r>
              <a:rPr lang="ru-RU" sz="2800" b="1" dirty="0" smtClean="0">
                <a:latin typeface="Times New Roman" pitchFamily="18" charset="0"/>
                <a:cs typeface="Times New Roman" pitchFamily="18" charset="0"/>
              </a:rPr>
              <a:t>3.Сайлау </a:t>
            </a:r>
            <a:r>
              <a:rPr lang="ru-RU" sz="2800" b="1" dirty="0" err="1" smtClean="0">
                <a:latin typeface="Times New Roman" pitchFamily="18" charset="0"/>
                <a:cs typeface="Times New Roman" pitchFamily="18" charset="0"/>
              </a:rPr>
              <a:t>жүйесі</a:t>
            </a:r>
            <a:endParaRPr lang="ru-RU" sz="28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r>
              <a:rPr lang="kk-KZ" sz="3200" dirty="0" smtClean="0">
                <a:solidFill>
                  <a:schemeClr val="accent1">
                    <a:tint val="88000"/>
                    <a:satMod val="150000"/>
                  </a:schemeClr>
                </a:solidFill>
                <a:latin typeface="Times New Roman" pitchFamily="18" charset="0"/>
                <a:cs typeface="Times New Roman" pitchFamily="18" charset="0"/>
              </a:rPr>
              <a:t>САЯСИ РЕЖИМНІҢ ТҰСІНІГІ</a:t>
            </a:r>
            <a:endParaRPr lang="ru-RU" sz="3200" dirty="0">
              <a:solidFill>
                <a:schemeClr val="accent1">
                  <a:tint val="88000"/>
                  <a:satMod val="150000"/>
                </a:schemeClr>
              </a:solidFill>
              <a:latin typeface="Times New Roman" pitchFamily="18" charset="0"/>
              <a:cs typeface="Times New Roman" pitchFamily="18" charset="0"/>
            </a:endParaRPr>
          </a:p>
        </p:txBody>
      </p:sp>
      <p:sp>
        <p:nvSpPr>
          <p:cNvPr id="108546" name="Содержимое 2"/>
          <p:cNvSpPr>
            <a:spLocks noGrp="1"/>
          </p:cNvSpPr>
          <p:nvPr>
            <p:ph idx="1"/>
          </p:nvPr>
        </p:nvSpPr>
        <p:spPr>
          <a:xfrm>
            <a:off x="503238" y="530225"/>
            <a:ext cx="8183562" cy="4187825"/>
          </a:xfrm>
        </p:spPr>
        <p:txBody>
          <a:bodyPr/>
          <a:lstStyle/>
          <a:p>
            <a:pPr eaLnBrk="1" hangingPunct="1"/>
            <a:r>
              <a:rPr lang="ru-RU" smtClean="0"/>
              <a:t>саяси билікті жүзеге асырудын түрі, формасы, әдістері, онын салаларын ұйымдастыру кағидалары</a:t>
            </a:r>
          </a:p>
          <a:p>
            <a:pPr eaLnBrk="1" hangingPunct="1"/>
            <a:r>
              <a:rPr lang="kk-KZ" smtClean="0"/>
              <a:t>Саяси режим - саяси жүйенің қалыптастыру және саяси билік арқылы қызмет атқару тәсілдері</a:t>
            </a:r>
            <a:endParaRPr lang="ru-RU" smtClean="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109570" name="Содержимое 2"/>
          <p:cNvSpPr>
            <a:spLocks noGrp="1"/>
          </p:cNvSpPr>
          <p:nvPr>
            <p:ph idx="1"/>
          </p:nvPr>
        </p:nvSpPr>
        <p:spPr>
          <a:xfrm>
            <a:off x="503238" y="530225"/>
            <a:ext cx="8183562" cy="4187825"/>
          </a:xfrm>
        </p:spPr>
        <p:txBody>
          <a:bodyPr/>
          <a:lstStyle/>
          <a:p>
            <a:pPr eaLnBrk="1" hangingPunct="1"/>
            <a:r>
              <a:rPr lang="ru-RU" smtClean="0"/>
              <a:t>Саяси режим негізінде екі түрге бөлінеді: демократиялық және демократиялық емес.</a:t>
            </a:r>
          </a:p>
          <a:p>
            <a:pPr eaLnBrk="1" hangingPunct="1"/>
            <a:r>
              <a:rPr lang="ru-RU" smtClean="0"/>
              <a:t>Демократиялық режим - барлық халықтың тендік пен бостандыққа негізделінген идеясында мемлекеттің басқару ісіне қатысуы</a:t>
            </a:r>
          </a:p>
          <a:p>
            <a:pPr eaLnBrk="1" hangingPunct="1"/>
            <a:r>
              <a:rPr lang="ru-RU" smtClean="0"/>
              <a:t>Демократиялық емес режим - халықтың билік жүргізу ісінен алшақтатылуы. </a:t>
            </a: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normAutofit fontScale="90000"/>
          </a:bodyPr>
          <a:lstStyle/>
          <a:p>
            <a:pPr eaLnBrk="1" fontAlgn="auto" hangingPunct="1">
              <a:spcAft>
                <a:spcPts val="0"/>
              </a:spcAft>
              <a:defRPr/>
            </a:pPr>
            <a:r>
              <a:rPr lang="kk-KZ" dirty="0" smtClean="0">
                <a:solidFill>
                  <a:schemeClr val="accent1">
                    <a:tint val="88000"/>
                    <a:satMod val="150000"/>
                  </a:schemeClr>
                </a:solidFill>
              </a:rPr>
              <a:t>ДЕМОКРАТИЯЛЫҚ ЕМЕС РЕЖИМДЕР</a:t>
            </a:r>
            <a:endParaRPr lang="ru-RU" dirty="0">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77500" lnSpcReduction="20000"/>
          </a:bodyPr>
          <a:lstStyle/>
          <a:p>
            <a:pPr marL="265176" indent="-265176" eaLnBrk="1" fontAlgn="auto" hangingPunct="1">
              <a:spcAft>
                <a:spcPts val="0"/>
              </a:spcAft>
              <a:buFont typeface="Wingdings 2"/>
              <a:buChar char=""/>
              <a:defRPr/>
            </a:pPr>
            <a:r>
              <a:rPr lang="ru-RU" dirty="0" err="1" smtClean="0"/>
              <a:t>Олардың түрлері </a:t>
            </a:r>
            <a:r>
              <a:rPr lang="ru-RU" dirty="0" smtClean="0"/>
              <a:t>сан </a:t>
            </a:r>
            <a:r>
              <a:rPr lang="ru-RU" dirty="0" err="1" smtClean="0"/>
              <a:t>алуан</a:t>
            </a:r>
            <a:r>
              <a:rPr lang="ru-RU" dirty="0" smtClean="0"/>
              <a:t> </a:t>
            </a:r>
            <a:r>
              <a:rPr lang="ru-RU" dirty="0" err="1" smtClean="0"/>
              <a:t>болады</a:t>
            </a:r>
            <a:r>
              <a:rPr lang="ru-RU" dirty="0" smtClean="0"/>
              <a:t>.</a:t>
            </a:r>
          </a:p>
          <a:p>
            <a:pPr marL="265176" indent="-265176" eaLnBrk="1" fontAlgn="auto" hangingPunct="1">
              <a:spcAft>
                <a:spcPts val="0"/>
              </a:spcAft>
              <a:buFont typeface="Wingdings 2"/>
              <a:buChar char=""/>
              <a:defRPr/>
            </a:pPr>
            <a:r>
              <a:rPr lang="ru-RU" dirty="0" smtClean="0"/>
              <a:t>1. </a:t>
            </a:r>
            <a:r>
              <a:rPr lang="ru-RU" dirty="0" err="1" smtClean="0"/>
              <a:t>Тоталитарлық </a:t>
            </a:r>
            <a:r>
              <a:rPr lang="ru-RU" dirty="0" smtClean="0"/>
              <a:t>- (</a:t>
            </a:r>
            <a:r>
              <a:rPr lang="ru-RU" dirty="0" err="1" smtClean="0"/>
              <a:t>латын</a:t>
            </a:r>
            <a:r>
              <a:rPr lang="ru-RU" dirty="0" smtClean="0"/>
              <a:t> </a:t>
            </a:r>
            <a:r>
              <a:rPr lang="ru-RU" dirty="0" err="1" smtClean="0"/>
              <a:t>сезінен</a:t>
            </a:r>
            <a:r>
              <a:rPr lang="ru-RU" dirty="0" smtClean="0"/>
              <a:t> - </a:t>
            </a:r>
            <a:r>
              <a:rPr lang="en-US" dirty="0" err="1" smtClean="0"/>
              <a:t>totalis</a:t>
            </a:r>
            <a:r>
              <a:rPr lang="en-US" dirty="0" smtClean="0"/>
              <a:t> </a:t>
            </a:r>
            <a:r>
              <a:rPr lang="ru-RU" dirty="0" err="1" smtClean="0"/>
              <a:t>барлық, толық</a:t>
            </a:r>
            <a:r>
              <a:rPr lang="ru-RU" dirty="0" smtClean="0"/>
              <a:t>) </a:t>
            </a:r>
            <a:r>
              <a:rPr lang="ru-RU" dirty="0" err="1" smtClean="0"/>
              <a:t>қоғамдағы мемлекеттік</a:t>
            </a:r>
            <a:r>
              <a:rPr lang="ru-RU" dirty="0" smtClean="0"/>
              <a:t> </a:t>
            </a:r>
            <a:r>
              <a:rPr lang="ru-RU" dirty="0" err="1" smtClean="0"/>
              <a:t>билік</a:t>
            </a:r>
            <a:r>
              <a:rPr lang="ru-RU" dirty="0" smtClean="0"/>
              <a:t> </a:t>
            </a:r>
            <a:r>
              <a:rPr lang="ru-RU" dirty="0" err="1" smtClean="0"/>
              <a:t>бір</a:t>
            </a:r>
            <a:r>
              <a:rPr lang="ru-RU" dirty="0" smtClean="0"/>
              <a:t> </a:t>
            </a:r>
            <a:r>
              <a:rPr lang="ru-RU" dirty="0" err="1" smtClean="0"/>
              <a:t>топтың, бір</a:t>
            </a:r>
            <a:r>
              <a:rPr lang="ru-RU" dirty="0" smtClean="0"/>
              <a:t> </a:t>
            </a:r>
            <a:r>
              <a:rPr lang="ru-RU" dirty="0" err="1" smtClean="0"/>
              <a:t>партияның қолында шоғырланған, елде</a:t>
            </a:r>
            <a:r>
              <a:rPr lang="ru-RU" dirty="0" smtClean="0"/>
              <a:t> </a:t>
            </a:r>
            <a:r>
              <a:rPr lang="ru-RU" dirty="0" err="1" smtClean="0"/>
              <a:t>демократиялық бостандық </a:t>
            </a:r>
            <a:r>
              <a:rPr lang="ru-RU" dirty="0" smtClean="0"/>
              <a:t>пен </a:t>
            </a:r>
            <a:r>
              <a:rPr lang="ru-RU" dirty="0" err="1" smtClean="0"/>
              <a:t>саяси</a:t>
            </a:r>
            <a:r>
              <a:rPr lang="ru-RU" dirty="0" smtClean="0"/>
              <a:t> </a:t>
            </a:r>
            <a:r>
              <a:rPr lang="ru-RU" dirty="0" err="1" smtClean="0"/>
              <a:t>оппозицияның болуына</a:t>
            </a:r>
            <a:r>
              <a:rPr lang="ru-RU" dirty="0" smtClean="0"/>
              <a:t> </a:t>
            </a:r>
            <a:r>
              <a:rPr lang="ru-RU" dirty="0" err="1" smtClean="0"/>
              <a:t>тыйым</a:t>
            </a:r>
            <a:r>
              <a:rPr lang="ru-RU" dirty="0" smtClean="0"/>
              <a:t> </a:t>
            </a:r>
            <a:r>
              <a:rPr lang="ru-RU" dirty="0" err="1" smtClean="0"/>
              <a:t>салған </a:t>
            </a:r>
            <a:r>
              <a:rPr lang="ru-RU" dirty="0" smtClean="0"/>
              <a:t>режим. </a:t>
            </a:r>
            <a:r>
              <a:rPr lang="ru-RU" dirty="0" err="1" smtClean="0"/>
              <a:t>Мемлекет</a:t>
            </a:r>
            <a:r>
              <a:rPr lang="ru-RU" dirty="0" smtClean="0"/>
              <a:t> </a:t>
            </a:r>
            <a:r>
              <a:rPr lang="ru-RU" dirty="0" err="1" smtClean="0"/>
              <a:t>жеке</a:t>
            </a:r>
            <a:r>
              <a:rPr lang="ru-RU" dirty="0" smtClean="0"/>
              <a:t> </a:t>
            </a:r>
            <a:r>
              <a:rPr lang="ru-RU" dirty="0" err="1" smtClean="0"/>
              <a:t>адамның барлық істерін</a:t>
            </a:r>
            <a:r>
              <a:rPr lang="ru-RU" dirty="0" smtClean="0"/>
              <a:t> </a:t>
            </a:r>
            <a:r>
              <a:rPr lang="ru-RU" dirty="0" err="1" smtClean="0"/>
              <a:t>бақылауға алады</a:t>
            </a:r>
            <a:r>
              <a:rPr lang="ru-RU" dirty="0" smtClean="0"/>
              <a:t>. </a:t>
            </a:r>
            <a:r>
              <a:rPr lang="ru-RU" dirty="0" err="1" smtClean="0"/>
              <a:t>Тоталитарлық режимде</a:t>
            </a:r>
            <a:r>
              <a:rPr lang="ru-RU" dirty="0" smtClean="0"/>
              <a:t>:</a:t>
            </a:r>
          </a:p>
          <a:p>
            <a:pPr marL="265176" indent="-265176" eaLnBrk="1" fontAlgn="auto" hangingPunct="1">
              <a:spcAft>
                <a:spcPts val="0"/>
              </a:spcAft>
              <a:buFont typeface="Wingdings 2"/>
              <a:buChar char=""/>
              <a:defRPr/>
            </a:pPr>
            <a:r>
              <a:rPr lang="ru-RU" dirty="0" smtClean="0"/>
              <a:t>1. Тек </a:t>
            </a:r>
            <a:r>
              <a:rPr lang="ru-RU" dirty="0" err="1" smtClean="0"/>
              <a:t>бір</a:t>
            </a:r>
            <a:r>
              <a:rPr lang="ru-RU" dirty="0" smtClean="0"/>
              <a:t> партия </a:t>
            </a:r>
            <a:r>
              <a:rPr lang="ru-RU" dirty="0" err="1" smtClean="0"/>
              <a:t>билік</a:t>
            </a:r>
            <a:r>
              <a:rPr lang="ru-RU" dirty="0" smtClean="0"/>
              <a:t> </a:t>
            </a:r>
            <a:r>
              <a:rPr lang="ru-RU" dirty="0" err="1" smtClean="0"/>
              <a:t>жүргізеді</a:t>
            </a:r>
            <a:r>
              <a:rPr lang="ru-RU" dirty="0" smtClean="0"/>
              <a:t>.</a:t>
            </a:r>
          </a:p>
          <a:p>
            <a:pPr marL="265176" indent="-265176" eaLnBrk="1" fontAlgn="auto" hangingPunct="1">
              <a:spcAft>
                <a:spcPts val="0"/>
              </a:spcAft>
              <a:buFont typeface="Wingdings 2"/>
              <a:buChar char=""/>
              <a:defRPr/>
            </a:pPr>
            <a:r>
              <a:rPr lang="ru-RU" dirty="0" smtClean="0"/>
              <a:t>2. </a:t>
            </a:r>
            <a:r>
              <a:rPr lang="ru-RU" dirty="0" err="1" smtClean="0"/>
              <a:t>Басқару қатаң түрде бір</a:t>
            </a:r>
            <a:r>
              <a:rPr lang="ru-RU" dirty="0" smtClean="0"/>
              <a:t> </a:t>
            </a:r>
            <a:r>
              <a:rPr lang="ru-RU" dirty="0" err="1" smtClean="0"/>
              <a:t>орталықтан жүргізіледі.</a:t>
            </a:r>
            <a:endParaRPr lang="ru-RU" dirty="0" smtClean="0"/>
          </a:p>
          <a:p>
            <a:pPr marL="265176" indent="-265176" eaLnBrk="1" fontAlgn="auto" hangingPunct="1">
              <a:spcAft>
                <a:spcPts val="0"/>
              </a:spcAft>
              <a:buFont typeface="Wingdings 2"/>
              <a:buChar char=""/>
              <a:defRPr/>
            </a:pPr>
            <a:r>
              <a:rPr lang="ru-RU" dirty="0" smtClean="0"/>
              <a:t>3. </a:t>
            </a:r>
            <a:r>
              <a:rPr lang="ru-RU" dirty="0" err="1" smtClean="0"/>
              <a:t>Бір</a:t>
            </a:r>
            <a:r>
              <a:rPr lang="ru-RU" dirty="0" smtClean="0"/>
              <a:t> идеология </a:t>
            </a:r>
            <a:r>
              <a:rPr lang="ru-RU" dirty="0" err="1" smtClean="0"/>
              <a:t>ғана жарияланады</a:t>
            </a:r>
            <a:r>
              <a:rPr lang="ru-RU" dirty="0" smtClean="0"/>
              <a:t>.</a:t>
            </a:r>
          </a:p>
          <a:p>
            <a:pPr marL="265176" indent="-265176" eaLnBrk="1" fontAlgn="auto" hangingPunct="1">
              <a:spcAft>
                <a:spcPts val="0"/>
              </a:spcAft>
              <a:buFont typeface="Wingdings 2"/>
              <a:buChar char=""/>
              <a:defRPr/>
            </a:pPr>
            <a:r>
              <a:rPr lang="ru-RU" dirty="0" smtClean="0"/>
              <a:t>4. </a:t>
            </a:r>
            <a:r>
              <a:rPr lang="ru-RU" dirty="0" err="1" smtClean="0"/>
              <a:t>Еркін</a:t>
            </a:r>
            <a:r>
              <a:rPr lang="ru-RU" dirty="0" smtClean="0"/>
              <a:t> </a:t>
            </a:r>
            <a:r>
              <a:rPr lang="ru-RU" dirty="0" err="1" smtClean="0"/>
              <a:t>пікір</a:t>
            </a:r>
            <a:r>
              <a:rPr lang="ru-RU" dirty="0" smtClean="0"/>
              <a:t> </a:t>
            </a:r>
            <a:r>
              <a:rPr lang="ru-RU" dirty="0" err="1" smtClean="0"/>
              <a:t>айтуға тыйым</a:t>
            </a:r>
            <a:r>
              <a:rPr lang="ru-RU" dirty="0" smtClean="0"/>
              <a:t> </a:t>
            </a:r>
            <a:r>
              <a:rPr lang="ru-RU" dirty="0" err="1" smtClean="0"/>
              <a:t>салынады</a:t>
            </a:r>
            <a:r>
              <a:rPr lang="ru-RU" dirty="0" smtClean="0"/>
              <a:t>.</a:t>
            </a:r>
          </a:p>
          <a:p>
            <a:pPr marL="265176" indent="-265176" eaLnBrk="1" fontAlgn="auto" hangingPunct="1">
              <a:spcAft>
                <a:spcPts val="0"/>
              </a:spcAft>
              <a:buFont typeface="Wingdings 2"/>
              <a:buChar char=""/>
              <a:defRPr/>
            </a:pPr>
            <a:r>
              <a:rPr lang="ru-RU" dirty="0" smtClean="0"/>
              <a:t>5. Репрессия, </a:t>
            </a:r>
            <a:r>
              <a:rPr lang="ru-RU" dirty="0" err="1" smtClean="0"/>
              <a:t>күш қолдану мемлекеттің ең негізгі</a:t>
            </a:r>
            <a:r>
              <a:rPr lang="ru-RU" dirty="0" smtClean="0"/>
              <a:t> </a:t>
            </a:r>
            <a:r>
              <a:rPr lang="ru-RU" dirty="0" err="1" smtClean="0"/>
              <a:t>функциясы</a:t>
            </a:r>
            <a:r>
              <a:rPr lang="ru-RU" dirty="0" smtClean="0"/>
              <a:t> </a:t>
            </a:r>
            <a:r>
              <a:rPr lang="ru-RU" dirty="0" err="1" smtClean="0"/>
              <a:t>болып</a:t>
            </a:r>
            <a:r>
              <a:rPr lang="ru-RU" dirty="0" smtClean="0"/>
              <a:t> </a:t>
            </a:r>
            <a:r>
              <a:rPr lang="ru-RU" dirty="0" err="1" smtClean="0"/>
              <a:t>табылады</a:t>
            </a:r>
            <a:r>
              <a:rPr lang="ru-RU" dirty="0" smtClean="0"/>
              <a:t>.</a:t>
            </a:r>
          </a:p>
          <a:p>
            <a:pPr marL="265176" indent="-265176" eaLnBrk="1" fontAlgn="auto" hangingPunct="1">
              <a:spcAft>
                <a:spcPts val="0"/>
              </a:spcAft>
              <a:buFont typeface="Wingdings 2"/>
              <a:buChar char=""/>
              <a:defRPr/>
            </a:pPr>
            <a:endParaRPr lang="ru-RU" dirty="0" smtClean="0"/>
          </a:p>
          <a:p>
            <a:pPr marL="265176" indent="-265176" eaLnBrk="1" fontAlgn="auto" hangingPunct="1">
              <a:spcAft>
                <a:spcPts val="0"/>
              </a:spcAft>
              <a:buFont typeface="Wingdings 2"/>
              <a:buChar char=""/>
              <a:defRPr/>
            </a:pPr>
            <a:endParaRPr lang="ru-RU" dirty="0"/>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normAutofit fontScale="90000"/>
          </a:bodyPr>
          <a:lstStyle/>
          <a:p>
            <a:pPr eaLnBrk="1" fontAlgn="auto" hangingPunct="1">
              <a:spcAft>
                <a:spcPts val="0"/>
              </a:spcAft>
              <a:defRPr/>
            </a:pPr>
            <a:r>
              <a:rPr lang="kk-KZ" dirty="0" smtClean="0">
                <a:solidFill>
                  <a:schemeClr val="accent1">
                    <a:tint val="88000"/>
                    <a:satMod val="150000"/>
                  </a:schemeClr>
                </a:solidFill>
              </a:rPr>
              <a:t>Тоталитарлық режимдер үшін тән үрдістер</a:t>
            </a:r>
            <a:r>
              <a:rPr lang="ru-RU" dirty="0" smtClean="0">
                <a:solidFill>
                  <a:schemeClr val="accent1">
                    <a:tint val="88000"/>
                    <a:satMod val="150000"/>
                  </a:schemeClr>
                </a:solidFill>
              </a:rPr>
              <a:t> (ТЕНДЕНЦИИ)</a:t>
            </a:r>
            <a:r>
              <a:rPr lang="kk-KZ" dirty="0" smtClean="0">
                <a:solidFill>
                  <a:schemeClr val="accent1">
                    <a:tint val="88000"/>
                    <a:satMod val="150000"/>
                  </a:schemeClr>
                </a:solidFill>
              </a:rPr>
              <a:t>: </a:t>
            </a:r>
            <a:endParaRPr lang="ru-RU" dirty="0">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92500"/>
          </a:bodyPr>
          <a:lstStyle/>
          <a:p>
            <a:pPr marL="265176" indent="-265176" eaLnBrk="1" fontAlgn="auto" hangingPunct="1">
              <a:lnSpc>
                <a:spcPct val="80000"/>
              </a:lnSpc>
              <a:spcAft>
                <a:spcPts val="0"/>
              </a:spcAft>
              <a:buFont typeface="Wingdings 2"/>
              <a:buChar char=""/>
              <a:defRPr/>
            </a:pPr>
            <a:r>
              <a:rPr lang="kk-KZ" b="1" dirty="0" smtClean="0"/>
              <a:t>1. «Этатистік» тенденцияның болуы.</a:t>
            </a:r>
            <a:r>
              <a:rPr lang="kk-KZ" dirty="0" smtClean="0"/>
              <a:t> </a:t>
            </a:r>
          </a:p>
          <a:p>
            <a:pPr marL="265176" indent="-265176" eaLnBrk="1" fontAlgn="auto" hangingPunct="1">
              <a:lnSpc>
                <a:spcPct val="80000"/>
              </a:lnSpc>
              <a:spcAft>
                <a:spcPts val="0"/>
              </a:spcAft>
              <a:buFont typeface="Wingdings 2"/>
              <a:buChar char=""/>
              <a:defRPr/>
            </a:pPr>
            <a:r>
              <a:rPr lang="kk-KZ" b="1" dirty="0" smtClean="0"/>
              <a:t>2. Экономика мен қоғамның барлық өмірінің милитарлануы.</a:t>
            </a:r>
            <a:r>
              <a:rPr lang="kk-KZ" dirty="0" smtClean="0"/>
              <a:t> </a:t>
            </a:r>
          </a:p>
          <a:p>
            <a:pPr marL="265176" indent="-265176" eaLnBrk="1" fontAlgn="auto" hangingPunct="1">
              <a:lnSpc>
                <a:spcPct val="80000"/>
              </a:lnSpc>
              <a:spcAft>
                <a:spcPts val="0"/>
              </a:spcAft>
              <a:buFont typeface="Wingdings 2"/>
              <a:buChar char=""/>
              <a:defRPr/>
            </a:pPr>
            <a:r>
              <a:rPr lang="kk-KZ" b="1" dirty="0" smtClean="0"/>
              <a:t>3. Бірпартиялық саяси жүйе</a:t>
            </a:r>
            <a:r>
              <a:rPr lang="ru-RU" dirty="0" smtClean="0"/>
              <a:t> </a:t>
            </a:r>
          </a:p>
          <a:p>
            <a:pPr marL="265176" indent="-265176" eaLnBrk="1" fontAlgn="auto" hangingPunct="1">
              <a:lnSpc>
                <a:spcPct val="80000"/>
              </a:lnSpc>
              <a:spcAft>
                <a:spcPts val="0"/>
              </a:spcAft>
              <a:buFont typeface="Wingdings 2"/>
              <a:buChar char=""/>
              <a:defRPr/>
            </a:pPr>
            <a:r>
              <a:rPr lang="kk-KZ" b="1" dirty="0" smtClean="0"/>
              <a:t>4. Бір ғана идеологияның үстемдік құруы</a:t>
            </a:r>
            <a:endParaRPr lang="ru-RU" dirty="0" smtClean="0"/>
          </a:p>
          <a:p>
            <a:pPr marL="265176" indent="-265176" eaLnBrk="1" fontAlgn="auto" hangingPunct="1">
              <a:lnSpc>
                <a:spcPct val="80000"/>
              </a:lnSpc>
              <a:spcAft>
                <a:spcPts val="0"/>
              </a:spcAft>
              <a:buFont typeface="Wingdings 2"/>
              <a:buChar char=""/>
              <a:defRPr/>
            </a:pPr>
            <a:r>
              <a:rPr lang="kk-KZ" b="1" dirty="0" smtClean="0"/>
              <a:t>5.Тәртіп культі.</a:t>
            </a:r>
            <a:r>
              <a:rPr lang="ru-RU" dirty="0" smtClean="0"/>
              <a:t> </a:t>
            </a:r>
          </a:p>
          <a:p>
            <a:pPr marL="265176" indent="-265176" eaLnBrk="1" fontAlgn="auto" hangingPunct="1">
              <a:lnSpc>
                <a:spcPct val="80000"/>
              </a:lnSpc>
              <a:spcAft>
                <a:spcPts val="0"/>
              </a:spcAft>
              <a:buFont typeface="Wingdings 2"/>
              <a:buChar char=""/>
              <a:defRPr/>
            </a:pPr>
            <a:r>
              <a:rPr lang="kk-KZ" dirty="0" smtClean="0"/>
              <a:t>6. Қоғам өмірінде </a:t>
            </a:r>
            <a:r>
              <a:rPr lang="kk-KZ" b="1" dirty="0" smtClean="0"/>
              <a:t>күштік құрылымдардың,</a:t>
            </a:r>
            <a:r>
              <a:rPr lang="kk-KZ" dirty="0" smtClean="0"/>
              <a:t> арнайы бақылау органдарының </a:t>
            </a:r>
            <a:r>
              <a:rPr lang="kk-KZ" b="1" dirty="0" smtClean="0"/>
              <a:t>рөлі күшейеді</a:t>
            </a:r>
            <a:r>
              <a:rPr lang="kk-KZ" dirty="0" smtClean="0"/>
              <a:t> </a:t>
            </a:r>
          </a:p>
          <a:p>
            <a:pPr marL="265176" indent="-265176" eaLnBrk="1" fontAlgn="auto" hangingPunct="1">
              <a:lnSpc>
                <a:spcPct val="80000"/>
              </a:lnSpc>
              <a:spcAft>
                <a:spcPts val="0"/>
              </a:spcAft>
              <a:buFont typeface="Wingdings 2"/>
              <a:buChar char=""/>
              <a:defRPr/>
            </a:pPr>
            <a:r>
              <a:rPr lang="kk-KZ" b="1" dirty="0" smtClean="0"/>
              <a:t>7. Биліктің қатаң вертикалдық жүргізілуі қалыптасады.</a:t>
            </a:r>
            <a:r>
              <a:rPr lang="kk-KZ" dirty="0" smtClean="0"/>
              <a:t> </a:t>
            </a:r>
            <a:endParaRPr lang="ru-RU" dirty="0" smtClean="0"/>
          </a:p>
          <a:p>
            <a:pPr marL="265176" indent="-265176" eaLnBrk="1" fontAlgn="auto" hangingPunct="1">
              <a:lnSpc>
                <a:spcPct val="80000"/>
              </a:lnSpc>
              <a:spcAft>
                <a:spcPts val="0"/>
              </a:spcAft>
              <a:buFont typeface="Wingdings 2"/>
              <a:buChar char=""/>
              <a:defRPr/>
            </a:pPr>
            <a:endParaRPr lang="ru-RU" dirty="0" smtClean="0"/>
          </a:p>
          <a:p>
            <a:pPr marL="265176" indent="-265176" eaLnBrk="1" fontAlgn="auto" hangingPunct="1">
              <a:lnSpc>
                <a:spcPct val="80000"/>
              </a:lnSpc>
              <a:spcAft>
                <a:spcPts val="0"/>
              </a:spcAft>
              <a:buFont typeface="Wingdings 2"/>
              <a:buChar char=""/>
              <a:defRPr/>
            </a:pPr>
            <a:endParaRPr lang="ru-RU" dirty="0" smtClean="0"/>
          </a:p>
          <a:p>
            <a:pPr marL="265176" indent="-265176" eaLnBrk="1" fontAlgn="auto" hangingPunct="1">
              <a:lnSpc>
                <a:spcPct val="80000"/>
              </a:lnSpc>
              <a:spcAft>
                <a:spcPts val="0"/>
              </a:spcAft>
              <a:buFont typeface="Wingdings 2"/>
              <a:buChar char=""/>
              <a:defRPr/>
            </a:pPr>
            <a:endParaRPr lang="ru-RU" dirty="0" smtClean="0"/>
          </a:p>
          <a:p>
            <a:pPr marL="265176" indent="-265176" eaLnBrk="1" fontAlgn="auto" hangingPunct="1">
              <a:spcAft>
                <a:spcPts val="0"/>
              </a:spcAft>
              <a:buFont typeface="Wingdings 2"/>
              <a:buChar char=""/>
              <a:defRPr/>
            </a:pPr>
            <a:endParaRPr lang="ru-RU" dirty="0"/>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r>
              <a:rPr lang="kk-KZ" dirty="0" smtClean="0">
                <a:solidFill>
                  <a:schemeClr val="accent1">
                    <a:tint val="88000"/>
                    <a:satMod val="150000"/>
                  </a:schemeClr>
                </a:solidFill>
              </a:rPr>
              <a:t>Тоталитаризімңің түрлері</a:t>
            </a:r>
            <a:endParaRPr lang="ru-RU" dirty="0">
              <a:solidFill>
                <a:schemeClr val="accent1">
                  <a:tint val="88000"/>
                  <a:satMod val="150000"/>
                </a:schemeClr>
              </a:solidFill>
            </a:endParaRPr>
          </a:p>
        </p:txBody>
      </p:sp>
      <p:graphicFrame>
        <p:nvGraphicFramePr>
          <p:cNvPr id="5" name="Содержимое 4"/>
          <p:cNvGraphicFramePr>
            <a:graphicFrameLocks noGrp="1"/>
          </p:cNvGraphicFramePr>
          <p:nvPr>
            <p:ph idx="1"/>
          </p:nvPr>
        </p:nvGraphicFramePr>
        <p:xfrm>
          <a:off x="503238" y="530225"/>
          <a:ext cx="8183562" cy="6035040"/>
        </p:xfrm>
        <a:graphic>
          <a:graphicData uri="http://schemas.openxmlformats.org/drawingml/2006/table">
            <a:tbl>
              <a:tblPr firstRow="1" bandRow="1">
                <a:tableStyleId>{5C22544A-7EE6-4342-B048-85BDC9FD1C3A}</a:tableStyleId>
              </a:tblPr>
              <a:tblGrid>
                <a:gridCol w="2727854">
                  <a:extLst>
                    <a:ext uri="{9D8B030D-6E8A-4147-A177-3AD203B41FA5}">
                      <a16:colId xmlns:a16="http://schemas.microsoft.com/office/drawing/2014/main" val="20000"/>
                    </a:ext>
                  </a:extLst>
                </a:gridCol>
                <a:gridCol w="2727854">
                  <a:extLst>
                    <a:ext uri="{9D8B030D-6E8A-4147-A177-3AD203B41FA5}">
                      <a16:colId xmlns:a16="http://schemas.microsoft.com/office/drawing/2014/main" val="20001"/>
                    </a:ext>
                  </a:extLst>
                </a:gridCol>
                <a:gridCol w="2727854">
                  <a:extLst>
                    <a:ext uri="{9D8B030D-6E8A-4147-A177-3AD203B41FA5}">
                      <a16:colId xmlns:a16="http://schemas.microsoft.com/office/drawing/2014/main" val="20002"/>
                    </a:ext>
                  </a:extLst>
                </a:gridCol>
              </a:tblGrid>
              <a:tr h="370840">
                <a:tc>
                  <a:txBody>
                    <a:bodyPr/>
                    <a:lstStyle/>
                    <a:p>
                      <a:r>
                        <a:rPr lang="kk-KZ" dirty="0" smtClean="0">
                          <a:solidFill>
                            <a:schemeClr val="tx1"/>
                          </a:solidFill>
                        </a:rPr>
                        <a:t>солшыл</a:t>
                      </a:r>
                      <a:endParaRPr lang="ru-RU" dirty="0">
                        <a:solidFill>
                          <a:schemeClr val="tx1"/>
                        </a:solidFill>
                      </a:endParaRPr>
                    </a:p>
                  </a:txBody>
                  <a:tcPr marL="90928" marR="90928"/>
                </a:tc>
                <a:tc>
                  <a:txBody>
                    <a:bodyPr/>
                    <a:lstStyle/>
                    <a:p>
                      <a:r>
                        <a:rPr lang="kk-KZ" b="1" dirty="0" smtClean="0">
                          <a:solidFill>
                            <a:schemeClr val="tx1"/>
                          </a:solidFill>
                        </a:rPr>
                        <a:t>Мемлекет жәңе негіздері</a:t>
                      </a:r>
                      <a:endParaRPr lang="ru-RU" b="1" dirty="0">
                        <a:solidFill>
                          <a:schemeClr val="tx1"/>
                        </a:solidFill>
                      </a:endParaRPr>
                    </a:p>
                  </a:txBody>
                  <a:tcPr marL="90928" marR="90928"/>
                </a:tc>
                <a:tc>
                  <a:txBody>
                    <a:bodyPr/>
                    <a:lstStyle/>
                    <a:p>
                      <a:r>
                        <a:rPr lang="kk-KZ" b="1" dirty="0" smtClean="0">
                          <a:solidFill>
                            <a:schemeClr val="tx1"/>
                          </a:solidFill>
                        </a:rPr>
                        <a:t>оңшыл</a:t>
                      </a:r>
                      <a:endParaRPr lang="ru-RU" b="1" dirty="0">
                        <a:solidFill>
                          <a:schemeClr val="tx1"/>
                        </a:solidFill>
                      </a:endParaRPr>
                    </a:p>
                  </a:txBody>
                  <a:tcPr marL="90928" marR="90928"/>
                </a:tc>
                <a:extLst>
                  <a:ext uri="{0D108BD9-81ED-4DB2-BD59-A6C34878D82A}">
                    <a16:rowId xmlns:a16="http://schemas.microsoft.com/office/drawing/2014/main" val="10000"/>
                  </a:ext>
                </a:extLst>
              </a:tr>
              <a:tr h="370840">
                <a:tc>
                  <a:txBody>
                    <a:bodyPr/>
                    <a:lstStyle/>
                    <a:p>
                      <a:r>
                        <a:rPr lang="kk-KZ" dirty="0" smtClean="0"/>
                        <a:t>ҚСРО </a:t>
                      </a:r>
                      <a:r>
                        <a:rPr lang="ru-RU" dirty="0" smtClean="0"/>
                        <a:t>( сталинизм 30-40 ж)</a:t>
                      </a:r>
                    </a:p>
                    <a:p>
                      <a:r>
                        <a:rPr lang="kk-KZ" dirty="0" smtClean="0"/>
                        <a:t>Қытай </a:t>
                      </a:r>
                      <a:r>
                        <a:rPr lang="ru-RU" dirty="0" smtClean="0"/>
                        <a:t>(маоизм 60-70ж)</a:t>
                      </a:r>
                      <a:endParaRPr lang="ru-RU" dirty="0"/>
                    </a:p>
                  </a:txBody>
                  <a:tcPr marL="90928" marR="90928"/>
                </a:tc>
                <a:tc>
                  <a:txBody>
                    <a:bodyPr/>
                    <a:lstStyle/>
                    <a:p>
                      <a:r>
                        <a:rPr lang="kk-KZ" dirty="0" smtClean="0"/>
                        <a:t>мемлекеттер</a:t>
                      </a:r>
                      <a:endParaRPr lang="ru-RU" dirty="0"/>
                    </a:p>
                  </a:txBody>
                  <a:tcPr marL="90928" marR="90928"/>
                </a:tc>
                <a:tc>
                  <a:txBody>
                    <a:bodyPr/>
                    <a:lstStyle/>
                    <a:p>
                      <a:r>
                        <a:rPr lang="ru-RU" dirty="0" smtClean="0"/>
                        <a:t>Италия (фашизм, 20 </a:t>
                      </a:r>
                      <a:r>
                        <a:rPr lang="kk-KZ" dirty="0" smtClean="0"/>
                        <a:t>ғ</a:t>
                      </a:r>
                      <a:r>
                        <a:rPr lang="kk-KZ" baseline="0" dirty="0" smtClean="0"/>
                        <a:t> </a:t>
                      </a:r>
                      <a:r>
                        <a:rPr lang="ru-RU" baseline="0" dirty="0" smtClean="0"/>
                        <a:t>20ж</a:t>
                      </a:r>
                      <a:r>
                        <a:rPr lang="ru-RU" dirty="0" smtClean="0"/>
                        <a:t>)</a:t>
                      </a:r>
                    </a:p>
                    <a:p>
                      <a:r>
                        <a:rPr lang="ru-RU" dirty="0" err="1" smtClean="0"/>
                        <a:t>Гериания</a:t>
                      </a:r>
                      <a:r>
                        <a:rPr lang="ru-RU" dirty="0" smtClean="0"/>
                        <a:t> (национал-социализм</a:t>
                      </a:r>
                      <a:r>
                        <a:rPr lang="ru-RU" baseline="0" dirty="0" smtClean="0"/>
                        <a:t> 20-40ж</a:t>
                      </a:r>
                      <a:r>
                        <a:rPr lang="ru-RU" dirty="0" smtClean="0"/>
                        <a:t>)</a:t>
                      </a:r>
                      <a:endParaRPr lang="ru-RU" dirty="0"/>
                    </a:p>
                  </a:txBody>
                  <a:tcPr marL="90928" marR="90928"/>
                </a:tc>
                <a:extLst>
                  <a:ext uri="{0D108BD9-81ED-4DB2-BD59-A6C34878D82A}">
                    <a16:rowId xmlns:a16="http://schemas.microsoft.com/office/drawing/2014/main" val="10001"/>
                  </a:ext>
                </a:extLst>
              </a:tr>
              <a:tr h="370840">
                <a:tc>
                  <a:txBody>
                    <a:bodyPr/>
                    <a:lstStyle/>
                    <a:p>
                      <a:r>
                        <a:rPr lang="kk-KZ" dirty="0" smtClean="0"/>
                        <a:t>Таптар </a:t>
                      </a:r>
                      <a:r>
                        <a:rPr lang="ru-RU" dirty="0" smtClean="0"/>
                        <a:t> (</a:t>
                      </a:r>
                      <a:r>
                        <a:rPr lang="kk-KZ" dirty="0" smtClean="0"/>
                        <a:t>жумысшылар таптары</a:t>
                      </a:r>
                      <a:r>
                        <a:rPr lang="ru-RU" dirty="0" smtClean="0"/>
                        <a:t>)</a:t>
                      </a:r>
                      <a:endParaRPr lang="ru-RU" dirty="0"/>
                    </a:p>
                  </a:txBody>
                  <a:tcPr marL="90928" marR="90928"/>
                </a:tc>
                <a:tc>
                  <a:txBody>
                    <a:bodyPr/>
                    <a:lstStyle/>
                    <a:p>
                      <a:r>
                        <a:rPr lang="kk-KZ" dirty="0" smtClean="0"/>
                        <a:t>Әлеуметтік</a:t>
                      </a:r>
                      <a:r>
                        <a:rPr lang="kk-KZ" baseline="0" dirty="0" smtClean="0"/>
                        <a:t> негіздері</a:t>
                      </a:r>
                      <a:endParaRPr lang="ru-RU" dirty="0"/>
                    </a:p>
                  </a:txBody>
                  <a:tcPr marL="90928" marR="90928"/>
                </a:tc>
                <a:tc>
                  <a:txBody>
                    <a:bodyPr/>
                    <a:lstStyle/>
                    <a:p>
                      <a:r>
                        <a:rPr lang="kk-KZ" dirty="0" smtClean="0"/>
                        <a:t>Ұлттар, нәсілдер, ұлыстар</a:t>
                      </a:r>
                      <a:endParaRPr lang="ru-RU" dirty="0"/>
                    </a:p>
                  </a:txBody>
                  <a:tcPr marL="90928" marR="90928"/>
                </a:tc>
                <a:extLst>
                  <a:ext uri="{0D108BD9-81ED-4DB2-BD59-A6C34878D82A}">
                    <a16:rowId xmlns:a16="http://schemas.microsoft.com/office/drawing/2014/main" val="10002"/>
                  </a:ext>
                </a:extLst>
              </a:tr>
              <a:tr h="370840">
                <a:tc>
                  <a:txBody>
                    <a:bodyPr/>
                    <a:lstStyle/>
                    <a:p>
                      <a:r>
                        <a:rPr lang="kk-KZ" dirty="0" smtClean="0"/>
                        <a:t>Марксизм материализм экономикалық детерминизм</a:t>
                      </a:r>
                      <a:endParaRPr lang="ru-RU" dirty="0"/>
                    </a:p>
                  </a:txBody>
                  <a:tcPr marL="90928" marR="90928"/>
                </a:tc>
                <a:tc>
                  <a:txBody>
                    <a:bodyPr/>
                    <a:lstStyle/>
                    <a:p>
                      <a:r>
                        <a:rPr lang="kk-KZ" dirty="0" smtClean="0"/>
                        <a:t>Идеологиялық негіздері</a:t>
                      </a:r>
                      <a:endParaRPr lang="ru-RU" dirty="0"/>
                    </a:p>
                  </a:txBody>
                  <a:tcPr marL="90928" marR="90928"/>
                </a:tc>
                <a:tc>
                  <a:txBody>
                    <a:bodyPr/>
                    <a:lstStyle/>
                    <a:p>
                      <a:r>
                        <a:rPr lang="kk-KZ" dirty="0" smtClean="0"/>
                        <a:t>Ұлтшылдық нәсілшілдік</a:t>
                      </a:r>
                      <a:endParaRPr lang="ru-RU" dirty="0"/>
                    </a:p>
                  </a:txBody>
                  <a:tcPr marL="90928" marR="90928"/>
                </a:tc>
                <a:extLst>
                  <a:ext uri="{0D108BD9-81ED-4DB2-BD59-A6C34878D82A}">
                    <a16:rowId xmlns:a16="http://schemas.microsoft.com/office/drawing/2014/main" val="10003"/>
                  </a:ext>
                </a:extLst>
              </a:tr>
              <a:tr h="370840">
                <a:tc>
                  <a:txBody>
                    <a:bodyPr/>
                    <a:lstStyle/>
                    <a:p>
                      <a:r>
                        <a:rPr lang="kk-KZ" dirty="0" smtClean="0"/>
                        <a:t>Таптык күрес, таптық теңсіздік, жүмысшылар таптардың билігі</a:t>
                      </a:r>
                      <a:endParaRPr lang="ru-RU" dirty="0"/>
                    </a:p>
                  </a:txBody>
                  <a:tcPr marL="90928" marR="90928"/>
                </a:tc>
                <a:tc>
                  <a:txBody>
                    <a:bodyPr/>
                    <a:lstStyle/>
                    <a:p>
                      <a:r>
                        <a:rPr lang="kk-KZ" dirty="0" smtClean="0"/>
                        <a:t>Негіз идеясы</a:t>
                      </a:r>
                      <a:endParaRPr lang="ru-RU" dirty="0"/>
                    </a:p>
                  </a:txBody>
                  <a:tcPr marL="90928" marR="90928"/>
                </a:tc>
                <a:tc>
                  <a:txBody>
                    <a:bodyPr/>
                    <a:lstStyle/>
                    <a:p>
                      <a:r>
                        <a:rPr lang="ru-RU" dirty="0" err="1" smtClean="0"/>
                        <a:t>Адамдарды</a:t>
                      </a:r>
                      <a:r>
                        <a:rPr lang="kk-KZ" dirty="0" smtClean="0"/>
                        <a:t>ң</a:t>
                      </a:r>
                      <a:r>
                        <a:rPr lang="kk-KZ" baseline="0" dirty="0" smtClean="0"/>
                        <a:t>, ұлттардың табиги теңсіздіктері, жеке ұлттардың билігі</a:t>
                      </a:r>
                      <a:endParaRPr lang="ru-RU" dirty="0"/>
                    </a:p>
                  </a:txBody>
                  <a:tcPr marL="90928" marR="90928"/>
                </a:tc>
                <a:extLst>
                  <a:ext uri="{0D108BD9-81ED-4DB2-BD59-A6C34878D82A}">
                    <a16:rowId xmlns:a16="http://schemas.microsoft.com/office/drawing/2014/main" val="10004"/>
                  </a:ext>
                </a:extLst>
              </a:tr>
              <a:tr h="370840">
                <a:tc>
                  <a:txBody>
                    <a:bodyPr/>
                    <a:lstStyle/>
                    <a:p>
                      <a:r>
                        <a:rPr lang="kk-KZ" dirty="0" smtClean="0"/>
                        <a:t>Таптық қүңдылықтар</a:t>
                      </a:r>
                      <a:endParaRPr lang="ru-RU" dirty="0"/>
                    </a:p>
                  </a:txBody>
                  <a:tcPr marL="90928" marR="90928"/>
                </a:tc>
                <a:tc>
                  <a:txBody>
                    <a:bodyPr/>
                    <a:lstStyle/>
                    <a:p>
                      <a:r>
                        <a:rPr lang="kk-KZ" dirty="0" smtClean="0"/>
                        <a:t>Үстем қүңдылықтары</a:t>
                      </a:r>
                      <a:endParaRPr lang="ru-RU" dirty="0"/>
                    </a:p>
                  </a:txBody>
                  <a:tcPr marL="90928" marR="90928"/>
                </a:tc>
                <a:tc>
                  <a:txBody>
                    <a:bodyPr/>
                    <a:lstStyle/>
                    <a:p>
                      <a:r>
                        <a:rPr lang="kk-KZ" dirty="0" smtClean="0"/>
                        <a:t>Ұлтшылдық қүндылықтары</a:t>
                      </a:r>
                      <a:endParaRPr lang="ru-RU" dirty="0"/>
                    </a:p>
                  </a:txBody>
                  <a:tcPr marL="90928" marR="90928"/>
                </a:tc>
                <a:extLst>
                  <a:ext uri="{0D108BD9-81ED-4DB2-BD59-A6C34878D82A}">
                    <a16:rowId xmlns:a16="http://schemas.microsoft.com/office/drawing/2014/main" val="10005"/>
                  </a:ext>
                </a:extLst>
              </a:tr>
            </a:tbl>
          </a:graphicData>
        </a:graphic>
      </p:graphicFrame>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113666" name="Содержимое 2"/>
          <p:cNvSpPr>
            <a:spLocks noGrp="1"/>
          </p:cNvSpPr>
          <p:nvPr>
            <p:ph idx="1"/>
          </p:nvPr>
        </p:nvSpPr>
        <p:spPr>
          <a:xfrm>
            <a:off x="503238" y="530225"/>
            <a:ext cx="8183562" cy="4187825"/>
          </a:xfrm>
        </p:spPr>
        <p:txBody>
          <a:bodyPr/>
          <a:lstStyle/>
          <a:p>
            <a:pPr lvl="2" eaLnBrk="1" hangingPunct="1">
              <a:lnSpc>
                <a:spcPct val="80000"/>
              </a:lnSpc>
            </a:pPr>
            <a:r>
              <a:rPr lang="ru-RU" sz="2400" dirty="0" smtClean="0">
                <a:latin typeface="Arial Unicode MS" pitchFamily="34" charset="-128"/>
              </a:rPr>
              <a:t>2.Авторитаризм - (гр. '</a:t>
            </a:r>
            <a:r>
              <a:rPr lang="ru-RU" sz="2400" dirty="0" err="1" smtClean="0">
                <a:latin typeface="Arial Unicode MS" pitchFamily="34" charset="-128"/>
              </a:rPr>
              <a:t>autoritas</a:t>
            </a:r>
            <a:r>
              <a:rPr lang="ru-RU" sz="2400" dirty="0" smtClean="0">
                <a:latin typeface="Arial Unicode MS" pitchFamily="34" charset="-128"/>
              </a:rPr>
              <a:t>' - </a:t>
            </a:r>
            <a:r>
              <a:rPr lang="ru-RU" sz="2400" dirty="0" err="1" smtClean="0">
                <a:latin typeface="Arial Unicode MS" pitchFamily="34" charset="-128"/>
              </a:rPr>
              <a:t>билік</a:t>
            </a:r>
            <a:r>
              <a:rPr lang="ru-RU" sz="2400" dirty="0" smtClean="0">
                <a:latin typeface="Arial Unicode MS" pitchFamily="34" charset="-128"/>
              </a:rPr>
              <a:t>, </a:t>
            </a:r>
            <a:r>
              <a:rPr lang="ru-RU" sz="2400" dirty="0" err="1" smtClean="0">
                <a:latin typeface="Arial Unicode MS" pitchFamily="34" charset="-128"/>
              </a:rPr>
              <a:t>ықпал</a:t>
            </a:r>
            <a:r>
              <a:rPr lang="ru-RU" sz="2400" dirty="0" smtClean="0">
                <a:latin typeface="Arial Unicode MS" pitchFamily="34" charset="-128"/>
              </a:rPr>
              <a:t> </a:t>
            </a:r>
            <a:r>
              <a:rPr lang="ru-RU" sz="2400" dirty="0" err="1" smtClean="0">
                <a:latin typeface="Arial Unicode MS" pitchFamily="34" charset="-128"/>
              </a:rPr>
              <a:t>ету</a:t>
            </a:r>
            <a:r>
              <a:rPr lang="ru-RU" sz="2400" dirty="0" smtClean="0">
                <a:latin typeface="Arial Unicode MS" pitchFamily="34" charset="-128"/>
              </a:rPr>
              <a:t>) - </a:t>
            </a:r>
            <a:r>
              <a:rPr lang="ru-RU" sz="2400" dirty="0" err="1" smtClean="0">
                <a:latin typeface="Arial Unicode MS" pitchFamily="34" charset="-128"/>
              </a:rPr>
              <a:t>саяси</a:t>
            </a:r>
            <a:r>
              <a:rPr lang="ru-RU" sz="2400" dirty="0" smtClean="0">
                <a:latin typeface="Arial Unicode MS" pitchFamily="34" charset="-128"/>
              </a:rPr>
              <a:t> </a:t>
            </a:r>
            <a:r>
              <a:rPr lang="ru-RU" sz="2400" dirty="0" err="1" smtClean="0">
                <a:latin typeface="Arial Unicode MS" pitchFamily="34" charset="-128"/>
              </a:rPr>
              <a:t>тәртіп</a:t>
            </a:r>
            <a:r>
              <a:rPr lang="ru-RU" sz="2400" dirty="0" smtClean="0">
                <a:latin typeface="Arial Unicode MS" pitchFamily="34" charset="-128"/>
              </a:rPr>
              <a:t> </a:t>
            </a:r>
            <a:r>
              <a:rPr lang="ru-RU" sz="2400" dirty="0" err="1" smtClean="0">
                <a:latin typeface="Arial Unicode MS" pitchFamily="34" charset="-128"/>
              </a:rPr>
              <a:t>түрі</a:t>
            </a:r>
            <a:r>
              <a:rPr lang="ru-RU" sz="2400" dirty="0" smtClean="0">
                <a:latin typeface="Arial Unicode MS" pitchFamily="34" charset="-128"/>
              </a:rPr>
              <a:t>. </a:t>
            </a:r>
            <a:r>
              <a:rPr lang="ru-RU" sz="2400" dirty="0" err="1" smtClean="0">
                <a:latin typeface="Arial Unicode MS" pitchFamily="34" charset="-128"/>
              </a:rPr>
              <a:t>Авторитарлық</a:t>
            </a:r>
            <a:r>
              <a:rPr lang="ru-RU" sz="2400" dirty="0" smtClean="0">
                <a:latin typeface="Arial Unicode MS" pitchFamily="34" charset="-128"/>
              </a:rPr>
              <a:t> - </a:t>
            </a:r>
            <a:r>
              <a:rPr lang="ru-RU" sz="2400" dirty="0" err="1" smtClean="0">
                <a:latin typeface="Arial Unicode MS" pitchFamily="34" charset="-128"/>
              </a:rPr>
              <a:t>біржақты</a:t>
            </a:r>
            <a:r>
              <a:rPr lang="ru-RU" sz="2400" dirty="0" smtClean="0">
                <a:latin typeface="Arial Unicode MS" pitchFamily="34" charset="-128"/>
              </a:rPr>
              <a:t> </a:t>
            </a:r>
            <a:r>
              <a:rPr lang="ru-RU" sz="2400" dirty="0" err="1" smtClean="0">
                <a:latin typeface="Arial Unicode MS" pitchFamily="34" charset="-128"/>
              </a:rPr>
              <a:t>билеу</a:t>
            </a:r>
            <a:r>
              <a:rPr lang="ru-RU" sz="2400" dirty="0" smtClean="0">
                <a:latin typeface="Arial Unicode MS" pitchFamily="34" charset="-128"/>
              </a:rPr>
              <a:t>, </a:t>
            </a:r>
            <a:r>
              <a:rPr lang="ru-RU" sz="2400" dirty="0" err="1" smtClean="0">
                <a:latin typeface="Arial Unicode MS" pitchFamily="34" charset="-128"/>
              </a:rPr>
              <a:t>басқарушылардың</a:t>
            </a:r>
            <a:r>
              <a:rPr lang="ru-RU" sz="2400" dirty="0" smtClean="0">
                <a:latin typeface="Arial Unicode MS" pitchFamily="34" charset="-128"/>
              </a:rPr>
              <a:t> </a:t>
            </a:r>
            <a:r>
              <a:rPr lang="ru-RU" sz="2400" dirty="0" err="1" smtClean="0">
                <a:latin typeface="Arial Unicode MS" pitchFamily="34" charset="-128"/>
              </a:rPr>
              <a:t>бағынушыларға</a:t>
            </a:r>
            <a:r>
              <a:rPr lang="ru-RU" sz="2400" dirty="0" smtClean="0">
                <a:latin typeface="Arial Unicode MS" pitchFamily="34" charset="-128"/>
              </a:rPr>
              <a:t> </a:t>
            </a:r>
            <a:r>
              <a:rPr lang="ru-RU" sz="2400" dirty="0" err="1" smtClean="0">
                <a:latin typeface="Arial Unicode MS" pitchFamily="34" charset="-128"/>
              </a:rPr>
              <a:t>жүргізетін</a:t>
            </a:r>
            <a:r>
              <a:rPr lang="ru-RU" sz="2400" dirty="0" smtClean="0">
                <a:latin typeface="Arial Unicode MS" pitchFamily="34" charset="-128"/>
              </a:rPr>
              <a:t> </a:t>
            </a:r>
            <a:r>
              <a:rPr lang="ru-RU" sz="2400" dirty="0" err="1" smtClean="0">
                <a:latin typeface="Arial Unicode MS" pitchFamily="34" charset="-128"/>
              </a:rPr>
              <a:t>үстемдігі</a:t>
            </a:r>
            <a:r>
              <a:rPr lang="ru-RU" sz="2400" dirty="0" smtClean="0">
                <a:latin typeface="Arial Unicode MS" pitchFamily="34" charset="-128"/>
              </a:rPr>
              <a:t>. </a:t>
            </a:r>
          </a:p>
          <a:p>
            <a:pPr lvl="2" eaLnBrk="1" hangingPunct="1">
              <a:lnSpc>
                <a:spcPct val="80000"/>
              </a:lnSpc>
            </a:pPr>
            <a:r>
              <a:rPr lang="ru-RU" sz="2400" dirty="0" err="1" smtClean="0">
                <a:latin typeface="Arial Unicode MS" pitchFamily="34" charset="-128"/>
              </a:rPr>
              <a:t>Барлық</a:t>
            </a:r>
            <a:r>
              <a:rPr lang="ru-RU" sz="2400" dirty="0" smtClean="0">
                <a:latin typeface="Arial Unicode MS" pitchFamily="34" charset="-128"/>
              </a:rPr>
              <a:t> </a:t>
            </a:r>
            <a:r>
              <a:rPr lang="ru-RU" sz="2400" dirty="0" err="1" smtClean="0">
                <a:latin typeface="Arial Unicode MS" pitchFamily="34" charset="-128"/>
              </a:rPr>
              <a:t>мемлекеттік</a:t>
            </a:r>
            <a:r>
              <a:rPr lang="ru-RU" sz="2400" dirty="0" smtClean="0">
                <a:latin typeface="Arial Unicode MS" pitchFamily="34" charset="-128"/>
              </a:rPr>
              <a:t> </a:t>
            </a:r>
            <a:r>
              <a:rPr lang="ru-RU" sz="2400" dirty="0" err="1" smtClean="0">
                <a:latin typeface="Arial Unicode MS" pitchFamily="34" charset="-128"/>
              </a:rPr>
              <a:t>билікті</a:t>
            </a:r>
            <a:r>
              <a:rPr lang="ru-RU" sz="2400" dirty="0" smtClean="0">
                <a:latin typeface="Arial Unicode MS" pitchFamily="34" charset="-128"/>
              </a:rPr>
              <a:t> </a:t>
            </a:r>
            <a:r>
              <a:rPr lang="ru-RU" sz="2400" dirty="0" err="1" smtClean="0">
                <a:latin typeface="Arial Unicode MS" pitchFamily="34" charset="-128"/>
              </a:rPr>
              <a:t>бір</a:t>
            </a:r>
            <a:r>
              <a:rPr lang="ru-RU" sz="2400" dirty="0" smtClean="0">
                <a:latin typeface="Arial Unicode MS" pitchFamily="34" charset="-128"/>
              </a:rPr>
              <a:t> </a:t>
            </a:r>
            <a:r>
              <a:rPr lang="ru-RU" sz="2400" dirty="0" err="1" smtClean="0">
                <a:latin typeface="Arial Unicode MS" pitchFamily="34" charset="-128"/>
              </a:rPr>
              <a:t>адамның</a:t>
            </a:r>
            <a:r>
              <a:rPr lang="ru-RU" sz="2400" dirty="0" smtClean="0">
                <a:latin typeface="Arial Unicode MS" pitchFamily="34" charset="-128"/>
              </a:rPr>
              <a:t> </a:t>
            </a:r>
            <a:r>
              <a:rPr lang="ru-RU" sz="2400" dirty="0" err="1" smtClean="0">
                <a:latin typeface="Arial Unicode MS" pitchFamily="34" charset="-128"/>
              </a:rPr>
              <a:t>немесе</a:t>
            </a:r>
            <a:r>
              <a:rPr lang="ru-RU" sz="2400" dirty="0" smtClean="0">
                <a:latin typeface="Arial Unicode MS" pitchFamily="34" charset="-128"/>
              </a:rPr>
              <a:t> </a:t>
            </a:r>
            <a:r>
              <a:rPr lang="ru-RU" sz="2400" dirty="0" err="1" smtClean="0">
                <a:latin typeface="Arial Unicode MS" pitchFamily="34" charset="-128"/>
              </a:rPr>
              <a:t>адамдар</a:t>
            </a:r>
            <a:r>
              <a:rPr lang="ru-RU" sz="2400" dirty="0" smtClean="0">
                <a:latin typeface="Arial Unicode MS" pitchFamily="34" charset="-128"/>
              </a:rPr>
              <a:t> </a:t>
            </a:r>
            <a:r>
              <a:rPr lang="ru-RU" sz="2400" dirty="0" err="1" smtClean="0">
                <a:latin typeface="Arial Unicode MS" pitchFamily="34" charset="-128"/>
              </a:rPr>
              <a:t>тобының</a:t>
            </a:r>
            <a:r>
              <a:rPr lang="ru-RU" sz="2400" dirty="0" smtClean="0">
                <a:latin typeface="Arial Unicode MS" pitchFamily="34" charset="-128"/>
              </a:rPr>
              <a:t> </a:t>
            </a:r>
            <a:r>
              <a:rPr lang="ru-RU" sz="2400" dirty="0" err="1" smtClean="0">
                <a:latin typeface="Arial Unicode MS" pitchFamily="34" charset="-128"/>
              </a:rPr>
              <a:t>қолына</a:t>
            </a:r>
            <a:r>
              <a:rPr lang="ru-RU" sz="2400" dirty="0" smtClean="0">
                <a:latin typeface="Arial Unicode MS" pitchFamily="34" charset="-128"/>
              </a:rPr>
              <a:t> </a:t>
            </a:r>
            <a:r>
              <a:rPr lang="ru-RU" sz="2400" dirty="0" err="1" smtClean="0">
                <a:latin typeface="Arial Unicode MS" pitchFamily="34" charset="-128"/>
              </a:rPr>
              <a:t>шоғырландыру</a:t>
            </a:r>
            <a:r>
              <a:rPr lang="ru-RU" sz="2400" dirty="0" smtClean="0">
                <a:latin typeface="Arial Unicode MS" pitchFamily="34" charset="-128"/>
              </a:rPr>
              <a:t> </a:t>
            </a:r>
            <a:r>
              <a:rPr lang="ru-RU" sz="2400" dirty="0" err="1" smtClean="0">
                <a:latin typeface="Arial Unicode MS" pitchFamily="34" charset="-128"/>
              </a:rPr>
              <a:t>арқылы</a:t>
            </a:r>
            <a:r>
              <a:rPr lang="ru-RU" sz="2400" dirty="0" smtClean="0">
                <a:latin typeface="Arial Unicode MS" pitchFamily="34" charset="-128"/>
              </a:rPr>
              <a:t>, </a:t>
            </a:r>
            <a:r>
              <a:rPr lang="ru-RU" sz="2400" dirty="0" err="1" smtClean="0">
                <a:latin typeface="Arial Unicode MS" pitchFamily="34" charset="-128"/>
              </a:rPr>
              <a:t>саяси</a:t>
            </a:r>
            <a:r>
              <a:rPr lang="ru-RU" sz="2400" dirty="0" smtClean="0">
                <a:latin typeface="Arial Unicode MS" pitchFamily="34" charset="-128"/>
              </a:rPr>
              <a:t> </a:t>
            </a:r>
            <a:r>
              <a:rPr lang="ru-RU" sz="2400" dirty="0" err="1" smtClean="0">
                <a:latin typeface="Arial Unicode MS" pitchFamily="34" charset="-128"/>
              </a:rPr>
              <a:t>бостандықтарды</a:t>
            </a:r>
            <a:r>
              <a:rPr lang="ru-RU" sz="2400" dirty="0" smtClean="0">
                <a:latin typeface="Arial Unicode MS" pitchFamily="34" charset="-128"/>
              </a:rPr>
              <a:t> </a:t>
            </a:r>
            <a:r>
              <a:rPr lang="ru-RU" sz="2400" dirty="0" err="1" smtClean="0">
                <a:latin typeface="Arial Unicode MS" pitchFamily="34" charset="-128"/>
              </a:rPr>
              <a:t>барынша</a:t>
            </a:r>
            <a:r>
              <a:rPr lang="ru-RU" sz="2400" dirty="0" smtClean="0">
                <a:latin typeface="Arial Unicode MS" pitchFamily="34" charset="-128"/>
              </a:rPr>
              <a:t> </a:t>
            </a:r>
            <a:r>
              <a:rPr lang="ru-RU" sz="2400" dirty="0" err="1" smtClean="0">
                <a:latin typeface="Arial Unicode MS" pitchFamily="34" charset="-128"/>
              </a:rPr>
              <a:t>жоғары</a:t>
            </a:r>
            <a:r>
              <a:rPr lang="ru-RU" sz="2400" dirty="0" smtClean="0">
                <a:latin typeface="Arial Unicode MS" pitchFamily="34" charset="-128"/>
              </a:rPr>
              <a:t> </a:t>
            </a:r>
            <a:r>
              <a:rPr lang="ru-RU" sz="2400" dirty="0" err="1" smtClean="0">
                <a:latin typeface="Arial Unicode MS" pitchFamily="34" charset="-128"/>
              </a:rPr>
              <a:t>немесе</a:t>
            </a:r>
            <a:r>
              <a:rPr lang="ru-RU" sz="2400" dirty="0" smtClean="0">
                <a:latin typeface="Arial Unicode MS" pitchFamily="34" charset="-128"/>
              </a:rPr>
              <a:t> аз </a:t>
            </a:r>
            <a:r>
              <a:rPr lang="ru-RU" sz="2400" dirty="0" err="1" smtClean="0">
                <a:latin typeface="Arial Unicode MS" pitchFamily="34" charset="-128"/>
              </a:rPr>
              <a:t>деңгейде</a:t>
            </a:r>
            <a:r>
              <a:rPr lang="ru-RU" sz="2400" dirty="0" smtClean="0">
                <a:latin typeface="Arial Unicode MS" pitchFamily="34" charset="-128"/>
              </a:rPr>
              <a:t> </a:t>
            </a:r>
            <a:r>
              <a:rPr lang="ru-RU" sz="2400" dirty="0" err="1" smtClean="0">
                <a:latin typeface="Arial Unicode MS" pitchFamily="34" charset="-128"/>
              </a:rPr>
              <a:t>шектеуді</a:t>
            </a:r>
            <a:r>
              <a:rPr lang="ru-RU" sz="2400" dirty="0" smtClean="0">
                <a:latin typeface="Arial Unicode MS" pitchFamily="34" charset="-128"/>
              </a:rPr>
              <a:t> </a:t>
            </a:r>
            <a:r>
              <a:rPr lang="ru-RU" sz="2400" dirty="0" err="1" smtClean="0">
                <a:latin typeface="Arial Unicode MS" pitchFamily="34" charset="-128"/>
              </a:rPr>
              <a:t>білдіретін</a:t>
            </a:r>
            <a:r>
              <a:rPr lang="ru-RU" sz="2400" dirty="0" smtClean="0">
                <a:latin typeface="Arial Unicode MS" pitchFamily="34" charset="-128"/>
              </a:rPr>
              <a:t> </a:t>
            </a:r>
            <a:r>
              <a:rPr lang="ru-RU" sz="2400" dirty="0" err="1" smtClean="0">
                <a:latin typeface="Arial Unicode MS" pitchFamily="34" charset="-128"/>
              </a:rPr>
              <a:t>саяси</a:t>
            </a:r>
            <a:r>
              <a:rPr lang="ru-RU" sz="2400" dirty="0" smtClean="0">
                <a:latin typeface="Arial Unicode MS" pitchFamily="34" charset="-128"/>
              </a:rPr>
              <a:t> режим </a:t>
            </a:r>
            <a:r>
              <a:rPr lang="ru-RU" sz="2400" dirty="0" err="1" smtClean="0">
                <a:latin typeface="Arial Unicode MS" pitchFamily="34" charset="-128"/>
              </a:rPr>
              <a:t>түрінің</a:t>
            </a:r>
            <a:r>
              <a:rPr lang="ru-RU" sz="2400" dirty="0" smtClean="0">
                <a:latin typeface="Arial Unicode MS" pitchFamily="34" charset="-128"/>
              </a:rPr>
              <a:t> </a:t>
            </a:r>
            <a:r>
              <a:rPr lang="ru-RU" sz="2400" dirty="0" err="1" smtClean="0">
                <a:latin typeface="Arial Unicode MS" pitchFamily="34" charset="-128"/>
              </a:rPr>
              <a:t>бірі</a:t>
            </a:r>
            <a:r>
              <a:rPr lang="ru-RU" sz="2400" dirty="0" smtClean="0">
                <a:latin typeface="Arial Unicode MS" pitchFamily="34" charset="-128"/>
              </a:rPr>
              <a:t>.</a:t>
            </a:r>
          </a:p>
          <a:p>
            <a:pPr eaLnBrk="1" hangingPunct="1"/>
            <a:endParaRPr lang="ru-RU" dirty="0" smtClean="0"/>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lnSpcReduction="10000"/>
          </a:bodyPr>
          <a:lstStyle/>
          <a:p>
            <a:pPr marL="265176" indent="-265176" eaLnBrk="1" fontAlgn="auto" hangingPunct="1">
              <a:spcAft>
                <a:spcPts val="0"/>
              </a:spcAft>
              <a:buFont typeface="Wingdings 2"/>
              <a:buChar char=""/>
              <a:defRPr/>
            </a:pPr>
            <a:r>
              <a:rPr lang="ru-RU" dirty="0" err="1" smtClean="0"/>
              <a:t>Тоталитаризмнең айырмашылығы </a:t>
            </a:r>
            <a:r>
              <a:rPr lang="ru-RU" dirty="0" smtClean="0"/>
              <a:t>авторитаризм </a:t>
            </a:r>
            <a:r>
              <a:rPr lang="ru-RU" dirty="0" err="1" smtClean="0"/>
              <a:t>халыққа бір</a:t>
            </a:r>
            <a:r>
              <a:rPr lang="ru-RU" dirty="0" smtClean="0"/>
              <a:t> </a:t>
            </a:r>
            <a:r>
              <a:rPr lang="ru-RU" dirty="0" err="1" smtClean="0"/>
              <a:t>идеологияны</a:t>
            </a:r>
            <a:r>
              <a:rPr lang="ru-RU" dirty="0" smtClean="0"/>
              <a:t> </a:t>
            </a:r>
            <a:r>
              <a:rPr lang="ru-RU" dirty="0" err="1" smtClean="0"/>
              <a:t>мойындатпайды</a:t>
            </a:r>
            <a:r>
              <a:rPr lang="ru-RU" dirty="0" smtClean="0"/>
              <a:t>, </a:t>
            </a:r>
            <a:r>
              <a:rPr lang="ru-RU" dirty="0" err="1" smtClean="0"/>
              <a:t>адамдардың жеке</a:t>
            </a:r>
            <a:r>
              <a:rPr lang="ru-RU" dirty="0" smtClean="0"/>
              <a:t> </a:t>
            </a:r>
            <a:r>
              <a:rPr lang="ru-RU" dirty="0" err="1" smtClean="0"/>
              <a:t>өміріне араласпайды</a:t>
            </a:r>
            <a:r>
              <a:rPr lang="ru-RU" dirty="0" smtClean="0"/>
              <a:t>. </a:t>
            </a:r>
            <a:r>
              <a:rPr lang="ru-RU" dirty="0" err="1" smtClean="0"/>
              <a:t>Бірақ, саяси</a:t>
            </a:r>
            <a:r>
              <a:rPr lang="ru-RU" dirty="0" smtClean="0"/>
              <a:t> </a:t>
            </a:r>
            <a:r>
              <a:rPr lang="ru-RU" dirty="0" err="1" smtClean="0"/>
              <a:t>билікке</a:t>
            </a:r>
            <a:r>
              <a:rPr lang="ru-RU" dirty="0" smtClean="0"/>
              <a:t> </a:t>
            </a:r>
            <a:r>
              <a:rPr lang="ru-RU" dirty="0" err="1" smtClean="0"/>
              <a:t>халық жаппай</a:t>
            </a:r>
            <a:r>
              <a:rPr lang="ru-RU" dirty="0" smtClean="0"/>
              <a:t> </a:t>
            </a:r>
            <a:r>
              <a:rPr lang="ru-RU" dirty="0" err="1" smtClean="0"/>
              <a:t>тартылмайды</a:t>
            </a:r>
            <a:r>
              <a:rPr lang="ru-RU" dirty="0" smtClean="0"/>
              <a:t>, </a:t>
            </a:r>
            <a:r>
              <a:rPr lang="ru-RU" dirty="0" err="1" smtClean="0"/>
              <a:t>шектеулі</a:t>
            </a:r>
            <a:r>
              <a:rPr lang="ru-RU" dirty="0" smtClean="0"/>
              <a:t> </a:t>
            </a:r>
            <a:r>
              <a:rPr lang="ru-RU" dirty="0" err="1" smtClean="0"/>
              <a:t>дәрежеде болады</a:t>
            </a:r>
            <a:r>
              <a:rPr lang="ru-RU" dirty="0" smtClean="0"/>
              <a:t>, </a:t>
            </a:r>
            <a:r>
              <a:rPr lang="ru-RU" dirty="0" err="1" smtClean="0"/>
              <a:t>оппозицияға кедергі</a:t>
            </a:r>
            <a:r>
              <a:rPr lang="ru-RU" dirty="0" smtClean="0"/>
              <a:t> </a:t>
            </a:r>
            <a:r>
              <a:rPr lang="ru-RU" dirty="0" err="1" smtClean="0"/>
              <a:t>жасайды</a:t>
            </a:r>
            <a:r>
              <a:rPr lang="ru-RU" dirty="0" smtClean="0"/>
              <a:t>, </a:t>
            </a:r>
            <a:r>
              <a:rPr lang="ru-RU" dirty="0" err="1" smtClean="0"/>
              <a:t>саяси</a:t>
            </a:r>
            <a:r>
              <a:rPr lang="ru-RU" dirty="0" smtClean="0"/>
              <a:t> </a:t>
            </a:r>
            <a:r>
              <a:rPr lang="ru-RU" dirty="0" err="1" smtClean="0"/>
              <a:t>билік</a:t>
            </a:r>
            <a:r>
              <a:rPr lang="ru-RU" dirty="0" smtClean="0"/>
              <a:t> </a:t>
            </a:r>
            <a:r>
              <a:rPr lang="ru-RU" dirty="0" err="1" smtClean="0"/>
              <a:t>бір</a:t>
            </a:r>
            <a:r>
              <a:rPr lang="ru-RU" dirty="0" smtClean="0"/>
              <a:t> </a:t>
            </a:r>
            <a:r>
              <a:rPr lang="ru-RU" dirty="0" err="1" smtClean="0"/>
              <a:t>ғана саяси</a:t>
            </a:r>
            <a:r>
              <a:rPr lang="ru-RU" dirty="0" smtClean="0"/>
              <a:t> </a:t>
            </a:r>
            <a:r>
              <a:rPr lang="ru-RU" dirty="0" err="1" smtClean="0"/>
              <a:t>лидердің, немесе</a:t>
            </a:r>
            <a:r>
              <a:rPr lang="ru-RU" dirty="0" smtClean="0"/>
              <a:t> </a:t>
            </a:r>
            <a:r>
              <a:rPr lang="ru-RU" dirty="0" err="1" smtClean="0"/>
              <a:t>арнайы</a:t>
            </a:r>
            <a:r>
              <a:rPr lang="ru-RU" dirty="0" smtClean="0"/>
              <a:t> </a:t>
            </a:r>
            <a:r>
              <a:rPr lang="ru-RU" dirty="0" err="1" smtClean="0"/>
              <a:t>топтардың, отбасының қолында болады</a:t>
            </a:r>
            <a:endParaRPr lang="ru-RU" dirty="0"/>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normAutofit fontScale="90000"/>
          </a:bodyPr>
          <a:lstStyle/>
          <a:p>
            <a:pPr eaLnBrk="1" fontAlgn="auto" hangingPunct="1">
              <a:spcAft>
                <a:spcPts val="0"/>
              </a:spcAft>
              <a:defRPr/>
            </a:pPr>
            <a:r>
              <a:rPr lang="kk-KZ" dirty="0" smtClean="0">
                <a:solidFill>
                  <a:schemeClr val="accent1">
                    <a:tint val="88000"/>
                    <a:satMod val="150000"/>
                  </a:schemeClr>
                </a:solidFill>
              </a:rPr>
              <a:t>Авторитарлық режимнің түрлері</a:t>
            </a:r>
            <a:endParaRPr lang="ru-RU" dirty="0">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92500" lnSpcReduction="10000"/>
          </a:bodyPr>
          <a:lstStyle/>
          <a:p>
            <a:pPr marL="265176" indent="-265176" eaLnBrk="1" fontAlgn="auto" hangingPunct="1">
              <a:spcAft>
                <a:spcPts val="0"/>
              </a:spcAft>
              <a:buFont typeface="Wingdings 2"/>
              <a:buChar char=""/>
              <a:defRPr/>
            </a:pPr>
            <a:r>
              <a:rPr lang="kk-KZ" dirty="0" smtClean="0"/>
              <a:t>теократиялық тәртіп, яғни діндік элитаның абсолюттік билігі(Иран);</a:t>
            </a:r>
          </a:p>
          <a:p>
            <a:pPr marL="265176" indent="-265176" eaLnBrk="1" fontAlgn="auto" hangingPunct="1">
              <a:spcAft>
                <a:spcPts val="0"/>
              </a:spcAft>
              <a:buFont typeface="Wingdings 2"/>
              <a:buChar char=""/>
              <a:defRPr/>
            </a:pPr>
            <a:r>
              <a:rPr lang="kk-KZ" dirty="0" smtClean="0"/>
              <a:t>әскери басқару - әскери  жоғарғы шендегілердің билігі (Чили, Аргентина, Греция т.б елдерде болды)</a:t>
            </a:r>
          </a:p>
          <a:p>
            <a:pPr marL="265176" indent="-265176" eaLnBrk="1" fontAlgn="auto" hangingPunct="1">
              <a:spcAft>
                <a:spcPts val="0"/>
              </a:spcAft>
              <a:buFont typeface="Wingdings 2"/>
              <a:buChar char=""/>
              <a:defRPr/>
            </a:pPr>
            <a:r>
              <a:rPr lang="kk-KZ" dirty="0" smtClean="0"/>
              <a:t>авторитарлық монархия - самодержавиенің монархтық түрі(Сауд аравиясы, Иордания);</a:t>
            </a:r>
          </a:p>
          <a:p>
            <a:pPr marL="265176" indent="-265176" eaLnBrk="1" fontAlgn="auto" hangingPunct="1">
              <a:spcAft>
                <a:spcPts val="0"/>
              </a:spcAft>
              <a:buFont typeface="Wingdings 2"/>
              <a:buChar char=""/>
              <a:defRPr/>
            </a:pPr>
            <a:r>
              <a:rPr lang="kk-KZ" dirty="0" smtClean="0"/>
              <a:t>жеке адам өктемдігі(тирания)-жеке адамның билікті басып алып уысынан шығармауы</a:t>
            </a:r>
            <a:endParaRPr lang="ru-RU" dirty="0"/>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r>
              <a:rPr lang="ru-RU" dirty="0" err="1" smtClean="0">
                <a:solidFill>
                  <a:schemeClr val="accent1">
                    <a:tint val="88000"/>
                    <a:satMod val="150000"/>
                  </a:schemeClr>
                </a:solidFill>
              </a:rPr>
              <a:t>Демократиялық </a:t>
            </a:r>
            <a:r>
              <a:rPr lang="ru-RU" dirty="0" smtClean="0">
                <a:solidFill>
                  <a:schemeClr val="accent1">
                    <a:tint val="88000"/>
                    <a:satMod val="150000"/>
                  </a:schemeClr>
                </a:solidFill>
              </a:rPr>
              <a:t>режим</a:t>
            </a:r>
            <a:endParaRPr lang="ru-RU" dirty="0">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lnSpcReduction="10000"/>
          </a:bodyPr>
          <a:lstStyle/>
          <a:p>
            <a:pPr marL="265176" indent="-265176" eaLnBrk="1" fontAlgn="auto" hangingPunct="1">
              <a:spcAft>
                <a:spcPts val="0"/>
              </a:spcAft>
              <a:buFont typeface="Wingdings 2"/>
              <a:buChar char=""/>
              <a:defRPr/>
            </a:pPr>
            <a:r>
              <a:rPr lang="ru-RU" b="1" dirty="0" err="1" smtClean="0"/>
              <a:t>Мұндай режимде</a:t>
            </a:r>
            <a:r>
              <a:rPr lang="ru-RU" b="1" dirty="0" smtClean="0"/>
              <a:t> ел </a:t>
            </a:r>
            <a:r>
              <a:rPr lang="ru-RU" b="1" dirty="0" err="1" smtClean="0"/>
              <a:t>халқының кең әлеуметтік жіктері</a:t>
            </a:r>
            <a:r>
              <a:rPr lang="ru-RU" b="1" dirty="0" smtClean="0"/>
              <a:t>, </a:t>
            </a:r>
            <a:r>
              <a:rPr lang="ru-RU" b="1" dirty="0" err="1" smtClean="0"/>
              <a:t>халық</a:t>
            </a:r>
            <a:r>
              <a:rPr lang="ru-RU" b="1" dirty="0" smtClean="0"/>
              <a:t>, демос (гр.</a:t>
            </a:r>
            <a:r>
              <a:rPr lang="ru-RU" b="1" dirty="0" err="1" smtClean="0"/>
              <a:t>сөзі demos</a:t>
            </a:r>
            <a:r>
              <a:rPr lang="ru-RU" b="1" dirty="0" smtClean="0"/>
              <a:t> — </a:t>
            </a:r>
            <a:r>
              <a:rPr lang="ru-RU" b="1" dirty="0" err="1" smtClean="0"/>
              <a:t>халық</a:t>
            </a:r>
            <a:r>
              <a:rPr lang="ru-RU" b="1" dirty="0" smtClean="0"/>
              <a:t>) </a:t>
            </a:r>
            <a:r>
              <a:rPr lang="ru-RU" b="1" dirty="0" err="1" smtClean="0"/>
              <a:t>қоғамды</a:t>
            </a:r>
            <a:r>
              <a:rPr lang="ru-RU" b="1" dirty="0" smtClean="0"/>
              <a:t>, </a:t>
            </a:r>
            <a:r>
              <a:rPr lang="ru-RU" b="1" dirty="0" err="1" smtClean="0"/>
              <a:t>қоғамдық істерді</a:t>
            </a:r>
            <a:r>
              <a:rPr lang="ru-RU" b="1" dirty="0" smtClean="0"/>
              <a:t> </a:t>
            </a:r>
            <a:r>
              <a:rPr lang="ru-RU" b="1" dirty="0" err="1" smtClean="0"/>
              <a:t>басқарып</a:t>
            </a:r>
            <a:r>
              <a:rPr lang="ru-RU" b="1" dirty="0" smtClean="0"/>
              <a:t>, </a:t>
            </a:r>
            <a:r>
              <a:rPr lang="ru-RU" b="1" dirty="0" err="1" smtClean="0"/>
              <a:t>билікті</a:t>
            </a:r>
            <a:r>
              <a:rPr lang="ru-RU" b="1" dirty="0" smtClean="0"/>
              <a:t> </a:t>
            </a:r>
            <a:r>
              <a:rPr lang="ru-RU" b="1" dirty="0" err="1" smtClean="0"/>
              <a:t>жүзеге асырады</a:t>
            </a:r>
            <a:r>
              <a:rPr lang="ru-RU" b="1" dirty="0" smtClean="0"/>
              <a:t>.</a:t>
            </a:r>
          </a:p>
          <a:p>
            <a:pPr marL="265176" indent="-265176" eaLnBrk="1" fontAlgn="auto" hangingPunct="1">
              <a:spcAft>
                <a:spcPts val="0"/>
              </a:spcAft>
              <a:buFont typeface="Wingdings 2"/>
              <a:buChar char=""/>
              <a:defRPr/>
            </a:pPr>
            <a:r>
              <a:rPr lang="ru-RU" b="1" dirty="0" err="1" smtClean="0"/>
              <a:t>әлеуметтік өмір агенттері</a:t>
            </a:r>
            <a:r>
              <a:rPr lang="ru-RU" b="1" dirty="0" smtClean="0"/>
              <a:t> </a:t>
            </a:r>
            <a:r>
              <a:rPr lang="ru-RU" b="1" dirty="0" err="1" smtClean="0"/>
              <a:t>өздері құрған билік</a:t>
            </a:r>
            <a:r>
              <a:rPr lang="ru-RU" b="1" dirty="0" smtClean="0"/>
              <a:t> </a:t>
            </a:r>
            <a:r>
              <a:rPr lang="ru-RU" b="1" dirty="0" err="1" smtClean="0"/>
              <a:t>құрылымында шешімдердің қабылдануына тең дәрежеде қатыса алатын</a:t>
            </a:r>
            <a:r>
              <a:rPr lang="ru-RU" b="1" dirty="0" smtClean="0"/>
              <a:t> </a:t>
            </a:r>
            <a:r>
              <a:rPr lang="ru-RU" b="1" dirty="0" err="1" smtClean="0"/>
              <a:t>басқару формасы</a:t>
            </a:r>
            <a:r>
              <a:rPr lang="ru-RU" b="1" dirty="0" smtClean="0"/>
              <a:t> </a:t>
            </a:r>
            <a:r>
              <a:rPr lang="ru-RU" b="1" dirty="0" err="1" smtClean="0"/>
              <a:t>болып</a:t>
            </a:r>
            <a:r>
              <a:rPr lang="ru-RU" b="1" dirty="0" smtClean="0"/>
              <a:t> </a:t>
            </a:r>
            <a:r>
              <a:rPr lang="ru-RU" b="1" dirty="0" err="1" smtClean="0"/>
              <a:t>саналады</a:t>
            </a:r>
            <a:r>
              <a:rPr lang="ru-RU" b="1" dirty="0" smtClean="0"/>
              <a:t>.</a:t>
            </a:r>
          </a:p>
          <a:p>
            <a:pPr marL="265176" indent="-265176" eaLnBrk="1" fontAlgn="auto" hangingPunct="1">
              <a:spcAft>
                <a:spcPts val="0"/>
              </a:spcAft>
              <a:buFont typeface="Wingdings 2"/>
              <a:buChar char=""/>
              <a:defRPr/>
            </a:pPr>
            <a:endParaRPr lang="ru-RU"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normAutofit fontScale="90000"/>
          </a:bodyPr>
          <a:lstStyle/>
          <a:p>
            <a:pPr eaLnBrk="1" fontAlgn="auto" hangingPunct="1">
              <a:spcAft>
                <a:spcPts val="0"/>
              </a:spcAft>
              <a:defRPr/>
            </a:pPr>
            <a:r>
              <a:rPr lang="kk-KZ" dirty="0" smtClean="0">
                <a:solidFill>
                  <a:schemeClr val="accent1">
                    <a:tint val="88000"/>
                    <a:satMod val="150000"/>
                  </a:schemeClr>
                </a:solidFill>
              </a:rPr>
              <a:t>Демократияның</a:t>
            </a:r>
            <a:r>
              <a:rPr lang="ru-RU" dirty="0" smtClean="0">
                <a:solidFill>
                  <a:schemeClr val="accent1">
                    <a:tint val="88000"/>
                    <a:satMod val="150000"/>
                  </a:schemeClr>
                </a:solidFill>
              </a:rPr>
              <a:t> </a:t>
            </a:r>
            <a:r>
              <a:rPr lang="kk-KZ" dirty="0" smtClean="0">
                <a:solidFill>
                  <a:schemeClr val="accent1">
                    <a:tint val="88000"/>
                    <a:satMod val="150000"/>
                  </a:schemeClr>
                </a:solidFill>
              </a:rPr>
              <a:t>ерекшеліктері:</a:t>
            </a:r>
            <a:r>
              <a:rPr lang="kk-KZ" sz="4000" dirty="0" smtClean="0">
                <a:solidFill>
                  <a:schemeClr val="accent1">
                    <a:tint val="88000"/>
                    <a:satMod val="150000"/>
                  </a:schemeClr>
                </a:solidFill>
              </a:rPr>
              <a:t> </a:t>
            </a:r>
            <a:endParaRPr lang="ru-RU" dirty="0">
              <a:solidFill>
                <a:schemeClr val="accent1">
                  <a:tint val="88000"/>
                  <a:satMod val="150000"/>
                </a:schemeClr>
              </a:solidFill>
            </a:endParaRPr>
          </a:p>
        </p:txBody>
      </p:sp>
      <p:sp>
        <p:nvSpPr>
          <p:cNvPr id="117762" name="Содержимое 2"/>
          <p:cNvSpPr>
            <a:spLocks noGrp="1"/>
          </p:cNvSpPr>
          <p:nvPr>
            <p:ph idx="1"/>
          </p:nvPr>
        </p:nvSpPr>
        <p:spPr>
          <a:xfrm>
            <a:off x="503238" y="530225"/>
            <a:ext cx="8183562" cy="4187825"/>
          </a:xfrm>
        </p:spPr>
        <p:txBody>
          <a:bodyPr/>
          <a:lstStyle/>
          <a:p>
            <a:pPr eaLnBrk="1" hangingPunct="1">
              <a:lnSpc>
                <a:spcPct val="90000"/>
              </a:lnSpc>
            </a:pPr>
            <a:r>
              <a:rPr lang="ru-RU" smtClean="0"/>
              <a:t>Еркіндік принципі;</a:t>
            </a:r>
          </a:p>
          <a:p>
            <a:pPr eaLnBrk="1" hangingPunct="1">
              <a:lnSpc>
                <a:spcPct val="90000"/>
              </a:lnSpc>
            </a:pPr>
            <a:r>
              <a:rPr lang="ru-RU" smtClean="0"/>
              <a:t>Саяси бәсекелестік;</a:t>
            </a:r>
          </a:p>
          <a:p>
            <a:pPr eaLnBrk="1" hangingPunct="1">
              <a:lnSpc>
                <a:spcPct val="90000"/>
              </a:lnSpc>
            </a:pPr>
            <a:r>
              <a:rPr lang="ru-RU" smtClean="0"/>
              <a:t>Демократиялық режимнің саяси жаңалықтарды кабылдай білу қабілеті;</a:t>
            </a:r>
          </a:p>
          <a:p>
            <a:pPr eaLnBrk="1" hangingPunct="1">
              <a:lnSpc>
                <a:spcPct val="90000"/>
              </a:lnSpc>
            </a:pPr>
            <a:r>
              <a:rPr lang="ru-RU" smtClean="0"/>
              <a:t>Саяси қатынастар субъектілерінің іс-әрекеті мен кұрметі үшін саяси кеңістік жасау;</a:t>
            </a:r>
          </a:p>
          <a:p>
            <a:pPr eaLnBrk="1" hangingPunct="1">
              <a:lnSpc>
                <a:spcPct val="90000"/>
              </a:lnSpc>
            </a:pPr>
            <a:r>
              <a:rPr lang="ru-RU" smtClean="0"/>
              <a:t>саяси және идеологиялық плюрализм;</a:t>
            </a:r>
          </a:p>
          <a:p>
            <a:pPr eaLnBrk="1" hangingPunct="1"/>
            <a:endParaRPr lang="ru-RU" smtClean="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r>
              <a:rPr lang="kk-KZ" dirty="0" smtClean="0">
                <a:solidFill>
                  <a:schemeClr val="accent1">
                    <a:tint val="88000"/>
                    <a:satMod val="150000"/>
                  </a:schemeClr>
                </a:solidFill>
              </a:rPr>
              <a:t>Демократиялық түрлері</a:t>
            </a:r>
            <a:endParaRPr lang="ru-RU" dirty="0">
              <a:solidFill>
                <a:schemeClr val="accent1">
                  <a:tint val="88000"/>
                  <a:satMod val="150000"/>
                </a:schemeClr>
              </a:solidFill>
            </a:endParaRPr>
          </a:p>
        </p:txBody>
      </p:sp>
      <p:sp>
        <p:nvSpPr>
          <p:cNvPr id="118786" name="Содержимое 2"/>
          <p:cNvSpPr>
            <a:spLocks noGrp="1"/>
          </p:cNvSpPr>
          <p:nvPr>
            <p:ph idx="1"/>
          </p:nvPr>
        </p:nvSpPr>
        <p:spPr>
          <a:xfrm>
            <a:off x="503238" y="530225"/>
            <a:ext cx="8183562" cy="4187825"/>
          </a:xfrm>
        </p:spPr>
        <p:txBody>
          <a:bodyPr/>
          <a:lstStyle/>
          <a:p>
            <a:pPr eaLnBrk="1" hangingPunct="1"/>
            <a:r>
              <a:rPr lang="ru-RU" smtClean="0"/>
              <a:t>Либералдық - (латын сөзі - </a:t>
            </a:r>
            <a:r>
              <a:rPr lang="en-US" smtClean="0"/>
              <a:t>liberalis </a:t>
            </a:r>
            <a:r>
              <a:rPr lang="ru-RU" smtClean="0"/>
              <a:t>ерікті). Еркін кәсіпкерлікпен парламенттік демократияны дамытуды қамтамасыз етуді мақсат етіп, мемлекеттің барлық тетіктерін сол мақсат үшін қалыптастыратын режим</a:t>
            </a: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765175"/>
            <a:ext cx="7772400" cy="2303463"/>
          </a:xfrm>
        </p:spPr>
        <p:txBody>
          <a:bodyPr/>
          <a:lstStyle/>
          <a:p>
            <a:pPr algn="ctr" eaLnBrk="1" fontAlgn="auto" hangingPunct="1">
              <a:spcAft>
                <a:spcPts val="0"/>
              </a:spcAft>
              <a:defRPr/>
            </a:pPr>
            <a:r>
              <a:rPr lang="kk-KZ" sz="3200" dirty="0" smtClean="0">
                <a:solidFill>
                  <a:schemeClr val="tx1"/>
                </a:solidFill>
                <a:latin typeface="Times New Roman" pitchFamily="18" charset="0"/>
                <a:cs typeface="Times New Roman" pitchFamily="18" charset="0"/>
              </a:rPr>
              <a:t>8.Саяси элита және саяси топ бастаушылық</a:t>
            </a:r>
            <a:endParaRPr lang="ru-RU" sz="3200" dirty="0">
              <a:solidFill>
                <a:schemeClr val="tx1"/>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1403350" y="3068638"/>
            <a:ext cx="6369050" cy="3529012"/>
          </a:xfrm>
        </p:spPr>
        <p:txBody>
          <a:bodyPr>
            <a:normAutofit/>
          </a:bodyPr>
          <a:lstStyle/>
          <a:p>
            <a:pPr algn="just" eaLnBrk="1" fontAlgn="auto" hangingPunct="1">
              <a:spcAft>
                <a:spcPts val="0"/>
              </a:spcAft>
              <a:buFont typeface="Wingdings 2"/>
              <a:buNone/>
              <a:defRPr/>
            </a:pPr>
            <a:r>
              <a:rPr lang="ru-RU" sz="2800" b="1" dirty="0" smtClean="0">
                <a:solidFill>
                  <a:schemeClr val="tx1"/>
                </a:solidFill>
                <a:latin typeface="Times New Roman" pitchFamily="18" charset="0"/>
                <a:cs typeface="Times New Roman" pitchFamily="18" charset="0"/>
              </a:rPr>
              <a:t>              </a:t>
            </a:r>
          </a:p>
          <a:p>
            <a:pPr algn="ctr" eaLnBrk="1" fontAlgn="auto" hangingPunct="1">
              <a:spcAft>
                <a:spcPts val="0"/>
              </a:spcAft>
              <a:buFont typeface="Wingdings 2"/>
              <a:buNone/>
              <a:defRPr/>
            </a:pPr>
            <a:r>
              <a:rPr lang="ru-RU" sz="2800" b="1" dirty="0" err="1" smtClean="0">
                <a:solidFill>
                  <a:schemeClr val="tx1"/>
                </a:solidFill>
                <a:latin typeface="Times New Roman" pitchFamily="18" charset="0"/>
                <a:cs typeface="Times New Roman" pitchFamily="18" charset="0"/>
              </a:rPr>
              <a:t>Жоспар</a:t>
            </a:r>
            <a:r>
              <a:rPr lang="ru-RU" sz="2800" b="1" dirty="0" smtClean="0">
                <a:solidFill>
                  <a:schemeClr val="tx1"/>
                </a:solidFill>
                <a:latin typeface="Times New Roman" pitchFamily="18" charset="0"/>
                <a:cs typeface="Times New Roman" pitchFamily="18" charset="0"/>
              </a:rPr>
              <a:t>:                </a:t>
            </a:r>
          </a:p>
          <a:p>
            <a:pPr algn="ctr" eaLnBrk="1" fontAlgn="auto" hangingPunct="1">
              <a:spcAft>
                <a:spcPts val="0"/>
              </a:spcAft>
              <a:buFont typeface="Wingdings 2"/>
              <a:buNone/>
              <a:defRPr/>
            </a:pPr>
            <a:r>
              <a:rPr lang="ru-RU" sz="2800" b="1" dirty="0" smtClean="0">
                <a:solidFill>
                  <a:schemeClr val="tx1"/>
                </a:solidFill>
                <a:latin typeface="Times New Roman" pitchFamily="18" charset="0"/>
                <a:cs typeface="Times New Roman" pitchFamily="18" charset="0"/>
              </a:rPr>
              <a:t>1. Элита </a:t>
            </a:r>
            <a:r>
              <a:rPr lang="kk-KZ" sz="2800" b="1" dirty="0" smtClean="0">
                <a:solidFill>
                  <a:schemeClr val="tx1"/>
                </a:solidFill>
                <a:latin typeface="Times New Roman" pitchFamily="18" charset="0"/>
                <a:cs typeface="Times New Roman" pitchFamily="18" charset="0"/>
              </a:rPr>
              <a:t> түралы теориялар</a:t>
            </a:r>
          </a:p>
          <a:p>
            <a:pPr algn="ctr" eaLnBrk="1" fontAlgn="auto" hangingPunct="1">
              <a:spcAft>
                <a:spcPts val="0"/>
              </a:spcAft>
              <a:buFont typeface="Wingdings 2"/>
              <a:buNone/>
              <a:defRPr/>
            </a:pPr>
            <a:r>
              <a:rPr lang="kk-KZ" sz="2800" b="1" dirty="0" smtClean="0">
                <a:solidFill>
                  <a:schemeClr val="tx1"/>
                </a:solidFill>
                <a:latin typeface="Times New Roman" pitchFamily="18" charset="0"/>
                <a:cs typeface="Times New Roman" pitchFamily="18" charset="0"/>
              </a:rPr>
              <a:t>2.</a:t>
            </a:r>
            <a:r>
              <a:rPr lang="kk-KZ" sz="2800" b="1" dirty="0" smtClean="0">
                <a:latin typeface="Times New Roman" pitchFamily="18" charset="0"/>
                <a:cs typeface="Times New Roman" pitchFamily="18" charset="0"/>
              </a:rPr>
              <a:t> </a:t>
            </a:r>
            <a:r>
              <a:rPr lang="kk-KZ" sz="2800" b="1" dirty="0" smtClean="0">
                <a:solidFill>
                  <a:schemeClr val="tx1"/>
                </a:solidFill>
                <a:latin typeface="Times New Roman" pitchFamily="18" charset="0"/>
                <a:cs typeface="Times New Roman" pitchFamily="18" charset="0"/>
              </a:rPr>
              <a:t>Саяси элиталарды қалыптастырудың түрлері</a:t>
            </a:r>
          </a:p>
          <a:p>
            <a:pPr algn="ctr" eaLnBrk="1" fontAlgn="auto" hangingPunct="1">
              <a:spcAft>
                <a:spcPts val="0"/>
              </a:spcAft>
              <a:buFont typeface="Wingdings 2"/>
              <a:buNone/>
              <a:defRPr/>
            </a:pPr>
            <a:r>
              <a:rPr lang="kk-KZ" sz="2800" b="1" dirty="0" smtClean="0">
                <a:solidFill>
                  <a:schemeClr val="tx1"/>
                </a:solidFill>
                <a:latin typeface="Times New Roman" pitchFamily="18" charset="0"/>
                <a:cs typeface="Times New Roman" pitchFamily="18" charset="0"/>
              </a:rPr>
              <a:t>3.Саяси топ басшылық</a:t>
            </a:r>
          </a:p>
          <a:p>
            <a:pPr algn="ctr" eaLnBrk="1" fontAlgn="auto" hangingPunct="1">
              <a:spcAft>
                <a:spcPts val="0"/>
              </a:spcAft>
              <a:buFont typeface="Wingdings 2"/>
              <a:buNone/>
              <a:defRPr/>
            </a:pPr>
            <a:endParaRPr lang="ru-RU" sz="2800" dirty="0" smtClean="0">
              <a:solidFill>
                <a:schemeClr val="tx1"/>
              </a:solidFill>
              <a:latin typeface="Times New Roman" pitchFamily="18" charset="0"/>
              <a:cs typeface="Times New Roman" pitchFamily="18" charset="0"/>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r>
              <a:rPr lang="kk-KZ" smtClean="0">
                <a:solidFill>
                  <a:schemeClr val="accent1">
                    <a:tint val="88000"/>
                    <a:satMod val="150000"/>
                  </a:schemeClr>
                </a:solidFill>
              </a:rPr>
              <a:t>"Элита" </a:t>
            </a:r>
            <a:endParaRPr lang="ru-RU" smtClean="0">
              <a:solidFill>
                <a:schemeClr val="accent1">
                  <a:tint val="88000"/>
                  <a:satMod val="150000"/>
                </a:schemeClr>
              </a:solidFill>
            </a:endParaRPr>
          </a:p>
        </p:txBody>
      </p:sp>
      <p:sp>
        <p:nvSpPr>
          <p:cNvPr id="120834" name="Rectangle 3"/>
          <p:cNvSpPr>
            <a:spLocks noGrp="1" noChangeArrowheads="1"/>
          </p:cNvSpPr>
          <p:nvPr>
            <p:ph idx="1"/>
          </p:nvPr>
        </p:nvSpPr>
        <p:spPr>
          <a:xfrm>
            <a:off x="503238" y="530225"/>
            <a:ext cx="8183562" cy="4187825"/>
          </a:xfrm>
        </p:spPr>
        <p:txBody>
          <a:bodyPr/>
          <a:lstStyle/>
          <a:p>
            <a:pPr eaLnBrk="1" hangingPunct="1">
              <a:lnSpc>
                <a:spcPct val="90000"/>
              </a:lnSpc>
            </a:pPr>
            <a:r>
              <a:rPr lang="kk-KZ" smtClean="0"/>
              <a:t>француздың "elite" деген сөзінен шыққан, сүрыпталған, тандалған, іріктелген деген мағынаны білдіреді.</a:t>
            </a:r>
            <a:r>
              <a:rPr lang="ru-RU" smtClean="0"/>
              <a:t> </a:t>
            </a:r>
          </a:p>
          <a:p>
            <a:pPr eaLnBrk="1" hangingPunct="1">
              <a:lnSpc>
                <a:spcPct val="90000"/>
              </a:lnSpc>
            </a:pPr>
            <a:r>
              <a:rPr lang="kk-KZ" smtClean="0"/>
              <a:t>. </a:t>
            </a:r>
            <a:r>
              <a:rPr lang="ru-RU" smtClean="0"/>
              <a:t>XVIII ғасырдан бастап ол сөзбен жоғары сапалы товарларды атады. </a:t>
            </a:r>
          </a:p>
          <a:p>
            <a:pPr eaLnBrk="1" hangingPunct="1">
              <a:lnSpc>
                <a:spcPct val="90000"/>
              </a:lnSpc>
            </a:pPr>
            <a:r>
              <a:rPr lang="ru-RU" smtClean="0"/>
              <a:t>XX ғ. бастап саясатгану мен әлеуметтануда білімі, байлығы, беделі, билігі жоғары адамдардың азғантай әлеуметтік тобын білдіреді.</a:t>
            </a: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503238" y="4983163"/>
            <a:ext cx="8183562" cy="1052512"/>
          </a:xfrm>
        </p:spPr>
        <p:txBody>
          <a:bodyPr>
            <a:normAutofit fontScale="90000"/>
          </a:bodyPr>
          <a:lstStyle/>
          <a:p>
            <a:pPr eaLnBrk="1" fontAlgn="auto" hangingPunct="1">
              <a:spcAft>
                <a:spcPts val="0"/>
              </a:spcAft>
              <a:defRPr/>
            </a:pPr>
            <a:r>
              <a:rPr lang="ru-RU" sz="4000" smtClean="0">
                <a:solidFill>
                  <a:schemeClr val="accent1">
                    <a:tint val="88000"/>
                    <a:satMod val="150000"/>
                  </a:schemeClr>
                </a:solidFill>
              </a:rPr>
              <a:t>Элита ту</a:t>
            </a:r>
            <a:r>
              <a:rPr lang="kk-KZ" sz="4000" smtClean="0">
                <a:solidFill>
                  <a:schemeClr val="accent1">
                    <a:tint val="88000"/>
                    <a:satMod val="150000"/>
                  </a:schemeClr>
                </a:solidFill>
              </a:rPr>
              <a:t>ралы теориялар</a:t>
            </a:r>
            <a:br>
              <a:rPr lang="kk-KZ" sz="4000" smtClean="0">
                <a:solidFill>
                  <a:schemeClr val="accent1">
                    <a:tint val="88000"/>
                    <a:satMod val="150000"/>
                  </a:schemeClr>
                </a:solidFill>
              </a:rPr>
            </a:br>
            <a:endParaRPr lang="ru-RU" sz="4000" smtClean="0">
              <a:solidFill>
                <a:schemeClr val="accent1">
                  <a:tint val="88000"/>
                  <a:satMod val="150000"/>
                </a:schemeClr>
              </a:solidFill>
            </a:endParaRPr>
          </a:p>
        </p:txBody>
      </p:sp>
      <p:sp>
        <p:nvSpPr>
          <p:cNvPr id="121858" name="Rectangle 51"/>
          <p:cNvSpPr>
            <a:spLocks noGrp="1" noChangeArrowheads="1"/>
          </p:cNvSpPr>
          <p:nvPr>
            <p:ph idx="1"/>
          </p:nvPr>
        </p:nvSpPr>
        <p:spPr>
          <a:xfrm>
            <a:off x="503238" y="530225"/>
            <a:ext cx="8183562" cy="4187825"/>
          </a:xfrm>
        </p:spPr>
        <p:txBody>
          <a:bodyPr/>
          <a:lstStyle/>
          <a:p>
            <a:pPr eaLnBrk="1" hangingPunct="1"/>
            <a:r>
              <a:rPr lang="kk-KZ" smtClean="0"/>
              <a:t>Гаэтано Моска (1854—1941) , еңбегі"Саяси ғылым негіздері" (1896), онда ол қоғам басқарушылар мен басқарылушыларға бөлінеді деді;</a:t>
            </a:r>
          </a:p>
          <a:p>
            <a:pPr eaLnBrk="1" hangingPunct="1"/>
            <a:r>
              <a:rPr lang="kk-KZ" smtClean="0"/>
              <a:t>үш қасиет:әскери ерлікті, байлықты, діни дәрежені (мәртебені) адамға басқарушылар (элита) қатарына кіруге есік ашады. </a:t>
            </a:r>
            <a:r>
              <a:rPr lang="ru-RU" smtClean="0"/>
              <a:t> </a:t>
            </a:r>
            <a:r>
              <a:rPr lang="kk-KZ" smtClean="0"/>
              <a:t>  </a:t>
            </a:r>
            <a:endParaRPr lang="ru-RU" smtClean="0"/>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r>
              <a:rPr lang="ru-RU" smtClean="0">
                <a:solidFill>
                  <a:schemeClr val="accent1">
                    <a:tint val="88000"/>
                    <a:satMod val="150000"/>
                  </a:schemeClr>
                </a:solidFill>
              </a:rPr>
              <a:t>Элита ту</a:t>
            </a:r>
            <a:r>
              <a:rPr lang="kk-KZ" smtClean="0">
                <a:solidFill>
                  <a:schemeClr val="accent1">
                    <a:tint val="88000"/>
                    <a:satMod val="150000"/>
                  </a:schemeClr>
                </a:solidFill>
              </a:rPr>
              <a:t>ралы теориялар</a:t>
            </a:r>
            <a:endParaRPr lang="ru-RU" smtClean="0">
              <a:solidFill>
                <a:schemeClr val="accent1">
                  <a:tint val="88000"/>
                  <a:satMod val="150000"/>
                </a:schemeClr>
              </a:solidFill>
            </a:endParaRPr>
          </a:p>
        </p:txBody>
      </p:sp>
      <p:sp>
        <p:nvSpPr>
          <p:cNvPr id="34819" name="Rectangle 3"/>
          <p:cNvSpPr>
            <a:spLocks noGrp="1" noChangeArrowheads="1"/>
          </p:cNvSpPr>
          <p:nvPr>
            <p:ph idx="1"/>
          </p:nvPr>
        </p:nvSpPr>
        <p:spPr>
          <a:xfrm>
            <a:off x="503238" y="530225"/>
            <a:ext cx="8183562" cy="4187825"/>
          </a:xfrm>
        </p:spPr>
        <p:txBody>
          <a:bodyPr>
            <a:normAutofit fontScale="92500"/>
          </a:bodyPr>
          <a:lstStyle/>
          <a:p>
            <a:pPr marL="265176" indent="-265176" eaLnBrk="1" fontAlgn="auto" hangingPunct="1">
              <a:lnSpc>
                <a:spcPct val="90000"/>
              </a:lnSpc>
              <a:spcAft>
                <a:spcPts val="0"/>
              </a:spcAft>
              <a:buFont typeface="Wingdings 2"/>
              <a:buChar char=""/>
              <a:defRPr/>
            </a:pPr>
            <a:r>
              <a:rPr lang="kk-KZ" smtClean="0"/>
              <a:t>Валъфредо Парето (1848-1923). </a:t>
            </a:r>
            <a:r>
              <a:rPr lang="ru-RU" smtClean="0"/>
              <a:t>"Жалпыға бірдей социология трактаты" (1916). Ол "элиталардың айналу" теориясын жасады;</a:t>
            </a:r>
          </a:p>
          <a:p>
            <a:pPr marL="265176" indent="-265176" eaLnBrk="1" fontAlgn="auto" hangingPunct="1">
              <a:lnSpc>
                <a:spcPct val="90000"/>
              </a:lnSpc>
              <a:spcAft>
                <a:spcPts val="0"/>
              </a:spcAft>
              <a:buFont typeface="Wingdings 2"/>
              <a:buChar char=""/>
              <a:defRPr/>
            </a:pPr>
            <a:r>
              <a:rPr lang="ru-RU" smtClean="0"/>
              <a:t>Ол бойынша элита билік басына алдыңғы қатарлы идеяны үсынуының арқасында келеді;</a:t>
            </a:r>
          </a:p>
          <a:p>
            <a:pPr marL="265176" indent="-265176" eaLnBrk="1" fontAlgn="auto" hangingPunct="1">
              <a:lnSpc>
                <a:spcPct val="90000"/>
              </a:lnSpc>
              <a:spcAft>
                <a:spcPts val="0"/>
              </a:spcAft>
              <a:buFont typeface="Wingdings 2"/>
              <a:buChar char=""/>
              <a:defRPr/>
            </a:pPr>
            <a:r>
              <a:rPr lang="ru-RU" smtClean="0"/>
              <a:t> Ол идея жүзеге асқанда олардың энергиясы азайып, ізденісі баяулай бастайды;</a:t>
            </a:r>
          </a:p>
          <a:p>
            <a:pPr marL="265176" indent="-265176" eaLnBrk="1" fontAlgn="auto" hangingPunct="1">
              <a:lnSpc>
                <a:spcPct val="90000"/>
              </a:lnSpc>
              <a:spcAft>
                <a:spcPts val="0"/>
              </a:spcAft>
              <a:buFont typeface="Wingdings 2"/>
              <a:buChar char=""/>
              <a:defRPr/>
            </a:pPr>
            <a:r>
              <a:rPr lang="ru-RU" smtClean="0"/>
              <a:t>Олардың орнына жаңа идеямен жаңа элита билік басына келеді. </a:t>
            </a: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r>
              <a:rPr lang="ru-RU" smtClean="0">
                <a:solidFill>
                  <a:schemeClr val="accent1">
                    <a:tint val="88000"/>
                    <a:satMod val="150000"/>
                  </a:schemeClr>
                </a:solidFill>
              </a:rPr>
              <a:t>Элита ту</a:t>
            </a:r>
            <a:r>
              <a:rPr lang="kk-KZ" smtClean="0">
                <a:solidFill>
                  <a:schemeClr val="accent1">
                    <a:tint val="88000"/>
                    <a:satMod val="150000"/>
                  </a:schemeClr>
                </a:solidFill>
              </a:rPr>
              <a:t>ралы теориялар</a:t>
            </a:r>
            <a:endParaRPr lang="ru-RU" smtClean="0">
              <a:solidFill>
                <a:schemeClr val="accent1">
                  <a:tint val="88000"/>
                  <a:satMod val="150000"/>
                </a:schemeClr>
              </a:solidFill>
            </a:endParaRPr>
          </a:p>
        </p:txBody>
      </p:sp>
      <p:sp>
        <p:nvSpPr>
          <p:cNvPr id="36867" name="Rectangle 3"/>
          <p:cNvSpPr>
            <a:spLocks noGrp="1" noChangeArrowheads="1"/>
          </p:cNvSpPr>
          <p:nvPr>
            <p:ph idx="1"/>
          </p:nvPr>
        </p:nvSpPr>
        <p:spPr>
          <a:xfrm>
            <a:off x="503238" y="530225"/>
            <a:ext cx="8183562" cy="4187825"/>
          </a:xfrm>
        </p:spPr>
        <p:txBody>
          <a:bodyPr>
            <a:normAutofit fontScale="92500"/>
          </a:bodyPr>
          <a:lstStyle/>
          <a:p>
            <a:pPr marL="265176" indent="-265176" eaLnBrk="1" fontAlgn="auto" hangingPunct="1">
              <a:lnSpc>
                <a:spcPct val="90000"/>
              </a:lnSpc>
              <a:spcAft>
                <a:spcPts val="0"/>
              </a:spcAft>
              <a:buFont typeface="Wingdings 2"/>
              <a:buChar char=""/>
              <a:defRPr/>
            </a:pPr>
            <a:r>
              <a:rPr lang="kk-KZ" dirty="0" smtClean="0"/>
              <a:t>Роберт Михелъс (1876—1936) "Саяси партиялар, демократияның олигархиялық үрдістері туралы очерк" (1911) деген еңбегінде "олигархияның темірдей заңын" шығарды;</a:t>
            </a:r>
          </a:p>
          <a:p>
            <a:pPr marL="265176" indent="-265176" eaLnBrk="1" fontAlgn="auto" hangingPunct="1">
              <a:lnSpc>
                <a:spcPct val="90000"/>
              </a:lnSpc>
              <a:spcAft>
                <a:spcPts val="0"/>
              </a:spcAft>
              <a:buFont typeface="Wingdings 2"/>
              <a:buChar char=""/>
              <a:defRPr/>
            </a:pPr>
            <a:r>
              <a:rPr lang="ru-RU" dirty="0" smtClean="0"/>
              <a:t> Б</a:t>
            </a:r>
            <a:r>
              <a:rPr lang="kk-KZ" dirty="0" smtClean="0"/>
              <a:t>үқара халықтың өзін-өзі ұйымдастыруга және басқаруға қабілеті жетпейді;</a:t>
            </a:r>
          </a:p>
          <a:p>
            <a:pPr marL="265176" indent="-265176" eaLnBrk="1" fontAlgn="auto" hangingPunct="1">
              <a:lnSpc>
                <a:spcPct val="90000"/>
              </a:lnSpc>
              <a:spcAft>
                <a:spcPts val="0"/>
              </a:spcAft>
              <a:buFont typeface="Wingdings 2"/>
              <a:buChar char=""/>
              <a:defRPr/>
            </a:pPr>
            <a:r>
              <a:rPr lang="kk-KZ" dirty="0" smtClean="0"/>
              <a:t> Кәсіби дайындалған адамдардан тұратын басқару аппараты пайда болады. Мұнда ат төбеліндей байлар саяси және экономикалық билікке ие болады.  </a:t>
            </a:r>
            <a:endParaRPr lang="ru-RU" dirty="0" smtClean="0"/>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r>
              <a:rPr lang="ru-RU" smtClean="0">
                <a:solidFill>
                  <a:schemeClr val="accent1">
                    <a:tint val="88000"/>
                    <a:satMod val="150000"/>
                  </a:schemeClr>
                </a:solidFill>
              </a:rPr>
              <a:t>Элита ту</a:t>
            </a:r>
            <a:r>
              <a:rPr lang="kk-KZ" smtClean="0">
                <a:solidFill>
                  <a:schemeClr val="accent1">
                    <a:tint val="88000"/>
                    <a:satMod val="150000"/>
                  </a:schemeClr>
                </a:solidFill>
              </a:rPr>
              <a:t>ралы теориялар</a:t>
            </a:r>
            <a:endParaRPr lang="ru-RU" smtClean="0">
              <a:solidFill>
                <a:schemeClr val="accent1">
                  <a:tint val="88000"/>
                  <a:satMod val="150000"/>
                </a:schemeClr>
              </a:solidFill>
            </a:endParaRPr>
          </a:p>
        </p:txBody>
      </p:sp>
      <p:sp>
        <p:nvSpPr>
          <p:cNvPr id="37891" name="Rectangle 3"/>
          <p:cNvSpPr>
            <a:spLocks noGrp="1" noChangeArrowheads="1"/>
          </p:cNvSpPr>
          <p:nvPr>
            <p:ph idx="1"/>
          </p:nvPr>
        </p:nvSpPr>
        <p:spPr>
          <a:xfrm>
            <a:off x="503238" y="530225"/>
            <a:ext cx="8183562" cy="4187825"/>
          </a:xfrm>
        </p:spPr>
        <p:txBody>
          <a:bodyPr>
            <a:normAutofit lnSpcReduction="10000"/>
          </a:bodyPr>
          <a:lstStyle/>
          <a:p>
            <a:pPr marL="265176" indent="-265176" eaLnBrk="1" fontAlgn="auto" hangingPunct="1">
              <a:lnSpc>
                <a:spcPct val="80000"/>
              </a:lnSpc>
              <a:spcAft>
                <a:spcPts val="0"/>
              </a:spcAft>
              <a:buFont typeface="Wingdings 2"/>
              <a:buChar char=""/>
              <a:defRPr/>
            </a:pPr>
            <a:r>
              <a:rPr lang="kk-KZ" smtClean="0"/>
              <a:t>Райт Миллс (1916-1962) "Билеуші элита" атты еңбегінде АҚШ-тың XX ғ. ортасындағы элитасын аталдау жасайды;</a:t>
            </a:r>
          </a:p>
          <a:p>
            <a:pPr marL="265176" indent="-265176" eaLnBrk="1" fontAlgn="auto" hangingPunct="1">
              <a:lnSpc>
                <a:spcPct val="80000"/>
              </a:lnSpc>
              <a:spcAft>
                <a:spcPts val="0"/>
              </a:spcAft>
              <a:buFont typeface="Wingdings 2"/>
              <a:buChar char=""/>
              <a:defRPr/>
            </a:pPr>
            <a:r>
              <a:rPr lang="ru-RU" smtClean="0"/>
              <a:t> </a:t>
            </a:r>
            <a:r>
              <a:rPr lang="kk-KZ" smtClean="0"/>
              <a:t>Ол элитаны мәртебелер және стратегиялық рөлдер атқаратын топ деп анықтайды;</a:t>
            </a:r>
          </a:p>
          <a:p>
            <a:pPr marL="265176" indent="-265176" eaLnBrk="1" fontAlgn="auto" hangingPunct="1">
              <a:lnSpc>
                <a:spcPct val="80000"/>
              </a:lnSpc>
              <a:spcAft>
                <a:spcPts val="0"/>
              </a:spcAft>
              <a:buFont typeface="Wingdings 2"/>
              <a:buChar char=""/>
              <a:defRPr/>
            </a:pPr>
            <a:r>
              <a:rPr lang="kk-KZ" smtClean="0"/>
              <a:t> Оның ойынша, қоғам үшін ең маңызды рөл атқаратын саяси, экономикатық және әскери институттар;</a:t>
            </a:r>
          </a:p>
          <a:p>
            <a:pPr marL="265176" indent="-265176" eaLnBrk="1" fontAlgn="auto" hangingPunct="1">
              <a:lnSpc>
                <a:spcPct val="80000"/>
              </a:lnSpc>
              <a:spcAft>
                <a:spcPts val="0"/>
              </a:spcAft>
              <a:buFont typeface="Wingdings 2"/>
              <a:buChar char=""/>
              <a:defRPr/>
            </a:pPr>
            <a:r>
              <a:rPr lang="kk-KZ" smtClean="0"/>
              <a:t> Соған карай билік элитасын мемлекет, корпорациялар және әскери басшылар қүрайды.</a:t>
            </a:r>
            <a:endParaRPr lang="ru-RU" smtClean="0"/>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r>
              <a:rPr lang="ru-RU" smtClean="0">
                <a:solidFill>
                  <a:schemeClr val="accent1">
                    <a:tint val="88000"/>
                    <a:satMod val="150000"/>
                  </a:schemeClr>
                </a:solidFill>
              </a:rPr>
              <a:t>Элита ту</a:t>
            </a:r>
            <a:r>
              <a:rPr lang="kk-KZ" smtClean="0">
                <a:solidFill>
                  <a:schemeClr val="accent1">
                    <a:tint val="88000"/>
                    <a:satMod val="150000"/>
                  </a:schemeClr>
                </a:solidFill>
              </a:rPr>
              <a:t>ралы теориялар</a:t>
            </a:r>
            <a:endParaRPr lang="ru-RU" smtClean="0">
              <a:solidFill>
                <a:schemeClr val="accent1">
                  <a:tint val="88000"/>
                  <a:satMod val="150000"/>
                </a:schemeClr>
              </a:solidFill>
            </a:endParaRPr>
          </a:p>
        </p:txBody>
      </p:sp>
      <p:sp>
        <p:nvSpPr>
          <p:cNvPr id="38915" name="Rectangle 3"/>
          <p:cNvSpPr>
            <a:spLocks noGrp="1" noChangeArrowheads="1"/>
          </p:cNvSpPr>
          <p:nvPr>
            <p:ph idx="1"/>
          </p:nvPr>
        </p:nvSpPr>
        <p:spPr>
          <a:xfrm>
            <a:off x="503238" y="530225"/>
            <a:ext cx="8183562" cy="4187825"/>
          </a:xfrm>
        </p:spPr>
        <p:txBody>
          <a:bodyPr>
            <a:normAutofit lnSpcReduction="10000"/>
          </a:bodyPr>
          <a:lstStyle/>
          <a:p>
            <a:pPr marL="265176" indent="-265176" eaLnBrk="1" fontAlgn="auto" hangingPunct="1">
              <a:spcAft>
                <a:spcPts val="0"/>
              </a:spcAft>
              <a:buFont typeface="Wingdings 2"/>
              <a:buChar char=""/>
              <a:defRPr/>
            </a:pPr>
            <a:r>
              <a:rPr lang="kk-KZ" smtClean="0"/>
              <a:t>Р.-Ж. Шварценбергер "Абсолюттік қүқық" деген еңбегінде қазіргі элитаны жабық каста ретінде сипаттайды;</a:t>
            </a:r>
          </a:p>
          <a:p>
            <a:pPr marL="265176" indent="-265176" eaLnBrk="1" fontAlgn="auto" hangingPunct="1">
              <a:spcAft>
                <a:spcPts val="0"/>
              </a:spcAft>
              <a:buFont typeface="Wingdings 2"/>
              <a:buChar char=""/>
              <a:defRPr/>
            </a:pPr>
            <a:r>
              <a:rPr lang="kk-KZ" smtClean="0"/>
              <a:t> Францияда ол саясаткерлерден, жоғары әкімшіліктерден және іскер адамдардан түратын биліктің үшбүрышын қүрайды;</a:t>
            </a:r>
          </a:p>
          <a:p>
            <a:pPr marL="265176" indent="-265176" eaLnBrk="1" fontAlgn="auto" hangingPunct="1">
              <a:spcAft>
                <a:spcPts val="0"/>
              </a:spcAft>
              <a:buFont typeface="Wingdings 2"/>
              <a:buChar char=""/>
              <a:defRPr/>
            </a:pPr>
            <a:r>
              <a:rPr lang="kk-KZ" smtClean="0"/>
              <a:t> Олар үкіметті қалыптастырады, мемлекетті билейді, ірі корпорациялар мен банктерді басқарады.</a:t>
            </a:r>
            <a:endParaRPr lang="ru-RU" smtClean="0"/>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503238" y="4983163"/>
            <a:ext cx="8183562" cy="1052512"/>
          </a:xfrm>
        </p:spPr>
        <p:txBody>
          <a:bodyPr>
            <a:normAutofit fontScale="90000"/>
          </a:bodyPr>
          <a:lstStyle/>
          <a:p>
            <a:pPr eaLnBrk="1" fontAlgn="auto" hangingPunct="1">
              <a:spcAft>
                <a:spcPts val="0"/>
              </a:spcAft>
              <a:defRPr/>
            </a:pPr>
            <a:r>
              <a:rPr lang="kk-KZ" sz="4000" smtClean="0">
                <a:solidFill>
                  <a:schemeClr val="accent1">
                    <a:tint val="88000"/>
                    <a:satMod val="150000"/>
                  </a:schemeClr>
                </a:solidFill>
              </a:rPr>
              <a:t>Саяси элитаны тудыратын факторлар </a:t>
            </a:r>
            <a:endParaRPr lang="ru-RU" sz="4000" smtClean="0">
              <a:solidFill>
                <a:schemeClr val="accent1">
                  <a:tint val="88000"/>
                  <a:satMod val="150000"/>
                </a:schemeClr>
              </a:solidFill>
            </a:endParaRPr>
          </a:p>
        </p:txBody>
      </p:sp>
      <p:sp>
        <p:nvSpPr>
          <p:cNvPr id="39939" name="Rectangle 3"/>
          <p:cNvSpPr>
            <a:spLocks noGrp="1" noChangeArrowheads="1"/>
          </p:cNvSpPr>
          <p:nvPr>
            <p:ph idx="1"/>
          </p:nvPr>
        </p:nvSpPr>
        <p:spPr>
          <a:xfrm>
            <a:off x="503238" y="530225"/>
            <a:ext cx="8183562" cy="4187825"/>
          </a:xfrm>
        </p:spPr>
        <p:txBody>
          <a:bodyPr>
            <a:normAutofit fontScale="92500"/>
          </a:bodyPr>
          <a:lstStyle/>
          <a:p>
            <a:pPr marL="265176" indent="-265176" eaLnBrk="1" fontAlgn="auto" hangingPunct="1">
              <a:lnSpc>
                <a:spcPct val="90000"/>
              </a:lnSpc>
              <a:spcAft>
                <a:spcPts val="0"/>
              </a:spcAft>
              <a:buFont typeface="Wingdings 2"/>
              <a:buChar char=""/>
              <a:defRPr/>
            </a:pPr>
            <a:r>
              <a:rPr lang="kk-KZ" smtClean="0"/>
              <a:t>1) қоғамға арнайы білімі, тәжірибесі, қабілеті бар кәсіби басқарушылар керек;</a:t>
            </a:r>
            <a:r>
              <a:rPr lang="ru-RU" smtClean="0"/>
              <a:t> </a:t>
            </a:r>
          </a:p>
          <a:p>
            <a:pPr marL="265176" indent="-265176" eaLnBrk="1" fontAlgn="auto" hangingPunct="1">
              <a:lnSpc>
                <a:spcPct val="90000"/>
              </a:lnSpc>
              <a:spcAft>
                <a:spcPts val="0"/>
              </a:spcAft>
              <a:buFont typeface="Wingdings 2"/>
              <a:buChar char=""/>
              <a:defRPr/>
            </a:pPr>
            <a:r>
              <a:rPr lang="kk-KZ" smtClean="0"/>
              <a:t>2) адамдардың психологиялық (туа біткен) және әлеуметтік (оку, тәрбие барысында қолы жеткен) теңсіздіктері; </a:t>
            </a:r>
          </a:p>
          <a:p>
            <a:pPr marL="265176" indent="-265176" eaLnBrk="1" fontAlgn="auto" hangingPunct="1">
              <a:lnSpc>
                <a:spcPct val="90000"/>
              </a:lnSpc>
              <a:spcAft>
                <a:spcPts val="0"/>
              </a:spcAft>
              <a:buFont typeface="Wingdings 2"/>
              <a:buChar char=""/>
              <a:defRPr/>
            </a:pPr>
            <a:r>
              <a:rPr lang="kk-KZ" smtClean="0"/>
              <a:t>3) қоғамда баскарушы еңбек жоғары бағаланады және ынталандырылады; </a:t>
            </a:r>
          </a:p>
          <a:p>
            <a:pPr marL="265176" indent="-265176" eaLnBrk="1" fontAlgn="auto" hangingPunct="1">
              <a:lnSpc>
                <a:spcPct val="90000"/>
              </a:lnSpc>
              <a:spcAft>
                <a:spcPts val="0"/>
              </a:spcAft>
              <a:buFont typeface="Wingdings 2"/>
              <a:buChar char=""/>
              <a:defRPr/>
            </a:pPr>
            <a:r>
              <a:rPr lang="kk-KZ" smtClean="0"/>
              <a:t>4) бүқара халықтың саяси енжарлығы, селқостығы (күнделікті өмірде әркім саясаттан шалгай өз жүмысымен айналысады).</a:t>
            </a:r>
            <a:endParaRPr lang="ru-RU" smtClean="0"/>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r>
              <a:rPr lang="kk-KZ" smtClean="0">
                <a:solidFill>
                  <a:schemeClr val="accent1">
                    <a:tint val="88000"/>
                    <a:satMod val="150000"/>
                  </a:schemeClr>
                </a:solidFill>
              </a:rPr>
              <a:t>Саяси элита </a:t>
            </a:r>
            <a:endParaRPr lang="ru-RU" smtClean="0">
              <a:solidFill>
                <a:schemeClr val="accent1">
                  <a:tint val="88000"/>
                  <a:satMod val="150000"/>
                </a:schemeClr>
              </a:solidFill>
            </a:endParaRPr>
          </a:p>
        </p:txBody>
      </p:sp>
      <p:sp>
        <p:nvSpPr>
          <p:cNvPr id="128002" name="Rectangle 3"/>
          <p:cNvSpPr>
            <a:spLocks noGrp="1" noChangeArrowheads="1"/>
          </p:cNvSpPr>
          <p:nvPr>
            <p:ph idx="1"/>
          </p:nvPr>
        </p:nvSpPr>
        <p:spPr>
          <a:xfrm>
            <a:off x="503238" y="530225"/>
            <a:ext cx="8183562" cy="4187825"/>
          </a:xfrm>
        </p:spPr>
        <p:txBody>
          <a:bodyPr/>
          <a:lstStyle/>
          <a:p>
            <a:pPr eaLnBrk="1" hangingPunct="1"/>
            <a:r>
              <a:rPr lang="kk-KZ" sz="3600" i="1" smtClean="0"/>
              <a:t>қазына-байлықты, қаржы-қаражатты болуге байланысты және т.б. саяси маңызды шешімдер қабылдауға қатысты жоғары мәртебесі мен ықпалы бар ұйымдасқан топты айтады</a:t>
            </a:r>
            <a:r>
              <a:rPr lang="ru-RU" sz="3600" i="1" smtClean="0"/>
              <a:t> </a:t>
            </a: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endParaRPr lang="ru-RU" smtClean="0">
              <a:solidFill>
                <a:schemeClr val="accent1">
                  <a:tint val="88000"/>
                  <a:satMod val="150000"/>
                </a:schemeClr>
              </a:solidFill>
            </a:endParaRPr>
          </a:p>
        </p:txBody>
      </p:sp>
      <p:sp>
        <p:nvSpPr>
          <p:cNvPr id="129026" name="Rectangle 3"/>
          <p:cNvSpPr>
            <a:spLocks noGrp="1" noChangeArrowheads="1"/>
          </p:cNvSpPr>
          <p:nvPr>
            <p:ph idx="1"/>
          </p:nvPr>
        </p:nvSpPr>
        <p:spPr>
          <a:xfrm>
            <a:off x="468313" y="188913"/>
            <a:ext cx="8305800" cy="5410200"/>
          </a:xfrm>
        </p:spPr>
        <p:txBody>
          <a:bodyPr/>
          <a:lstStyle/>
          <a:p>
            <a:pPr eaLnBrk="1" hangingPunct="1"/>
            <a:r>
              <a:rPr lang="kk-KZ" smtClean="0"/>
              <a:t>Саяси элиталарды қалыптастырудың, 2 түрі бар:</a:t>
            </a:r>
            <a:r>
              <a:rPr lang="ru-RU" smtClean="0"/>
              <a:t> </a:t>
            </a:r>
          </a:p>
        </p:txBody>
      </p:sp>
      <p:sp>
        <p:nvSpPr>
          <p:cNvPr id="129027" name="Line 4"/>
          <p:cNvSpPr>
            <a:spLocks noChangeShapeType="1"/>
          </p:cNvSpPr>
          <p:nvPr/>
        </p:nvSpPr>
        <p:spPr bwMode="auto">
          <a:xfrm flipH="1">
            <a:off x="1447800" y="1905000"/>
            <a:ext cx="2057400" cy="914400"/>
          </a:xfrm>
          <a:prstGeom prst="line">
            <a:avLst/>
          </a:prstGeom>
          <a:noFill/>
          <a:ln w="9525">
            <a:solidFill>
              <a:schemeClr val="tx1"/>
            </a:solidFill>
            <a:round/>
            <a:headEnd/>
            <a:tailEnd type="triangle" w="med" len="med"/>
          </a:ln>
        </p:spPr>
        <p:txBody>
          <a:bodyPr/>
          <a:lstStyle/>
          <a:p>
            <a:endParaRPr lang="ru-RU"/>
          </a:p>
        </p:txBody>
      </p:sp>
      <p:sp>
        <p:nvSpPr>
          <p:cNvPr id="129028" name="Line 10"/>
          <p:cNvSpPr>
            <a:spLocks noChangeShapeType="1"/>
          </p:cNvSpPr>
          <p:nvPr/>
        </p:nvSpPr>
        <p:spPr bwMode="auto">
          <a:xfrm>
            <a:off x="5410200" y="1905000"/>
            <a:ext cx="1676400" cy="914400"/>
          </a:xfrm>
          <a:prstGeom prst="line">
            <a:avLst/>
          </a:prstGeom>
          <a:noFill/>
          <a:ln w="9525">
            <a:solidFill>
              <a:schemeClr val="tx1"/>
            </a:solidFill>
            <a:round/>
            <a:headEnd/>
            <a:tailEnd type="triangle" w="med" len="med"/>
          </a:ln>
        </p:spPr>
        <p:txBody>
          <a:bodyPr/>
          <a:lstStyle/>
          <a:p>
            <a:endParaRPr lang="ru-RU"/>
          </a:p>
        </p:txBody>
      </p:sp>
      <p:sp>
        <p:nvSpPr>
          <p:cNvPr id="129029" name="Rectangle 11"/>
          <p:cNvSpPr>
            <a:spLocks noChangeArrowheads="1"/>
          </p:cNvSpPr>
          <p:nvPr/>
        </p:nvSpPr>
        <p:spPr bwMode="auto">
          <a:xfrm>
            <a:off x="6324600" y="2819400"/>
            <a:ext cx="2362200" cy="1219200"/>
          </a:xfrm>
          <a:prstGeom prst="rect">
            <a:avLst/>
          </a:prstGeom>
          <a:solidFill>
            <a:schemeClr val="accent1"/>
          </a:solidFill>
          <a:ln w="9525">
            <a:solidFill>
              <a:schemeClr val="tx1"/>
            </a:solidFill>
            <a:miter lim="800000"/>
            <a:headEnd/>
            <a:tailEnd/>
          </a:ln>
        </p:spPr>
        <p:txBody>
          <a:bodyPr wrap="none" anchor="ctr"/>
          <a:lstStyle/>
          <a:p>
            <a:pPr algn="ctr"/>
            <a:r>
              <a:rPr lang="kk-KZ" sz="2400">
                <a:latin typeface="Verdana" pitchFamily="34" charset="0"/>
              </a:rPr>
              <a:t>гильдия</a:t>
            </a:r>
            <a:r>
              <a:rPr lang="ru-RU" sz="2400">
                <a:latin typeface="Verdana" pitchFamily="34" charset="0"/>
              </a:rPr>
              <a:t> </a:t>
            </a:r>
          </a:p>
        </p:txBody>
      </p:sp>
      <p:sp>
        <p:nvSpPr>
          <p:cNvPr id="129030" name="Rectangle 13"/>
          <p:cNvSpPr>
            <a:spLocks noChangeArrowheads="1"/>
          </p:cNvSpPr>
          <p:nvPr/>
        </p:nvSpPr>
        <p:spPr bwMode="auto">
          <a:xfrm>
            <a:off x="457200" y="2819400"/>
            <a:ext cx="2514600" cy="1219200"/>
          </a:xfrm>
          <a:prstGeom prst="rect">
            <a:avLst/>
          </a:prstGeom>
          <a:solidFill>
            <a:schemeClr val="accent1"/>
          </a:solidFill>
          <a:ln w="9525">
            <a:solidFill>
              <a:schemeClr val="tx1"/>
            </a:solidFill>
            <a:miter lim="800000"/>
            <a:headEnd/>
            <a:tailEnd/>
          </a:ln>
        </p:spPr>
        <p:txBody>
          <a:bodyPr wrap="none" anchor="ctr"/>
          <a:lstStyle/>
          <a:p>
            <a:pPr algn="ctr"/>
            <a:r>
              <a:rPr lang="kk-KZ" sz="2400">
                <a:latin typeface="Verdana" pitchFamily="34" charset="0"/>
              </a:rPr>
              <a:t>антрепренерлық </a:t>
            </a:r>
            <a:endParaRPr lang="ru-RU" sz="2400">
              <a:latin typeface="Verdana" pitchFamily="34" charset="0"/>
            </a:endParaRP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457200" y="260350"/>
            <a:ext cx="4038600" cy="6481763"/>
          </a:xfrm>
        </p:spPr>
        <p:txBody>
          <a:bodyPr>
            <a:normAutofit fontScale="92500" lnSpcReduction="20000"/>
          </a:bodyPr>
          <a:lstStyle/>
          <a:p>
            <a:pPr marL="265176" indent="-265176" eaLnBrk="1" fontAlgn="auto" hangingPunct="1">
              <a:lnSpc>
                <a:spcPct val="90000"/>
              </a:lnSpc>
              <a:spcAft>
                <a:spcPts val="0"/>
              </a:spcAft>
              <a:buFont typeface="Wingdings 2"/>
              <a:buNone/>
              <a:defRPr/>
            </a:pPr>
            <a:r>
              <a:rPr lang="kk-KZ" dirty="0" smtClean="0"/>
              <a:t>АНТРЕПРЕНЕРЛЫҚ ЖҮЙЕ</a:t>
            </a:r>
          </a:p>
          <a:p>
            <a:pPr marL="265176" indent="-265176" eaLnBrk="1" fontAlgn="auto" hangingPunct="1">
              <a:lnSpc>
                <a:spcPct val="90000"/>
              </a:lnSpc>
              <a:spcAft>
                <a:spcPts val="0"/>
              </a:spcAft>
              <a:buFont typeface="Wingdings 2"/>
              <a:buChar char=""/>
              <a:defRPr/>
            </a:pPr>
            <a:endParaRPr lang="kk-KZ" dirty="0" smtClean="0"/>
          </a:p>
          <a:p>
            <a:pPr marL="265176" indent="-265176" eaLnBrk="1" fontAlgn="auto" hangingPunct="1">
              <a:lnSpc>
                <a:spcPct val="90000"/>
              </a:lnSpc>
              <a:spcAft>
                <a:spcPts val="0"/>
              </a:spcAft>
              <a:buFont typeface="Wingdings 2"/>
              <a:buChar char=""/>
              <a:defRPr/>
            </a:pPr>
            <a:r>
              <a:rPr lang="kk-KZ" dirty="0" smtClean="0"/>
              <a:t>басқарушы қызметке үміткердің ерекше қасиеттері, көпшілік жұртқа ұнай білу қабілеті басты орын алады. </a:t>
            </a:r>
          </a:p>
          <a:p>
            <a:pPr marL="265176" indent="-265176" eaLnBrk="1" fontAlgn="auto" hangingPunct="1">
              <a:lnSpc>
                <a:spcPct val="90000"/>
              </a:lnSpc>
              <a:spcAft>
                <a:spcPts val="0"/>
              </a:spcAft>
              <a:buFont typeface="Wingdings 2"/>
              <a:buChar char=""/>
              <a:defRPr/>
            </a:pPr>
            <a:r>
              <a:rPr lang="kk-KZ" dirty="0" smtClean="0"/>
              <a:t>Мұнда кандидаттың байлығына, кәсібіне, біліміне, мамандығына, т.с.с. онша мән берілмейді</a:t>
            </a:r>
            <a:r>
              <a:rPr lang="ru-RU" dirty="0" smtClean="0"/>
              <a:t> </a:t>
            </a:r>
          </a:p>
          <a:p>
            <a:pPr marL="265176" indent="-265176" eaLnBrk="1" fontAlgn="auto" hangingPunct="1">
              <a:lnSpc>
                <a:spcPct val="90000"/>
              </a:lnSpc>
              <a:spcAft>
                <a:spcPts val="0"/>
              </a:spcAft>
              <a:buFont typeface="Wingdings 2"/>
              <a:buChar char=""/>
              <a:defRPr/>
            </a:pPr>
            <a:r>
              <a:rPr lang="kk-KZ" dirty="0" smtClean="0"/>
              <a:t>Ол ең алдымен өзінің тапқырлығын, жасампаздығын, белсенділігін көрсете білуі қажет.</a:t>
            </a:r>
            <a:r>
              <a:rPr lang="ru-RU" dirty="0" smtClean="0"/>
              <a:t> </a:t>
            </a:r>
          </a:p>
          <a:p>
            <a:pPr marL="265176" indent="-265176" eaLnBrk="1" fontAlgn="auto" hangingPunct="1">
              <a:spcAft>
                <a:spcPts val="0"/>
              </a:spcAft>
              <a:buFont typeface="Wingdings 2"/>
              <a:buChar char=""/>
              <a:defRPr/>
            </a:pPr>
            <a:endParaRPr lang="ru-RU" dirty="0"/>
          </a:p>
        </p:txBody>
      </p:sp>
      <p:sp>
        <p:nvSpPr>
          <p:cNvPr id="4" name="Содержимое 3"/>
          <p:cNvSpPr>
            <a:spLocks noGrp="1"/>
          </p:cNvSpPr>
          <p:nvPr>
            <p:ph sz="half" idx="2"/>
          </p:nvPr>
        </p:nvSpPr>
        <p:spPr>
          <a:xfrm>
            <a:off x="4648200" y="188913"/>
            <a:ext cx="4038600" cy="6669087"/>
          </a:xfrm>
        </p:spPr>
        <p:txBody>
          <a:bodyPr>
            <a:normAutofit fontScale="92500" lnSpcReduction="20000"/>
          </a:bodyPr>
          <a:lstStyle/>
          <a:p>
            <a:pPr marL="265176" indent="-265176" eaLnBrk="1" fontAlgn="auto" hangingPunct="1">
              <a:lnSpc>
                <a:spcPct val="90000"/>
              </a:lnSpc>
              <a:spcAft>
                <a:spcPts val="0"/>
              </a:spcAft>
              <a:buFont typeface="Wingdings 2"/>
              <a:buNone/>
              <a:defRPr/>
            </a:pPr>
            <a:r>
              <a:rPr lang="kk-KZ" dirty="0" smtClean="0"/>
              <a:t>      ГИЛЬДИЯ ЖҮЙЕСІ</a:t>
            </a:r>
          </a:p>
          <a:p>
            <a:pPr marL="265176" indent="-265176" eaLnBrk="1" fontAlgn="auto" hangingPunct="1">
              <a:lnSpc>
                <a:spcPct val="90000"/>
              </a:lnSpc>
              <a:spcAft>
                <a:spcPts val="0"/>
              </a:spcAft>
              <a:buFont typeface="Wingdings 2"/>
              <a:buChar char=""/>
              <a:defRPr/>
            </a:pPr>
            <a:endParaRPr lang="kk-KZ" dirty="0" smtClean="0"/>
          </a:p>
          <a:p>
            <a:pPr marL="265176" indent="-265176" eaLnBrk="1" fontAlgn="auto" hangingPunct="1">
              <a:lnSpc>
                <a:spcPct val="90000"/>
              </a:lnSpc>
              <a:spcAft>
                <a:spcPts val="0"/>
              </a:spcAft>
              <a:buFont typeface="Wingdings 2"/>
              <a:buChar char=""/>
              <a:defRPr/>
            </a:pPr>
            <a:r>
              <a:rPr lang="kk-KZ" dirty="0" smtClean="0"/>
              <a:t>Мүнда жоғары лауазымды қызметке үміткерге көптеген талаптар қойылады. </a:t>
            </a:r>
          </a:p>
          <a:p>
            <a:pPr marL="265176" indent="-265176" eaLnBrk="1" fontAlgn="auto" hangingPunct="1">
              <a:lnSpc>
                <a:spcPct val="90000"/>
              </a:lnSpc>
              <a:spcAft>
                <a:spcPts val="0"/>
              </a:spcAft>
              <a:buFont typeface="Wingdings 2"/>
              <a:buChar char=""/>
              <a:defRPr/>
            </a:pPr>
            <a:r>
              <a:rPr lang="kk-KZ" dirty="0" smtClean="0"/>
              <a:t>Оған кандидаттық білімі, адамдар арасындағы жұмыс тәжірибесі, партиялық стажы және т.с.с. жатуы мүмкін</a:t>
            </a:r>
            <a:r>
              <a:rPr lang="ru-RU" dirty="0" smtClean="0"/>
              <a:t> </a:t>
            </a:r>
          </a:p>
          <a:p>
            <a:pPr marL="265176" indent="-265176" eaLnBrk="1" fontAlgn="auto" hangingPunct="1">
              <a:lnSpc>
                <a:spcPct val="90000"/>
              </a:lnSpc>
              <a:spcAft>
                <a:spcPts val="0"/>
              </a:spcAft>
              <a:buFont typeface="Wingdings 2"/>
              <a:buChar char=""/>
              <a:defRPr/>
            </a:pPr>
            <a:r>
              <a:rPr lang="kk-KZ" dirty="0" smtClean="0"/>
              <a:t> Талапкерлер белгілі бір таптың, топтың, тектің, партияның мүшелерінің арасынан шығуы керек. </a:t>
            </a:r>
          </a:p>
          <a:p>
            <a:pPr marL="265176" indent="-265176" eaLnBrk="1" fontAlgn="auto" hangingPunct="1">
              <a:lnSpc>
                <a:spcPct val="90000"/>
              </a:lnSpc>
              <a:spcAft>
                <a:spcPts val="0"/>
              </a:spcAft>
              <a:buFont typeface="Wingdings 2"/>
              <a:buChar char=""/>
              <a:defRPr/>
            </a:pPr>
            <a:r>
              <a:rPr lang="kk-KZ" dirty="0" smtClean="0"/>
              <a:t>Сондықтан билік басына тандаудың бүл түрі жабық болып саналады.</a:t>
            </a:r>
            <a:endParaRPr lang="ru-RU"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bwMode="auto">
          <a:xfrm>
            <a:off x="503238" y="4983163"/>
            <a:ext cx="8183562" cy="1052512"/>
          </a:xfrm>
        </p:spPr>
        <p:txBody>
          <a:bodyPr wrap="square" lIns="91440" tIns="45720" rIns="91440" bIns="45720" numCol="1" anchorCtr="0" compatLnSpc="1">
            <a:prstTxWarp prst="textNoShape">
              <a:avLst/>
            </a:prstTxWarp>
          </a:bodyPr>
          <a:lstStyle/>
          <a:p>
            <a:pPr eaLnBrk="1" hangingPunct="1">
              <a:defRPr/>
            </a:pPr>
            <a:endParaRPr lang="ru-RU" smtClean="0">
              <a:effectLst>
                <a:outerShdw blurRad="38100" dist="38100" dir="2700000" algn="tl">
                  <a:srgbClr val="000000"/>
                </a:outerShdw>
              </a:effectLst>
            </a:endParaRPr>
          </a:p>
        </p:txBody>
      </p:sp>
      <p:sp>
        <p:nvSpPr>
          <p:cNvPr id="131074" name="Rectangle 3"/>
          <p:cNvSpPr>
            <a:spLocks noGrp="1" noChangeArrowheads="1"/>
          </p:cNvSpPr>
          <p:nvPr>
            <p:ph idx="1"/>
          </p:nvPr>
        </p:nvSpPr>
        <p:spPr>
          <a:xfrm>
            <a:off x="503238" y="530225"/>
            <a:ext cx="8183562" cy="4187825"/>
          </a:xfrm>
        </p:spPr>
        <p:txBody>
          <a:bodyPr/>
          <a:lstStyle/>
          <a:p>
            <a:pPr eaLnBrk="1" hangingPunct="1">
              <a:lnSpc>
                <a:spcPct val="70000"/>
              </a:lnSpc>
            </a:pPr>
            <a:r>
              <a:rPr lang="ru-RU" i="1" smtClean="0"/>
              <a:t>Саяси салада жүзеге асырылатын стратегиялық және тактикалық жоспарларды орындауға, саяси үрдістерді бір орталықтан басқаруға бағытталған қоғамдық қызмет түрі. Саяси тәжірибеде саяси шешімдерді қабылдау мен жүзеге асыруға байланысты саяси басшылықты реттеуші-басқарушылық деп анықтайды</a:t>
            </a:r>
            <a:endParaRPr lang="en-US" i="1" smtClean="0"/>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2"/>
          <p:cNvSpPr>
            <a:spLocks noGrp="1"/>
          </p:cNvSpPr>
          <p:nvPr>
            <p:ph type="title"/>
          </p:nvPr>
        </p:nvSpPr>
        <p:spPr bwMode="auto">
          <a:xfrm>
            <a:off x="503238" y="4986338"/>
            <a:ext cx="8183562" cy="1050925"/>
          </a:xfrm>
        </p:spPr>
        <p:txBody>
          <a:bodyPr wrap="square" lIns="91440" tIns="45720" rIns="91440" bIns="45720" numCol="1" anchorCtr="0" compatLnSpc="1">
            <a:prstTxWarp prst="textNoShape">
              <a:avLst/>
            </a:prstTxWarp>
          </a:bodyPr>
          <a:lstStyle/>
          <a:p>
            <a:pPr>
              <a:defRPr/>
            </a:pPr>
            <a:r>
              <a:rPr lang="ru-RU" smtClean="0">
                <a:effectLst>
                  <a:outerShdw blurRad="38100" dist="38100" dir="2700000" algn="tl">
                    <a:srgbClr val="000000"/>
                  </a:outerShdw>
                </a:effectLst>
              </a:rPr>
              <a:t>Саяси басшылық</a:t>
            </a:r>
          </a:p>
        </p:txBody>
      </p:sp>
      <p:sp>
        <p:nvSpPr>
          <p:cNvPr id="132098" name="Rectangle 3"/>
          <p:cNvSpPr>
            <a:spLocks noGrp="1"/>
          </p:cNvSpPr>
          <p:nvPr>
            <p:ph type="body" idx="1"/>
          </p:nvPr>
        </p:nvSpPr>
        <p:spPr>
          <a:xfrm>
            <a:off x="503238" y="530225"/>
            <a:ext cx="8183562" cy="4187825"/>
          </a:xfrm>
        </p:spPr>
        <p:txBody>
          <a:bodyPr/>
          <a:lstStyle/>
          <a:p>
            <a:r>
              <a:rPr lang="ru-RU" i="1" smtClean="0"/>
              <a:t>Саяси басшылықты жүзеге асырушы субъектілер тұрғысынан оны</a:t>
            </a:r>
            <a:r>
              <a:rPr lang="ru-RU" i="1" smtClean="0">
                <a:latin typeface="Arial" charset="0"/>
              </a:rPr>
              <a:t>:</a:t>
            </a:r>
          </a:p>
          <a:p>
            <a:endParaRPr lang="ru-RU" i="1" smtClean="0">
              <a:latin typeface="Arial" charset="0"/>
            </a:endParaRPr>
          </a:p>
          <a:p>
            <a:pPr eaLnBrk="1" hangingPunct="1">
              <a:lnSpc>
                <a:spcPct val="70000"/>
              </a:lnSpc>
            </a:pPr>
            <a:r>
              <a:rPr lang="ru-RU" i="1" smtClean="0"/>
              <a:t>жеке, </a:t>
            </a:r>
            <a:endParaRPr lang="ru-RU" i="1" smtClean="0">
              <a:latin typeface="Arial" charset="0"/>
            </a:endParaRPr>
          </a:p>
          <a:p>
            <a:pPr eaLnBrk="1" hangingPunct="1">
              <a:lnSpc>
                <a:spcPct val="70000"/>
              </a:lnSpc>
            </a:pPr>
            <a:r>
              <a:rPr lang="ru-RU" i="1" smtClean="0"/>
              <a:t>элитарлық-корпоративтік</a:t>
            </a:r>
            <a:endParaRPr lang="ru-RU" i="1" smtClean="0">
              <a:latin typeface="Arial" charset="0"/>
            </a:endParaRPr>
          </a:p>
          <a:p>
            <a:pPr eaLnBrk="1" hangingPunct="1">
              <a:lnSpc>
                <a:spcPct val="70000"/>
              </a:lnSpc>
            </a:pPr>
            <a:r>
              <a:rPr lang="ru-RU" i="1" smtClean="0"/>
              <a:t>институционалдық деп бөледі.</a:t>
            </a:r>
          </a:p>
          <a:p>
            <a:endParaRPr lang="ru-RU" i="1" smtClean="0">
              <a:latin typeface="Arial" charset="0"/>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503238" y="4983163"/>
            <a:ext cx="8183562" cy="1052512"/>
          </a:xfrm>
        </p:spPr>
        <p:txBody>
          <a:bodyPr>
            <a:normAutofit fontScale="90000"/>
          </a:bodyPr>
          <a:lstStyle/>
          <a:p>
            <a:pPr eaLnBrk="1" fontAlgn="auto" hangingPunct="1">
              <a:spcAft>
                <a:spcPts val="0"/>
              </a:spcAft>
              <a:defRPr/>
            </a:pPr>
            <a:r>
              <a:rPr lang="kk-KZ" sz="4000" smtClean="0">
                <a:solidFill>
                  <a:schemeClr val="accent1">
                    <a:tint val="88000"/>
                    <a:satMod val="150000"/>
                  </a:schemeClr>
                </a:solidFill>
              </a:rPr>
              <a:t>Саяси басшылық типологиясы</a:t>
            </a:r>
            <a:endParaRPr lang="ru-RU" sz="4000" smtClean="0">
              <a:solidFill>
                <a:schemeClr val="accent1">
                  <a:tint val="88000"/>
                  <a:satMod val="150000"/>
                </a:schemeClr>
              </a:solidFill>
            </a:endParaRPr>
          </a:p>
        </p:txBody>
      </p:sp>
      <p:sp>
        <p:nvSpPr>
          <p:cNvPr id="133122" name="Rectangle 3"/>
          <p:cNvSpPr>
            <a:spLocks noGrp="1" noChangeArrowheads="1"/>
          </p:cNvSpPr>
          <p:nvPr>
            <p:ph idx="1"/>
          </p:nvPr>
        </p:nvSpPr>
        <p:spPr>
          <a:xfrm>
            <a:off x="503238" y="530225"/>
            <a:ext cx="8183562" cy="4187825"/>
          </a:xfrm>
        </p:spPr>
        <p:txBody>
          <a:bodyPr/>
          <a:lstStyle/>
          <a:p>
            <a:pPr algn="ctr" eaLnBrk="1" hangingPunct="1"/>
            <a:r>
              <a:rPr lang="en-US" smtClean="0"/>
              <a:t>I.</a:t>
            </a:r>
            <a:r>
              <a:rPr lang="kk-KZ" smtClean="0"/>
              <a:t>Авторитеттың түріне байланысты</a:t>
            </a:r>
            <a:endParaRPr lang="ru-RU" smtClean="0"/>
          </a:p>
        </p:txBody>
      </p:sp>
      <p:sp>
        <p:nvSpPr>
          <p:cNvPr id="133123" name="Line 4"/>
          <p:cNvSpPr>
            <a:spLocks noChangeShapeType="1"/>
          </p:cNvSpPr>
          <p:nvPr/>
        </p:nvSpPr>
        <p:spPr bwMode="auto">
          <a:xfrm flipH="1">
            <a:off x="1143000" y="2209800"/>
            <a:ext cx="1219200" cy="457200"/>
          </a:xfrm>
          <a:prstGeom prst="line">
            <a:avLst/>
          </a:prstGeom>
          <a:noFill/>
          <a:ln w="9525">
            <a:solidFill>
              <a:schemeClr val="tx1"/>
            </a:solidFill>
            <a:round/>
            <a:headEnd/>
            <a:tailEnd type="triangle" w="med" len="med"/>
          </a:ln>
        </p:spPr>
        <p:txBody>
          <a:bodyPr/>
          <a:lstStyle/>
          <a:p>
            <a:endParaRPr lang="ru-RU"/>
          </a:p>
        </p:txBody>
      </p:sp>
      <p:sp>
        <p:nvSpPr>
          <p:cNvPr id="133124" name="Line 5"/>
          <p:cNvSpPr>
            <a:spLocks noChangeShapeType="1"/>
          </p:cNvSpPr>
          <p:nvPr/>
        </p:nvSpPr>
        <p:spPr bwMode="auto">
          <a:xfrm>
            <a:off x="4572000" y="2209800"/>
            <a:ext cx="0" cy="838200"/>
          </a:xfrm>
          <a:prstGeom prst="line">
            <a:avLst/>
          </a:prstGeom>
          <a:noFill/>
          <a:ln w="9525">
            <a:solidFill>
              <a:schemeClr val="tx1"/>
            </a:solidFill>
            <a:round/>
            <a:headEnd/>
            <a:tailEnd type="triangle" w="med" len="med"/>
          </a:ln>
        </p:spPr>
        <p:txBody>
          <a:bodyPr/>
          <a:lstStyle/>
          <a:p>
            <a:endParaRPr lang="ru-RU"/>
          </a:p>
        </p:txBody>
      </p:sp>
      <p:sp>
        <p:nvSpPr>
          <p:cNvPr id="133125" name="Line 6"/>
          <p:cNvSpPr>
            <a:spLocks noChangeShapeType="1"/>
          </p:cNvSpPr>
          <p:nvPr/>
        </p:nvSpPr>
        <p:spPr bwMode="auto">
          <a:xfrm>
            <a:off x="6553200" y="2209800"/>
            <a:ext cx="1295400" cy="457200"/>
          </a:xfrm>
          <a:prstGeom prst="line">
            <a:avLst/>
          </a:prstGeom>
          <a:noFill/>
          <a:ln w="9525">
            <a:solidFill>
              <a:schemeClr val="tx1"/>
            </a:solidFill>
            <a:round/>
            <a:headEnd/>
            <a:tailEnd type="triangle" w="med" len="med"/>
          </a:ln>
        </p:spPr>
        <p:txBody>
          <a:bodyPr/>
          <a:lstStyle/>
          <a:p>
            <a:endParaRPr lang="ru-RU"/>
          </a:p>
        </p:txBody>
      </p:sp>
      <p:sp>
        <p:nvSpPr>
          <p:cNvPr id="133126" name="Rectangle 7"/>
          <p:cNvSpPr>
            <a:spLocks noChangeArrowheads="1"/>
          </p:cNvSpPr>
          <p:nvPr/>
        </p:nvSpPr>
        <p:spPr bwMode="auto">
          <a:xfrm>
            <a:off x="381000" y="2895600"/>
            <a:ext cx="1676400" cy="914400"/>
          </a:xfrm>
          <a:prstGeom prst="rect">
            <a:avLst/>
          </a:prstGeom>
          <a:solidFill>
            <a:schemeClr val="accent1"/>
          </a:solidFill>
          <a:ln w="9525">
            <a:solidFill>
              <a:schemeClr val="tx1"/>
            </a:solidFill>
            <a:miter lim="800000"/>
            <a:headEnd/>
            <a:tailEnd/>
          </a:ln>
        </p:spPr>
        <p:txBody>
          <a:bodyPr wrap="none" anchor="ctr"/>
          <a:lstStyle/>
          <a:p>
            <a:pPr algn="ctr"/>
            <a:r>
              <a:rPr lang="kk-KZ" sz="2400">
                <a:latin typeface="Verdana" pitchFamily="34" charset="0"/>
              </a:rPr>
              <a:t>Дәстүрлі</a:t>
            </a:r>
            <a:endParaRPr lang="ru-RU" sz="2400">
              <a:latin typeface="Verdana" pitchFamily="34" charset="0"/>
            </a:endParaRPr>
          </a:p>
        </p:txBody>
      </p:sp>
      <p:sp>
        <p:nvSpPr>
          <p:cNvPr id="133127" name="Rectangle 8"/>
          <p:cNvSpPr>
            <a:spLocks noChangeArrowheads="1"/>
          </p:cNvSpPr>
          <p:nvPr/>
        </p:nvSpPr>
        <p:spPr bwMode="auto">
          <a:xfrm>
            <a:off x="3048000" y="3048000"/>
            <a:ext cx="2895600" cy="990600"/>
          </a:xfrm>
          <a:prstGeom prst="rect">
            <a:avLst/>
          </a:prstGeom>
          <a:solidFill>
            <a:schemeClr val="accent1"/>
          </a:solidFill>
          <a:ln w="9525">
            <a:solidFill>
              <a:schemeClr val="tx1"/>
            </a:solidFill>
            <a:miter lim="800000"/>
            <a:headEnd/>
            <a:tailEnd/>
          </a:ln>
        </p:spPr>
        <p:txBody>
          <a:bodyPr wrap="none" anchor="ctr"/>
          <a:lstStyle/>
          <a:p>
            <a:pPr algn="ctr"/>
            <a:r>
              <a:rPr lang="kk-KZ" sz="2400">
                <a:latin typeface="Verdana" pitchFamily="34" charset="0"/>
              </a:rPr>
              <a:t>Дәстүрлі</a:t>
            </a:r>
            <a:r>
              <a:rPr lang="en-US" sz="2400">
                <a:latin typeface="Verdana" pitchFamily="34" charset="0"/>
              </a:rPr>
              <a:t>-</a:t>
            </a:r>
            <a:r>
              <a:rPr lang="kk-KZ" sz="2400">
                <a:latin typeface="Verdana" pitchFamily="34" charset="0"/>
              </a:rPr>
              <a:t>легальды</a:t>
            </a:r>
            <a:endParaRPr lang="ru-RU" sz="2400">
              <a:latin typeface="Verdana" pitchFamily="34" charset="0"/>
            </a:endParaRPr>
          </a:p>
        </p:txBody>
      </p:sp>
      <p:sp>
        <p:nvSpPr>
          <p:cNvPr id="133128" name="Rectangle 9"/>
          <p:cNvSpPr>
            <a:spLocks noChangeArrowheads="1"/>
          </p:cNvSpPr>
          <p:nvPr/>
        </p:nvSpPr>
        <p:spPr bwMode="auto">
          <a:xfrm>
            <a:off x="6553200" y="3124200"/>
            <a:ext cx="2362200" cy="914400"/>
          </a:xfrm>
          <a:prstGeom prst="rect">
            <a:avLst/>
          </a:prstGeom>
          <a:solidFill>
            <a:schemeClr val="accent1"/>
          </a:solidFill>
          <a:ln w="9525">
            <a:solidFill>
              <a:schemeClr val="tx1"/>
            </a:solidFill>
            <a:miter lim="800000"/>
            <a:headEnd/>
            <a:tailEnd/>
          </a:ln>
        </p:spPr>
        <p:txBody>
          <a:bodyPr wrap="none" anchor="ctr"/>
          <a:lstStyle/>
          <a:p>
            <a:pPr algn="ctr"/>
            <a:r>
              <a:rPr lang="kk-KZ" sz="2400">
                <a:latin typeface="Verdana" pitchFamily="34" charset="0"/>
              </a:rPr>
              <a:t>Харизматилық</a:t>
            </a:r>
            <a:endParaRPr lang="ru-RU" sz="2400">
              <a:latin typeface="Verdana" pitchFamily="34" charset="0"/>
            </a:endParaRP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503238" y="4983163"/>
            <a:ext cx="8183562" cy="1052512"/>
          </a:xfrm>
        </p:spPr>
        <p:txBody>
          <a:bodyPr>
            <a:normAutofit fontScale="90000"/>
          </a:bodyPr>
          <a:lstStyle/>
          <a:p>
            <a:pPr eaLnBrk="1" fontAlgn="auto" hangingPunct="1">
              <a:spcAft>
                <a:spcPts val="0"/>
              </a:spcAft>
              <a:defRPr/>
            </a:pPr>
            <a:r>
              <a:rPr lang="kk-KZ" sz="4000" smtClean="0">
                <a:solidFill>
                  <a:schemeClr val="accent1">
                    <a:tint val="88000"/>
                    <a:satMod val="150000"/>
                  </a:schemeClr>
                </a:solidFill>
              </a:rPr>
              <a:t>Саяси басшылық типологиясы</a:t>
            </a:r>
            <a:endParaRPr lang="ru-RU" sz="4000" smtClean="0">
              <a:solidFill>
                <a:schemeClr val="accent1">
                  <a:tint val="88000"/>
                  <a:satMod val="150000"/>
                </a:schemeClr>
              </a:solidFill>
            </a:endParaRPr>
          </a:p>
        </p:txBody>
      </p:sp>
      <p:sp>
        <p:nvSpPr>
          <p:cNvPr id="134146" name="Rectangle 3"/>
          <p:cNvSpPr>
            <a:spLocks noGrp="1" noChangeArrowheads="1"/>
          </p:cNvSpPr>
          <p:nvPr>
            <p:ph idx="1"/>
          </p:nvPr>
        </p:nvSpPr>
        <p:spPr>
          <a:xfrm>
            <a:off x="503238" y="530225"/>
            <a:ext cx="8183562" cy="4187825"/>
          </a:xfrm>
        </p:spPr>
        <p:txBody>
          <a:bodyPr/>
          <a:lstStyle/>
          <a:p>
            <a:pPr algn="ctr" eaLnBrk="1" hangingPunct="1"/>
            <a:r>
              <a:rPr lang="en-US" smtClean="0"/>
              <a:t>II.</a:t>
            </a:r>
            <a:r>
              <a:rPr lang="kk-KZ" smtClean="0"/>
              <a:t>Басшылық түрлері</a:t>
            </a:r>
            <a:endParaRPr lang="ru-RU" smtClean="0"/>
          </a:p>
        </p:txBody>
      </p:sp>
      <p:sp>
        <p:nvSpPr>
          <p:cNvPr id="134147" name="Line 4"/>
          <p:cNvSpPr>
            <a:spLocks noChangeShapeType="1"/>
          </p:cNvSpPr>
          <p:nvPr/>
        </p:nvSpPr>
        <p:spPr bwMode="auto">
          <a:xfrm flipH="1">
            <a:off x="2057400" y="2286000"/>
            <a:ext cx="2057400" cy="685800"/>
          </a:xfrm>
          <a:prstGeom prst="line">
            <a:avLst/>
          </a:prstGeom>
          <a:noFill/>
          <a:ln w="9525">
            <a:solidFill>
              <a:schemeClr val="tx1"/>
            </a:solidFill>
            <a:round/>
            <a:headEnd/>
            <a:tailEnd type="triangle" w="med" len="med"/>
          </a:ln>
        </p:spPr>
        <p:txBody>
          <a:bodyPr/>
          <a:lstStyle/>
          <a:p>
            <a:endParaRPr lang="ru-RU"/>
          </a:p>
        </p:txBody>
      </p:sp>
      <p:sp>
        <p:nvSpPr>
          <p:cNvPr id="134148" name="Line 5"/>
          <p:cNvSpPr>
            <a:spLocks noChangeShapeType="1"/>
          </p:cNvSpPr>
          <p:nvPr/>
        </p:nvSpPr>
        <p:spPr bwMode="auto">
          <a:xfrm>
            <a:off x="5334000" y="2362200"/>
            <a:ext cx="2286000" cy="533400"/>
          </a:xfrm>
          <a:prstGeom prst="line">
            <a:avLst/>
          </a:prstGeom>
          <a:noFill/>
          <a:ln w="9525">
            <a:solidFill>
              <a:schemeClr val="tx1"/>
            </a:solidFill>
            <a:round/>
            <a:headEnd/>
            <a:tailEnd type="triangle" w="med" len="med"/>
          </a:ln>
        </p:spPr>
        <p:txBody>
          <a:bodyPr/>
          <a:lstStyle/>
          <a:p>
            <a:endParaRPr lang="ru-RU"/>
          </a:p>
        </p:txBody>
      </p:sp>
      <p:sp>
        <p:nvSpPr>
          <p:cNvPr id="134149" name="Rectangle 6"/>
          <p:cNvSpPr>
            <a:spLocks noChangeArrowheads="1"/>
          </p:cNvSpPr>
          <p:nvPr/>
        </p:nvSpPr>
        <p:spPr bwMode="auto">
          <a:xfrm>
            <a:off x="838200" y="3048000"/>
            <a:ext cx="2667000" cy="914400"/>
          </a:xfrm>
          <a:prstGeom prst="rect">
            <a:avLst/>
          </a:prstGeom>
          <a:solidFill>
            <a:schemeClr val="accent1"/>
          </a:solidFill>
          <a:ln w="9525">
            <a:solidFill>
              <a:schemeClr val="tx1"/>
            </a:solidFill>
            <a:miter lim="800000"/>
            <a:headEnd/>
            <a:tailEnd/>
          </a:ln>
        </p:spPr>
        <p:txBody>
          <a:bodyPr wrap="none" anchor="ctr"/>
          <a:lstStyle/>
          <a:p>
            <a:pPr algn="ctr"/>
            <a:r>
              <a:rPr lang="kk-KZ">
                <a:latin typeface="Verdana" pitchFamily="34" charset="0"/>
              </a:rPr>
              <a:t>Авторитарлық</a:t>
            </a:r>
            <a:endParaRPr lang="ru-RU">
              <a:latin typeface="Verdana" pitchFamily="34" charset="0"/>
            </a:endParaRPr>
          </a:p>
        </p:txBody>
      </p:sp>
      <p:sp>
        <p:nvSpPr>
          <p:cNvPr id="134150" name="Rectangle 7"/>
          <p:cNvSpPr>
            <a:spLocks noChangeArrowheads="1"/>
          </p:cNvSpPr>
          <p:nvPr/>
        </p:nvSpPr>
        <p:spPr bwMode="auto">
          <a:xfrm>
            <a:off x="5562600" y="3048000"/>
            <a:ext cx="2971800" cy="914400"/>
          </a:xfrm>
          <a:prstGeom prst="rect">
            <a:avLst/>
          </a:prstGeom>
          <a:solidFill>
            <a:schemeClr val="accent1"/>
          </a:solidFill>
          <a:ln w="9525">
            <a:solidFill>
              <a:schemeClr val="tx1"/>
            </a:solidFill>
            <a:miter lim="800000"/>
            <a:headEnd/>
            <a:tailEnd/>
          </a:ln>
        </p:spPr>
        <p:txBody>
          <a:bodyPr wrap="none" anchor="ctr"/>
          <a:lstStyle/>
          <a:p>
            <a:pPr algn="ctr"/>
            <a:r>
              <a:rPr lang="kk-KZ">
                <a:latin typeface="Verdana" pitchFamily="34" charset="0"/>
              </a:rPr>
              <a:t>Демократиялық</a:t>
            </a:r>
            <a:endParaRPr lang="ru-RU">
              <a:latin typeface="Verdana" pitchFamily="34" charset="0"/>
            </a:endParaRP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533400" y="304800"/>
            <a:ext cx="8229600" cy="1143000"/>
          </a:xfrm>
        </p:spPr>
        <p:txBody>
          <a:bodyPr>
            <a:normAutofit fontScale="90000"/>
          </a:bodyPr>
          <a:lstStyle/>
          <a:p>
            <a:pPr eaLnBrk="1" fontAlgn="auto" hangingPunct="1">
              <a:spcAft>
                <a:spcPts val="0"/>
              </a:spcAft>
              <a:defRPr/>
            </a:pPr>
            <a:r>
              <a:rPr lang="kk-KZ" sz="4000" smtClean="0">
                <a:solidFill>
                  <a:schemeClr val="accent1">
                    <a:tint val="88000"/>
                    <a:satMod val="150000"/>
                  </a:schemeClr>
                </a:solidFill>
              </a:rPr>
              <a:t>Саяси басшылық типологиясы</a:t>
            </a:r>
            <a:endParaRPr lang="ru-RU" sz="4000" smtClean="0">
              <a:solidFill>
                <a:schemeClr val="accent1">
                  <a:tint val="88000"/>
                  <a:satMod val="150000"/>
                </a:schemeClr>
              </a:solidFill>
            </a:endParaRPr>
          </a:p>
        </p:txBody>
      </p:sp>
      <p:sp>
        <p:nvSpPr>
          <p:cNvPr id="135170" name="Rectangle 3"/>
          <p:cNvSpPr>
            <a:spLocks noGrp="1" noChangeArrowheads="1"/>
          </p:cNvSpPr>
          <p:nvPr>
            <p:ph idx="1"/>
          </p:nvPr>
        </p:nvSpPr>
        <p:spPr>
          <a:xfrm>
            <a:off x="503238" y="530225"/>
            <a:ext cx="8183562" cy="4187825"/>
          </a:xfrm>
        </p:spPr>
        <p:txBody>
          <a:bodyPr/>
          <a:lstStyle/>
          <a:p>
            <a:pPr algn="ctr" eaLnBrk="1" hangingPunct="1"/>
            <a:r>
              <a:rPr lang="en-US" smtClean="0"/>
              <a:t>III.</a:t>
            </a:r>
            <a:r>
              <a:rPr lang="kk-KZ" smtClean="0"/>
              <a:t>Ықпал жасау сипатына қарай</a:t>
            </a:r>
            <a:endParaRPr lang="ru-RU" smtClean="0"/>
          </a:p>
        </p:txBody>
      </p:sp>
      <p:sp>
        <p:nvSpPr>
          <p:cNvPr id="135171" name="Line 4"/>
          <p:cNvSpPr>
            <a:spLocks noChangeShapeType="1"/>
          </p:cNvSpPr>
          <p:nvPr/>
        </p:nvSpPr>
        <p:spPr bwMode="auto">
          <a:xfrm flipH="1">
            <a:off x="1752600" y="2209800"/>
            <a:ext cx="2209800" cy="914400"/>
          </a:xfrm>
          <a:prstGeom prst="line">
            <a:avLst/>
          </a:prstGeom>
          <a:noFill/>
          <a:ln w="9525">
            <a:solidFill>
              <a:schemeClr val="tx1"/>
            </a:solidFill>
            <a:round/>
            <a:headEnd/>
            <a:tailEnd type="triangle" w="med" len="med"/>
          </a:ln>
        </p:spPr>
        <p:txBody>
          <a:bodyPr/>
          <a:lstStyle/>
          <a:p>
            <a:endParaRPr lang="ru-RU"/>
          </a:p>
        </p:txBody>
      </p:sp>
      <p:sp>
        <p:nvSpPr>
          <p:cNvPr id="135172" name="Line 6"/>
          <p:cNvSpPr>
            <a:spLocks noChangeShapeType="1"/>
          </p:cNvSpPr>
          <p:nvPr/>
        </p:nvSpPr>
        <p:spPr bwMode="auto">
          <a:xfrm>
            <a:off x="5029200" y="2209800"/>
            <a:ext cx="2362200" cy="762000"/>
          </a:xfrm>
          <a:prstGeom prst="line">
            <a:avLst/>
          </a:prstGeom>
          <a:noFill/>
          <a:ln w="9525">
            <a:solidFill>
              <a:schemeClr val="tx1"/>
            </a:solidFill>
            <a:round/>
            <a:headEnd/>
            <a:tailEnd type="triangle" w="med" len="med"/>
          </a:ln>
        </p:spPr>
        <p:txBody>
          <a:bodyPr/>
          <a:lstStyle/>
          <a:p>
            <a:endParaRPr lang="ru-RU"/>
          </a:p>
        </p:txBody>
      </p:sp>
      <p:sp>
        <p:nvSpPr>
          <p:cNvPr id="135173" name="Rectangle 7"/>
          <p:cNvSpPr>
            <a:spLocks noChangeArrowheads="1"/>
          </p:cNvSpPr>
          <p:nvPr/>
        </p:nvSpPr>
        <p:spPr bwMode="auto">
          <a:xfrm>
            <a:off x="533400" y="3124200"/>
            <a:ext cx="2743200" cy="914400"/>
          </a:xfrm>
          <a:prstGeom prst="rect">
            <a:avLst/>
          </a:prstGeom>
          <a:solidFill>
            <a:schemeClr val="accent1"/>
          </a:solidFill>
          <a:ln w="9525">
            <a:solidFill>
              <a:schemeClr val="tx1"/>
            </a:solidFill>
            <a:miter lim="800000"/>
            <a:headEnd/>
            <a:tailEnd/>
          </a:ln>
        </p:spPr>
        <p:txBody>
          <a:bodyPr wrap="none" anchor="ctr"/>
          <a:lstStyle/>
          <a:p>
            <a:pPr algn="ctr"/>
            <a:r>
              <a:rPr lang="kk-KZ">
                <a:latin typeface="Verdana" pitchFamily="34" charset="0"/>
              </a:rPr>
              <a:t>Конструктивты</a:t>
            </a:r>
            <a:endParaRPr lang="ru-RU">
              <a:latin typeface="Verdana" pitchFamily="34" charset="0"/>
            </a:endParaRPr>
          </a:p>
        </p:txBody>
      </p:sp>
      <p:sp>
        <p:nvSpPr>
          <p:cNvPr id="135174" name="Rectangle 8"/>
          <p:cNvSpPr>
            <a:spLocks noChangeArrowheads="1"/>
          </p:cNvSpPr>
          <p:nvPr/>
        </p:nvSpPr>
        <p:spPr bwMode="auto">
          <a:xfrm>
            <a:off x="5715000" y="3124200"/>
            <a:ext cx="2895600" cy="914400"/>
          </a:xfrm>
          <a:prstGeom prst="rect">
            <a:avLst/>
          </a:prstGeom>
          <a:solidFill>
            <a:schemeClr val="accent1"/>
          </a:solidFill>
          <a:ln w="9525">
            <a:solidFill>
              <a:schemeClr val="tx1"/>
            </a:solidFill>
            <a:miter lim="800000"/>
            <a:headEnd/>
            <a:tailEnd/>
          </a:ln>
        </p:spPr>
        <p:txBody>
          <a:bodyPr wrap="none" anchor="ctr"/>
          <a:lstStyle/>
          <a:p>
            <a:pPr algn="ctr"/>
            <a:r>
              <a:rPr lang="kk-KZ">
                <a:latin typeface="Verdana" pitchFamily="34" charset="0"/>
              </a:rPr>
              <a:t>Деструктивты</a:t>
            </a:r>
            <a:endParaRPr lang="ru-RU">
              <a:latin typeface="Verdana" pitchFamily="34" charset="0"/>
            </a:endParaRPr>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503238" y="4983163"/>
            <a:ext cx="8183562" cy="1052512"/>
          </a:xfrm>
        </p:spPr>
        <p:txBody>
          <a:bodyPr>
            <a:normAutofit fontScale="90000"/>
          </a:bodyPr>
          <a:lstStyle/>
          <a:p>
            <a:pPr eaLnBrk="1" fontAlgn="auto" hangingPunct="1">
              <a:spcAft>
                <a:spcPts val="0"/>
              </a:spcAft>
              <a:defRPr/>
            </a:pPr>
            <a:r>
              <a:rPr lang="kk-KZ" sz="4000" smtClean="0">
                <a:solidFill>
                  <a:schemeClr val="accent1">
                    <a:tint val="88000"/>
                    <a:satMod val="150000"/>
                  </a:schemeClr>
                </a:solidFill>
              </a:rPr>
              <a:t>Саяси басшылық типологиясы</a:t>
            </a:r>
            <a:endParaRPr lang="ru-RU" sz="4000" smtClean="0">
              <a:solidFill>
                <a:schemeClr val="accent1">
                  <a:tint val="88000"/>
                  <a:satMod val="150000"/>
                </a:schemeClr>
              </a:solidFill>
            </a:endParaRPr>
          </a:p>
        </p:txBody>
      </p:sp>
      <p:sp>
        <p:nvSpPr>
          <p:cNvPr id="136194" name="Rectangle 3"/>
          <p:cNvSpPr>
            <a:spLocks noGrp="1" noChangeArrowheads="1"/>
          </p:cNvSpPr>
          <p:nvPr>
            <p:ph idx="1"/>
          </p:nvPr>
        </p:nvSpPr>
        <p:spPr>
          <a:xfrm>
            <a:off x="503238" y="530225"/>
            <a:ext cx="8183562" cy="4187825"/>
          </a:xfrm>
        </p:spPr>
        <p:txBody>
          <a:bodyPr/>
          <a:lstStyle/>
          <a:p>
            <a:pPr algn="ctr" eaLnBrk="1" hangingPunct="1"/>
            <a:r>
              <a:rPr lang="en-US" smtClean="0"/>
              <a:t>IV. </a:t>
            </a:r>
            <a:r>
              <a:rPr lang="kk-KZ" smtClean="0"/>
              <a:t>Ықпал ету формасына қарай</a:t>
            </a:r>
            <a:endParaRPr lang="ru-RU" smtClean="0"/>
          </a:p>
        </p:txBody>
      </p:sp>
      <p:sp>
        <p:nvSpPr>
          <p:cNvPr id="136195" name="Line 5"/>
          <p:cNvSpPr>
            <a:spLocks noChangeShapeType="1"/>
          </p:cNvSpPr>
          <p:nvPr/>
        </p:nvSpPr>
        <p:spPr bwMode="auto">
          <a:xfrm flipH="1">
            <a:off x="1447800" y="2209800"/>
            <a:ext cx="2438400" cy="990600"/>
          </a:xfrm>
          <a:prstGeom prst="line">
            <a:avLst/>
          </a:prstGeom>
          <a:noFill/>
          <a:ln w="9525">
            <a:solidFill>
              <a:schemeClr val="tx1"/>
            </a:solidFill>
            <a:round/>
            <a:headEnd/>
            <a:tailEnd type="triangle" w="med" len="med"/>
          </a:ln>
        </p:spPr>
        <p:txBody>
          <a:bodyPr/>
          <a:lstStyle/>
          <a:p>
            <a:endParaRPr lang="ru-RU"/>
          </a:p>
        </p:txBody>
      </p:sp>
      <p:sp>
        <p:nvSpPr>
          <p:cNvPr id="136196" name="Line 7"/>
          <p:cNvSpPr>
            <a:spLocks noChangeShapeType="1"/>
          </p:cNvSpPr>
          <p:nvPr/>
        </p:nvSpPr>
        <p:spPr bwMode="auto">
          <a:xfrm>
            <a:off x="4876800" y="2286000"/>
            <a:ext cx="2667000" cy="838200"/>
          </a:xfrm>
          <a:prstGeom prst="line">
            <a:avLst/>
          </a:prstGeom>
          <a:noFill/>
          <a:ln w="9525">
            <a:solidFill>
              <a:schemeClr val="tx1"/>
            </a:solidFill>
            <a:round/>
            <a:headEnd/>
            <a:tailEnd type="triangle" w="med" len="med"/>
          </a:ln>
        </p:spPr>
        <p:txBody>
          <a:bodyPr/>
          <a:lstStyle/>
          <a:p>
            <a:endParaRPr lang="ru-RU"/>
          </a:p>
        </p:txBody>
      </p:sp>
      <p:sp>
        <p:nvSpPr>
          <p:cNvPr id="136197" name="Rectangle 8"/>
          <p:cNvSpPr>
            <a:spLocks noChangeArrowheads="1"/>
          </p:cNvSpPr>
          <p:nvPr/>
        </p:nvSpPr>
        <p:spPr bwMode="auto">
          <a:xfrm>
            <a:off x="457200" y="3200400"/>
            <a:ext cx="2819400" cy="914400"/>
          </a:xfrm>
          <a:prstGeom prst="rect">
            <a:avLst/>
          </a:prstGeom>
          <a:solidFill>
            <a:schemeClr val="accent1"/>
          </a:solidFill>
          <a:ln w="9525">
            <a:solidFill>
              <a:schemeClr val="tx1"/>
            </a:solidFill>
            <a:miter lim="800000"/>
            <a:headEnd/>
            <a:tailEnd/>
          </a:ln>
        </p:spPr>
        <p:txBody>
          <a:bodyPr wrap="none" anchor="ctr"/>
          <a:lstStyle/>
          <a:p>
            <a:pPr algn="ctr"/>
            <a:r>
              <a:rPr lang="kk-KZ">
                <a:latin typeface="Verdana" pitchFamily="34" charset="0"/>
              </a:rPr>
              <a:t>Формальды</a:t>
            </a:r>
            <a:endParaRPr lang="ru-RU">
              <a:latin typeface="Verdana" pitchFamily="34" charset="0"/>
            </a:endParaRPr>
          </a:p>
        </p:txBody>
      </p:sp>
      <p:sp>
        <p:nvSpPr>
          <p:cNvPr id="136198" name="Rectangle 9"/>
          <p:cNvSpPr>
            <a:spLocks noChangeArrowheads="1"/>
          </p:cNvSpPr>
          <p:nvPr/>
        </p:nvSpPr>
        <p:spPr bwMode="auto">
          <a:xfrm>
            <a:off x="5334000" y="3200400"/>
            <a:ext cx="3429000" cy="914400"/>
          </a:xfrm>
          <a:prstGeom prst="rect">
            <a:avLst/>
          </a:prstGeom>
          <a:solidFill>
            <a:schemeClr val="accent1"/>
          </a:solidFill>
          <a:ln w="9525">
            <a:solidFill>
              <a:schemeClr val="tx1"/>
            </a:solidFill>
            <a:miter lim="800000"/>
            <a:headEnd/>
            <a:tailEnd/>
          </a:ln>
        </p:spPr>
        <p:txBody>
          <a:bodyPr wrap="none" anchor="ctr"/>
          <a:lstStyle/>
          <a:p>
            <a:pPr algn="ctr"/>
            <a:r>
              <a:rPr lang="kk-KZ">
                <a:latin typeface="Verdana" pitchFamily="34" charset="0"/>
              </a:rPr>
              <a:t>Формальды емес</a:t>
            </a:r>
            <a:endParaRPr lang="ru-RU">
              <a:latin typeface="Verdana" pitchFamily="34" charset="0"/>
            </a:endParaRPr>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503238" y="4983163"/>
            <a:ext cx="8183562" cy="1052512"/>
          </a:xfrm>
        </p:spPr>
        <p:txBody>
          <a:bodyPr>
            <a:normAutofit fontScale="90000"/>
          </a:bodyPr>
          <a:lstStyle/>
          <a:p>
            <a:pPr eaLnBrk="1" fontAlgn="auto" hangingPunct="1">
              <a:spcAft>
                <a:spcPts val="0"/>
              </a:spcAft>
              <a:defRPr/>
            </a:pPr>
            <a:r>
              <a:rPr lang="kk-KZ" sz="4000" smtClean="0">
                <a:solidFill>
                  <a:schemeClr val="accent1">
                    <a:tint val="88000"/>
                    <a:satMod val="150000"/>
                  </a:schemeClr>
                </a:solidFill>
              </a:rPr>
              <a:t>Саяси топ бастаушылардың қызметтеры</a:t>
            </a:r>
            <a:r>
              <a:rPr lang="ru-RU" sz="4000" smtClean="0">
                <a:solidFill>
                  <a:schemeClr val="accent1">
                    <a:tint val="88000"/>
                    <a:satMod val="150000"/>
                  </a:schemeClr>
                </a:solidFill>
              </a:rPr>
              <a:t> </a:t>
            </a:r>
          </a:p>
        </p:txBody>
      </p:sp>
      <p:sp>
        <p:nvSpPr>
          <p:cNvPr id="74755" name="Rectangle 3"/>
          <p:cNvSpPr>
            <a:spLocks noGrp="1" noChangeArrowheads="1"/>
          </p:cNvSpPr>
          <p:nvPr>
            <p:ph idx="1"/>
          </p:nvPr>
        </p:nvSpPr>
        <p:spPr>
          <a:xfrm>
            <a:off x="503238" y="530225"/>
            <a:ext cx="8183562" cy="4187825"/>
          </a:xfrm>
        </p:spPr>
        <p:txBody>
          <a:bodyPr>
            <a:normAutofit lnSpcReduction="10000"/>
          </a:bodyPr>
          <a:lstStyle/>
          <a:p>
            <a:pPr marL="265176" indent="-265176" eaLnBrk="1" fontAlgn="auto" hangingPunct="1">
              <a:lnSpc>
                <a:spcPct val="80000"/>
              </a:lnSpc>
              <a:spcAft>
                <a:spcPts val="0"/>
              </a:spcAft>
              <a:buFont typeface="Wingdings 2"/>
              <a:buChar char=""/>
              <a:defRPr/>
            </a:pPr>
            <a:r>
              <a:rPr lang="kk-KZ" sz="2400" smtClean="0"/>
              <a:t>қоғамның түбегейлі құндылықтары мен арман-аңсарлары негізінде әр түрлі топтардың басын біріктіріп, мүдделерін үйлестіру, топтастыру;</a:t>
            </a:r>
            <a:r>
              <a:rPr lang="ru-RU" sz="2400" smtClean="0"/>
              <a:t> </a:t>
            </a:r>
          </a:p>
          <a:p>
            <a:pPr marL="265176" indent="-265176" eaLnBrk="1" fontAlgn="auto" hangingPunct="1">
              <a:lnSpc>
                <a:spcPct val="80000"/>
              </a:lnSpc>
              <a:spcAft>
                <a:spcPts val="0"/>
              </a:spcAft>
              <a:buFont typeface="Wingdings 2"/>
              <a:buChar char=""/>
              <a:defRPr/>
            </a:pPr>
            <a:r>
              <a:rPr lang="kk-KZ" sz="2400" smtClean="0"/>
              <a:t> халықтың, топтардың қажеттіктерін өтейтін және қарыштап алға басуға мүмкіндік тудыратын саяси бағыт-бағдарлама жасау;</a:t>
            </a:r>
          </a:p>
          <a:p>
            <a:pPr marL="265176" indent="-265176" eaLnBrk="1" fontAlgn="auto" hangingPunct="1">
              <a:lnSpc>
                <a:spcPct val="80000"/>
              </a:lnSpc>
              <a:spcAft>
                <a:spcPts val="0"/>
              </a:spcAft>
              <a:buFont typeface="Wingdings 2"/>
              <a:buChar char=""/>
              <a:defRPr/>
            </a:pPr>
            <a:r>
              <a:rPr lang="kk-KZ" sz="2400" smtClean="0"/>
              <a:t> қоғам алдындағы мақсаттарды жүзеге асырудың әдістері мен тәсілдерін айқындау; </a:t>
            </a:r>
          </a:p>
          <a:p>
            <a:pPr marL="265176" indent="-265176" eaLnBrk="1" fontAlgn="auto" hangingPunct="1">
              <a:lnSpc>
                <a:spcPct val="80000"/>
              </a:lnSpc>
              <a:spcAft>
                <a:spcPts val="0"/>
              </a:spcAft>
              <a:buFont typeface="Wingdings 2"/>
              <a:buChar char=""/>
              <a:defRPr/>
            </a:pPr>
            <a:r>
              <a:rPr lang="kk-KZ" sz="2400" smtClean="0"/>
              <a:t>халықты ынталандыру аркылы қажетті өзгерістерді іске асыру; </a:t>
            </a:r>
          </a:p>
          <a:p>
            <a:pPr marL="265176" indent="-265176" eaLnBrk="1" fontAlgn="auto" hangingPunct="1">
              <a:lnSpc>
                <a:spcPct val="80000"/>
              </a:lnSpc>
              <a:spcAft>
                <a:spcPts val="0"/>
              </a:spcAft>
              <a:buFont typeface="Wingdings 2"/>
              <a:buChar char=""/>
              <a:defRPr/>
            </a:pPr>
            <a:r>
              <a:rPr lang="kk-KZ" sz="2400" smtClean="0"/>
              <a:t>жұртшылықпен, әр түрлі ұйымдар, топтармен тығыз байланыс жасау негізінде өзін-өзі саяси ұйымдастырудың тұрақты түрлерін қамтамасыз ету;</a:t>
            </a:r>
            <a:r>
              <a:rPr lang="ru-RU" sz="2400" smtClean="0"/>
              <a:t> </a:t>
            </a:r>
          </a:p>
          <a:p>
            <a:pPr marL="265176" indent="-265176" eaLnBrk="1" fontAlgn="auto" hangingPunct="1">
              <a:lnSpc>
                <a:spcPct val="80000"/>
              </a:lnSpc>
              <a:spcAft>
                <a:spcPts val="0"/>
              </a:spcAft>
              <a:buFont typeface="Wingdings 2"/>
              <a:buChar char=""/>
              <a:defRPr/>
            </a:pPr>
            <a:r>
              <a:rPr lang="kk-KZ" sz="2400" smtClean="0"/>
              <a:t>әділдіктің, зандылықтың, тәртіптің кепілі болу.</a:t>
            </a:r>
          </a:p>
          <a:p>
            <a:pPr marL="265176" indent="-265176" eaLnBrk="1" fontAlgn="auto" hangingPunct="1">
              <a:lnSpc>
                <a:spcPct val="80000"/>
              </a:lnSpc>
              <a:spcAft>
                <a:spcPts val="0"/>
              </a:spcAft>
              <a:buFont typeface="Wingdings 2"/>
              <a:buChar char=""/>
              <a:defRPr/>
            </a:pPr>
            <a:endParaRPr lang="ru-RU" sz="2400" smtClean="0"/>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1196975"/>
            <a:ext cx="7772400" cy="2016125"/>
          </a:xfrm>
        </p:spPr>
        <p:txBody>
          <a:bodyPr/>
          <a:lstStyle/>
          <a:p>
            <a:pPr algn="ctr" eaLnBrk="1" fontAlgn="auto" hangingPunct="1">
              <a:spcAft>
                <a:spcPts val="0"/>
              </a:spcAft>
              <a:defRPr/>
            </a:pPr>
            <a:r>
              <a:rPr lang="ru-RU" sz="3200" dirty="0" smtClean="0">
                <a:solidFill>
                  <a:schemeClr val="tx1"/>
                </a:solidFill>
                <a:latin typeface="Times New Roman" pitchFamily="18" charset="0"/>
                <a:cs typeface="Times New Roman" pitchFamily="18" charset="0"/>
              </a:rPr>
              <a:t>9.Саяси идеология</a:t>
            </a:r>
          </a:p>
        </p:txBody>
      </p:sp>
      <p:sp>
        <p:nvSpPr>
          <p:cNvPr id="3075" name="Rectangle 3"/>
          <p:cNvSpPr>
            <a:spLocks noGrp="1" noChangeArrowheads="1"/>
          </p:cNvSpPr>
          <p:nvPr>
            <p:ph type="subTitle" idx="1"/>
          </p:nvPr>
        </p:nvSpPr>
        <p:spPr>
          <a:xfrm>
            <a:off x="1371600" y="3213100"/>
            <a:ext cx="6400800" cy="2736850"/>
          </a:xfrm>
        </p:spPr>
        <p:txBody>
          <a:bodyPr>
            <a:normAutofit/>
          </a:bodyPr>
          <a:lstStyle/>
          <a:p>
            <a:pPr algn="ctr" eaLnBrk="1" fontAlgn="auto" hangingPunct="1">
              <a:spcAft>
                <a:spcPts val="0"/>
              </a:spcAft>
              <a:buFont typeface="Wingdings 2"/>
              <a:buNone/>
              <a:defRPr/>
            </a:pPr>
            <a:endParaRPr lang="ru-RU" sz="2800" b="1" dirty="0" smtClean="0">
              <a:latin typeface="Times New Roman" pitchFamily="18" charset="0"/>
              <a:cs typeface="Times New Roman" pitchFamily="18" charset="0"/>
            </a:endParaRPr>
          </a:p>
          <a:p>
            <a:pPr algn="ctr" eaLnBrk="1" fontAlgn="auto" hangingPunct="1">
              <a:spcAft>
                <a:spcPts val="0"/>
              </a:spcAft>
              <a:buFont typeface="Wingdings 2"/>
              <a:buNone/>
              <a:defRPr/>
            </a:pPr>
            <a:r>
              <a:rPr lang="ru-RU" sz="2800" b="1" dirty="0" err="1" smtClean="0">
                <a:latin typeface="Times New Roman" pitchFamily="18" charset="0"/>
                <a:cs typeface="Times New Roman" pitchFamily="18" charset="0"/>
              </a:rPr>
              <a:t>Жоспар</a:t>
            </a:r>
            <a:r>
              <a:rPr lang="ru-RU" sz="2800" b="1" dirty="0" smtClean="0">
                <a:latin typeface="Times New Roman" pitchFamily="18" charset="0"/>
                <a:cs typeface="Times New Roman" pitchFamily="18" charset="0"/>
              </a:rPr>
              <a:t>:</a:t>
            </a:r>
          </a:p>
          <a:p>
            <a:pPr algn="ctr" eaLnBrk="1" fontAlgn="auto" hangingPunct="1">
              <a:spcAft>
                <a:spcPts val="0"/>
              </a:spcAft>
              <a:buFont typeface="Wingdings 2"/>
              <a:buNone/>
              <a:defRPr/>
            </a:pPr>
            <a:r>
              <a:rPr lang="ru-RU" sz="2800" b="1" dirty="0" smtClean="0">
                <a:latin typeface="Times New Roman" pitchFamily="18" charset="0"/>
                <a:cs typeface="Times New Roman" pitchFamily="18" charset="0"/>
              </a:rPr>
              <a:t>1.</a:t>
            </a:r>
            <a:r>
              <a:rPr lang="kk-KZ" sz="2800" b="1" dirty="0" smtClean="0">
                <a:latin typeface="Times New Roman" pitchFamily="18" charset="0"/>
                <a:cs typeface="Times New Roman" pitchFamily="18" charset="0"/>
              </a:rPr>
              <a:t>Саяси идеология үғымы</a:t>
            </a:r>
            <a:endParaRPr lang="ru-RU" sz="2800" b="1" dirty="0" smtClean="0">
              <a:latin typeface="Times New Roman" pitchFamily="18" charset="0"/>
              <a:cs typeface="Times New Roman" pitchFamily="18" charset="0"/>
            </a:endParaRPr>
          </a:p>
          <a:p>
            <a:pPr algn="ctr" eaLnBrk="1" fontAlgn="auto" hangingPunct="1">
              <a:spcAft>
                <a:spcPts val="0"/>
              </a:spcAft>
              <a:buFont typeface="Wingdings 2"/>
              <a:buNone/>
              <a:defRPr/>
            </a:pPr>
            <a:r>
              <a:rPr lang="ru-RU" sz="2800" b="1" dirty="0" smtClean="0">
                <a:latin typeface="Times New Roman" pitchFamily="18" charset="0"/>
                <a:cs typeface="Times New Roman" pitchFamily="18" charset="0"/>
              </a:rPr>
              <a:t>       2.Казіргі </a:t>
            </a:r>
            <a:r>
              <a:rPr lang="ru-RU" sz="2800" b="1" dirty="0" err="1" smtClean="0">
                <a:latin typeface="Times New Roman" pitchFamily="18" charset="0"/>
                <a:cs typeface="Times New Roman" pitchFamily="18" charset="0"/>
              </a:rPr>
              <a:t>саяси</a:t>
            </a:r>
            <a:r>
              <a:rPr lang="ru-RU" sz="2800" b="1" dirty="0" smtClean="0">
                <a:latin typeface="Times New Roman" pitchFamily="18" charset="0"/>
                <a:cs typeface="Times New Roman" pitchFamily="18" charset="0"/>
              </a:rPr>
              <a:t> </a:t>
            </a:r>
            <a:r>
              <a:rPr lang="ru-RU" sz="2800" b="1" dirty="0" err="1" smtClean="0">
                <a:latin typeface="Times New Roman" pitchFamily="18" charset="0"/>
                <a:cs typeface="Times New Roman" pitchFamily="18" charset="0"/>
              </a:rPr>
              <a:t>идеологияның түрлері</a:t>
            </a:r>
            <a:endParaRPr lang="ru-RU" sz="2800" b="1" dirty="0" smtClean="0">
              <a:latin typeface="Times New Roman" pitchFamily="18" charset="0"/>
              <a:cs typeface="Times New Roman" pitchFamily="18" charset="0"/>
            </a:endParaRPr>
          </a:p>
          <a:p>
            <a:pPr eaLnBrk="1" fontAlgn="auto" hangingPunct="1">
              <a:spcAft>
                <a:spcPts val="0"/>
              </a:spcAft>
              <a:buFont typeface="Wingdings 2"/>
              <a:buNone/>
              <a:defRPr/>
            </a:pPr>
            <a:endParaRPr lang="ru-RU" dirty="0" smtClean="0"/>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r>
              <a:rPr lang="ru-RU" smtClean="0">
                <a:solidFill>
                  <a:schemeClr val="accent1">
                    <a:tint val="88000"/>
                    <a:satMod val="150000"/>
                  </a:schemeClr>
                </a:solidFill>
              </a:rPr>
              <a:t>Идеология ұғымы</a:t>
            </a:r>
          </a:p>
        </p:txBody>
      </p:sp>
      <p:sp>
        <p:nvSpPr>
          <p:cNvPr id="139266" name="Rectangle 3"/>
          <p:cNvSpPr>
            <a:spLocks noGrp="1" noChangeArrowheads="1"/>
          </p:cNvSpPr>
          <p:nvPr>
            <p:ph idx="1"/>
          </p:nvPr>
        </p:nvSpPr>
        <p:spPr>
          <a:xfrm>
            <a:off x="503238" y="530225"/>
            <a:ext cx="8183562" cy="4187825"/>
          </a:xfrm>
        </p:spPr>
        <p:txBody>
          <a:bodyPr/>
          <a:lstStyle/>
          <a:p>
            <a:pPr eaLnBrk="1" hangingPunct="1"/>
            <a:r>
              <a:rPr lang="ru-RU" smtClean="0"/>
              <a:t>«Идеология» деген ұғым гректің ideia және loqos деген сөздерінен шыққан. Идея – көзқарас, логос –ілім, ой.</a:t>
            </a:r>
          </a:p>
          <a:p>
            <a:pPr eaLnBrk="1" hangingPunct="1"/>
            <a:r>
              <a:rPr lang="ru-RU" smtClean="0"/>
              <a:t>биліктің қолдауымен іске асырылатын идеялар жиынтығы</a:t>
            </a:r>
          </a:p>
          <a:p>
            <a:pPr eaLnBrk="1" hangingPunct="1"/>
            <a:r>
              <a:rPr lang="ru-RU" smtClean="0"/>
              <a:t>мемлекет, саяси билік үшін қоғамды, азаматтарды бір мақсатқа жұмылдыру үшін пайдаланатын құрал.</a:t>
            </a:r>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r>
              <a:rPr lang="ru-RU" smtClean="0">
                <a:solidFill>
                  <a:schemeClr val="accent1">
                    <a:tint val="88000"/>
                    <a:satMod val="150000"/>
                  </a:schemeClr>
                </a:solidFill>
              </a:rPr>
              <a:t>Идеология ұғымы</a:t>
            </a:r>
          </a:p>
        </p:txBody>
      </p:sp>
      <p:sp>
        <p:nvSpPr>
          <p:cNvPr id="140290" name="Rectangle 3"/>
          <p:cNvSpPr>
            <a:spLocks noGrp="1" noChangeArrowheads="1"/>
          </p:cNvSpPr>
          <p:nvPr>
            <p:ph idx="1"/>
          </p:nvPr>
        </p:nvSpPr>
        <p:spPr>
          <a:xfrm>
            <a:off x="503238" y="530225"/>
            <a:ext cx="8183562" cy="4187825"/>
          </a:xfrm>
        </p:spPr>
        <p:txBody>
          <a:bodyPr/>
          <a:lstStyle/>
          <a:p>
            <a:pPr eaLnBrk="1" hangingPunct="1">
              <a:lnSpc>
                <a:spcPct val="80000"/>
              </a:lnSpc>
            </a:pPr>
            <a:r>
              <a:rPr lang="ru-RU" smtClean="0"/>
              <a:t>Идеология ұғымын ғылыми айналымға, әдебиетке енгізген француз ғалымы, философы Дестют де Треси (1754-1836 жж.).</a:t>
            </a:r>
          </a:p>
          <a:p>
            <a:pPr eaLnBrk="1" hangingPunct="1">
              <a:lnSpc>
                <a:spcPct val="80000"/>
              </a:lnSpc>
            </a:pPr>
            <a:r>
              <a:rPr lang="ru-RU" smtClean="0"/>
              <a:t>Неміс саясаттанушысы М.Вебер де идеология проблемаларын теориялық тұрғыдан жан-жақты зерттеуге бірнеше еңбектерін арнады.</a:t>
            </a:r>
          </a:p>
          <a:p>
            <a:pPr eaLnBrk="1" hangingPunct="1">
              <a:lnSpc>
                <a:spcPct val="80000"/>
              </a:lnSpc>
            </a:pPr>
            <a:r>
              <a:rPr lang="ru-RU" smtClean="0"/>
              <a:t>Кейінірек идеология 105 деген түсінікті терең зерттеген неміс ғалымы Карл Манхейм болды. </a:t>
            </a:r>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503238" y="4983163"/>
            <a:ext cx="8183562" cy="1052512"/>
          </a:xfrm>
        </p:spPr>
        <p:txBody>
          <a:bodyPr/>
          <a:lstStyle/>
          <a:p>
            <a:pPr algn="ctr" eaLnBrk="1" fontAlgn="auto" hangingPunct="1">
              <a:spcAft>
                <a:spcPts val="0"/>
              </a:spcAft>
              <a:defRPr/>
            </a:pPr>
            <a:r>
              <a:rPr lang="ru-RU" sz="4400" smtClean="0">
                <a:solidFill>
                  <a:schemeClr val="accent1">
                    <a:tint val="88000"/>
                    <a:satMod val="150000"/>
                  </a:schemeClr>
                </a:solidFill>
              </a:rPr>
              <a:t>Идеология</a:t>
            </a:r>
          </a:p>
        </p:txBody>
      </p:sp>
      <p:sp>
        <p:nvSpPr>
          <p:cNvPr id="141314" name="Rectangle 3"/>
          <p:cNvSpPr>
            <a:spLocks noGrp="1" noChangeArrowheads="1"/>
          </p:cNvSpPr>
          <p:nvPr>
            <p:ph idx="1"/>
          </p:nvPr>
        </p:nvSpPr>
        <p:spPr>
          <a:xfrm>
            <a:off x="503238" y="530225"/>
            <a:ext cx="8183562" cy="4187825"/>
          </a:xfrm>
        </p:spPr>
        <p:txBody>
          <a:bodyPr/>
          <a:lstStyle/>
          <a:p>
            <a:pPr algn="ctr" eaLnBrk="1" hangingPunct="1"/>
            <a:r>
              <a:rPr lang="ru-RU" smtClean="0"/>
              <a:t>мемлекеттің, саяси топтардың, жеке тұлғалардың қоғам мен әлеуметтік топтар алдындағы мақсаттарын іске асыру үшін қолданылатын көзқарастар жүйесі.</a:t>
            </a:r>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r>
              <a:rPr lang="ru-RU" smtClean="0">
                <a:solidFill>
                  <a:schemeClr val="accent1">
                    <a:tint val="88000"/>
                    <a:satMod val="150000"/>
                  </a:schemeClr>
                </a:solidFill>
              </a:rPr>
              <a:t>Саяси идеология деңгейлері</a:t>
            </a:r>
          </a:p>
        </p:txBody>
      </p:sp>
      <p:sp>
        <p:nvSpPr>
          <p:cNvPr id="142338" name="Rectangle 3"/>
          <p:cNvSpPr>
            <a:spLocks noGrp="1" noChangeArrowheads="1"/>
          </p:cNvSpPr>
          <p:nvPr>
            <p:ph idx="1"/>
          </p:nvPr>
        </p:nvSpPr>
        <p:spPr>
          <a:xfrm>
            <a:off x="503238" y="530225"/>
            <a:ext cx="8183562" cy="4187825"/>
          </a:xfrm>
        </p:spPr>
        <p:txBody>
          <a:bodyPr/>
          <a:lstStyle/>
          <a:p>
            <a:pPr algn="ctr" eaLnBrk="1" hangingPunct="1"/>
            <a:r>
              <a:rPr lang="ru-RU" smtClean="0"/>
              <a:t>қызмет істеу деңгейлері</a:t>
            </a:r>
          </a:p>
        </p:txBody>
      </p:sp>
      <p:sp>
        <p:nvSpPr>
          <p:cNvPr id="142339" name="Line 4"/>
          <p:cNvSpPr>
            <a:spLocks noChangeShapeType="1"/>
          </p:cNvSpPr>
          <p:nvPr/>
        </p:nvSpPr>
        <p:spPr bwMode="auto">
          <a:xfrm flipH="1">
            <a:off x="1600200" y="2209800"/>
            <a:ext cx="2286000" cy="685800"/>
          </a:xfrm>
          <a:prstGeom prst="line">
            <a:avLst/>
          </a:prstGeom>
          <a:noFill/>
          <a:ln w="9525">
            <a:solidFill>
              <a:schemeClr val="tx1"/>
            </a:solidFill>
            <a:round/>
            <a:headEnd/>
            <a:tailEnd type="triangle" w="med" len="med"/>
          </a:ln>
        </p:spPr>
        <p:txBody>
          <a:bodyPr/>
          <a:lstStyle/>
          <a:p>
            <a:endParaRPr lang="ru-RU"/>
          </a:p>
        </p:txBody>
      </p:sp>
      <p:sp>
        <p:nvSpPr>
          <p:cNvPr id="142340" name="Line 6"/>
          <p:cNvSpPr>
            <a:spLocks noChangeShapeType="1"/>
          </p:cNvSpPr>
          <p:nvPr/>
        </p:nvSpPr>
        <p:spPr bwMode="auto">
          <a:xfrm>
            <a:off x="5105400" y="2209800"/>
            <a:ext cx="2286000" cy="762000"/>
          </a:xfrm>
          <a:prstGeom prst="line">
            <a:avLst/>
          </a:prstGeom>
          <a:noFill/>
          <a:ln w="9525">
            <a:solidFill>
              <a:schemeClr val="tx1"/>
            </a:solidFill>
            <a:round/>
            <a:headEnd/>
            <a:tailEnd type="triangle" w="med" len="med"/>
          </a:ln>
        </p:spPr>
        <p:txBody>
          <a:bodyPr/>
          <a:lstStyle/>
          <a:p>
            <a:endParaRPr lang="ru-RU"/>
          </a:p>
        </p:txBody>
      </p:sp>
      <p:sp>
        <p:nvSpPr>
          <p:cNvPr id="142341" name="Rectangle 7"/>
          <p:cNvSpPr>
            <a:spLocks noChangeArrowheads="1"/>
          </p:cNvSpPr>
          <p:nvPr/>
        </p:nvSpPr>
        <p:spPr bwMode="auto">
          <a:xfrm>
            <a:off x="3005138" y="3230563"/>
            <a:ext cx="3133725" cy="396875"/>
          </a:xfrm>
          <a:prstGeom prst="rect">
            <a:avLst/>
          </a:prstGeom>
          <a:noFill/>
          <a:ln w="9525">
            <a:noFill/>
            <a:miter lim="800000"/>
            <a:headEnd/>
            <a:tailEnd/>
          </a:ln>
        </p:spPr>
        <p:txBody>
          <a:bodyPr wrap="none">
            <a:spAutoFit/>
          </a:bodyPr>
          <a:lstStyle/>
          <a:p>
            <a:r>
              <a:rPr lang="ru-RU">
                <a:latin typeface="Verdana" pitchFamily="34" charset="0"/>
              </a:rPr>
              <a:t> теориялық-түжырымдық</a:t>
            </a:r>
          </a:p>
        </p:txBody>
      </p:sp>
      <p:sp>
        <p:nvSpPr>
          <p:cNvPr id="142342" name="Line 8"/>
          <p:cNvSpPr>
            <a:spLocks noChangeShapeType="1"/>
          </p:cNvSpPr>
          <p:nvPr/>
        </p:nvSpPr>
        <p:spPr bwMode="auto">
          <a:xfrm>
            <a:off x="4495800" y="2209800"/>
            <a:ext cx="0" cy="990600"/>
          </a:xfrm>
          <a:prstGeom prst="line">
            <a:avLst/>
          </a:prstGeom>
          <a:noFill/>
          <a:ln w="9525">
            <a:solidFill>
              <a:schemeClr val="tx1"/>
            </a:solidFill>
            <a:round/>
            <a:headEnd/>
            <a:tailEnd type="triangle" w="med" len="med"/>
          </a:ln>
        </p:spPr>
        <p:txBody>
          <a:bodyPr/>
          <a:lstStyle/>
          <a:p>
            <a:endParaRPr lang="ru-RU"/>
          </a:p>
        </p:txBody>
      </p:sp>
      <p:sp>
        <p:nvSpPr>
          <p:cNvPr id="142343" name="Rectangle 11"/>
          <p:cNvSpPr>
            <a:spLocks noChangeArrowheads="1"/>
          </p:cNvSpPr>
          <p:nvPr/>
        </p:nvSpPr>
        <p:spPr bwMode="auto">
          <a:xfrm>
            <a:off x="381000" y="2971800"/>
            <a:ext cx="2798763" cy="396875"/>
          </a:xfrm>
          <a:prstGeom prst="rect">
            <a:avLst/>
          </a:prstGeom>
          <a:noFill/>
          <a:ln w="9525">
            <a:noFill/>
            <a:miter lim="800000"/>
            <a:headEnd/>
            <a:tailEnd/>
          </a:ln>
        </p:spPr>
        <p:txBody>
          <a:bodyPr wrap="none">
            <a:spAutoFit/>
          </a:bodyPr>
          <a:lstStyle/>
          <a:p>
            <a:r>
              <a:rPr lang="ru-RU">
                <a:latin typeface="Verdana" pitchFamily="34" charset="0"/>
              </a:rPr>
              <a:t>бағдарламалық-саяси</a:t>
            </a:r>
          </a:p>
        </p:txBody>
      </p:sp>
      <p:sp>
        <p:nvSpPr>
          <p:cNvPr id="142344" name="Rectangle 12"/>
          <p:cNvSpPr>
            <a:spLocks noChangeArrowheads="1"/>
          </p:cNvSpPr>
          <p:nvPr/>
        </p:nvSpPr>
        <p:spPr bwMode="auto">
          <a:xfrm>
            <a:off x="6934200" y="3048000"/>
            <a:ext cx="1322388" cy="396875"/>
          </a:xfrm>
          <a:prstGeom prst="rect">
            <a:avLst/>
          </a:prstGeom>
          <a:noFill/>
          <a:ln w="9525">
            <a:noFill/>
            <a:miter lim="800000"/>
            <a:headEnd/>
            <a:tailEnd/>
          </a:ln>
        </p:spPr>
        <p:txBody>
          <a:bodyPr wrap="none">
            <a:spAutoFit/>
          </a:bodyPr>
          <a:lstStyle/>
          <a:p>
            <a:r>
              <a:rPr lang="ru-RU">
                <a:latin typeface="Verdana" pitchFamily="34" charset="0"/>
              </a:rPr>
              <a:t> өзектілік.</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r>
              <a:rPr lang="ru-RU" smtClean="0">
                <a:solidFill>
                  <a:schemeClr val="accent1">
                    <a:tint val="88000"/>
                    <a:satMod val="150000"/>
                  </a:schemeClr>
                </a:solidFill>
              </a:rPr>
              <a:t>Саяси идеология деңгейлері </a:t>
            </a:r>
          </a:p>
        </p:txBody>
      </p:sp>
      <p:sp>
        <p:nvSpPr>
          <p:cNvPr id="8195" name="Rectangle 3"/>
          <p:cNvSpPr>
            <a:spLocks noGrp="1" noChangeArrowheads="1"/>
          </p:cNvSpPr>
          <p:nvPr>
            <p:ph idx="1"/>
          </p:nvPr>
        </p:nvSpPr>
        <p:spPr>
          <a:xfrm>
            <a:off x="503238" y="530225"/>
            <a:ext cx="8183562" cy="4187825"/>
          </a:xfrm>
        </p:spPr>
        <p:txBody>
          <a:bodyPr>
            <a:normAutofit lnSpcReduction="10000"/>
          </a:bodyPr>
          <a:lstStyle/>
          <a:p>
            <a:pPr marL="265176" indent="-265176" eaLnBrk="1" fontAlgn="auto" hangingPunct="1">
              <a:lnSpc>
                <a:spcPct val="80000"/>
              </a:lnSpc>
              <a:spcAft>
                <a:spcPts val="0"/>
              </a:spcAft>
              <a:buFont typeface="Wingdings 2"/>
              <a:buChar char=""/>
              <a:defRPr/>
            </a:pPr>
            <a:r>
              <a:rPr lang="ru-RU" sz="2400" smtClean="0"/>
              <a:t>Теориялық-түжырымдық деңгейде нақты тап (ұлт, мемлекет) идеалы мен құндылықтарын немесе саяси даму мақсаттарын ашатын негізгі қағидалар қалыптасады.</a:t>
            </a:r>
          </a:p>
          <a:p>
            <a:pPr marL="265176" indent="-265176" eaLnBrk="1" fontAlgn="auto" hangingPunct="1">
              <a:lnSpc>
                <a:spcPct val="80000"/>
              </a:lnSpc>
              <a:spcAft>
                <a:spcPts val="0"/>
              </a:spcAft>
              <a:buFont typeface="Wingdings 2"/>
              <a:buChar char=""/>
              <a:defRPr/>
            </a:pPr>
            <a:r>
              <a:rPr lang="ru-RU" sz="2400" smtClean="0"/>
              <a:t>Бағдарламалық-саяси деңгейде әлеуметтік-философиялық принциптер мен идеалдар бағдарламаларға, саяси элитаның нақты ұрандары мен талаптарына айналады. Яғни, басқару шешімдерін қабылдаудың нормативтік негіздерін қалыптастырад</a:t>
            </a:r>
          </a:p>
          <a:p>
            <a:pPr marL="265176" indent="-265176" eaLnBrk="1" fontAlgn="auto" hangingPunct="1">
              <a:lnSpc>
                <a:spcPct val="80000"/>
              </a:lnSpc>
              <a:spcAft>
                <a:spcPts val="0"/>
              </a:spcAft>
              <a:buFont typeface="Wingdings 2"/>
              <a:buChar char=""/>
              <a:defRPr/>
            </a:pPr>
            <a:r>
              <a:rPr lang="ru-RU" sz="2400" smtClean="0"/>
              <a:t>Өзектілік деңгей идеология мақсаттары мен принциптерінің азаматтармен игерілуін, оларды өз істерін- де қолдану деңгейін сипаттайды.</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r>
              <a:rPr lang="ru-RU" smtClean="0">
                <a:solidFill>
                  <a:schemeClr val="accent1">
                    <a:tint val="88000"/>
                    <a:satMod val="150000"/>
                  </a:schemeClr>
                </a:solidFill>
              </a:rPr>
              <a:t>Саяси идеология қызметі</a:t>
            </a:r>
          </a:p>
        </p:txBody>
      </p:sp>
      <p:sp>
        <p:nvSpPr>
          <p:cNvPr id="9219" name="Rectangle 3"/>
          <p:cNvSpPr>
            <a:spLocks noGrp="1" noChangeArrowheads="1"/>
          </p:cNvSpPr>
          <p:nvPr>
            <p:ph idx="1"/>
          </p:nvPr>
        </p:nvSpPr>
        <p:spPr>
          <a:xfrm>
            <a:off x="503238" y="530225"/>
            <a:ext cx="8183562" cy="4187825"/>
          </a:xfrm>
        </p:spPr>
        <p:txBody>
          <a:bodyPr>
            <a:normAutofit fontScale="92500"/>
          </a:bodyPr>
          <a:lstStyle/>
          <a:p>
            <a:pPr marL="265176" indent="-265176" eaLnBrk="1" fontAlgn="auto" hangingPunct="1">
              <a:lnSpc>
                <a:spcPct val="90000"/>
              </a:lnSpc>
              <a:spcAft>
                <a:spcPts val="0"/>
              </a:spcAft>
              <a:buFont typeface="Wingdings 2"/>
              <a:buChar char=""/>
              <a:defRPr/>
            </a:pPr>
            <a:r>
              <a:rPr lang="ru-RU" sz="2400" smtClean="0"/>
              <a:t>1) идеологияның танымдық рөлі. Ол саяси жүйені, саяси өмірді суреттеп, түсіндіреді;</a:t>
            </a:r>
          </a:p>
          <a:p>
            <a:pPr marL="265176" indent="-265176" eaLnBrk="1" fontAlgn="auto" hangingPunct="1">
              <a:lnSpc>
                <a:spcPct val="90000"/>
              </a:lnSpc>
              <a:spcAft>
                <a:spcPts val="0"/>
              </a:spcAft>
              <a:buFont typeface="Wingdings 2"/>
              <a:buChar char=""/>
              <a:defRPr/>
            </a:pPr>
            <a:r>
              <a:rPr lang="ru-RU" sz="2400" smtClean="0"/>
              <a:t>2) бағдарламалық қызметі. Ол қоғам, әлеуметтік прогресс, түлға және билік және т.с.с негізгі түсініктер туралы мағлүматтар беріп, адамның іс- әрекетіне бағыт-бағдар көрсетеді;</a:t>
            </a:r>
          </a:p>
          <a:p>
            <a:pPr marL="265176" indent="-265176" eaLnBrk="1" fontAlgn="auto" hangingPunct="1">
              <a:lnSpc>
                <a:spcPct val="90000"/>
              </a:lnSpc>
              <a:spcAft>
                <a:spcPts val="0"/>
              </a:spcAft>
              <a:buFont typeface="Wingdings 2"/>
              <a:buChar char=""/>
              <a:defRPr/>
            </a:pPr>
            <a:r>
              <a:rPr lang="ru-RU" sz="2400" smtClean="0"/>
              <a:t>3) жүмылдыру, іске тарту. Қоғамның жоғары, құнды идеяларын алға тартып, мақсат-мүдделерді айқындап, саяси идеология саяси іс-әрекетке тікелей түрткі болып, қоғамды, әлеуметтік топтарды оларды іске асыруға жүмылдырады, рухтандырады, шабыттандырады;</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r>
              <a:rPr lang="ru-RU" smtClean="0">
                <a:solidFill>
                  <a:schemeClr val="accent1">
                    <a:tint val="88000"/>
                    <a:satMod val="150000"/>
                  </a:schemeClr>
                </a:solidFill>
              </a:rPr>
              <a:t>Саяси идеология қызметі</a:t>
            </a:r>
          </a:p>
        </p:txBody>
      </p:sp>
      <p:sp>
        <p:nvSpPr>
          <p:cNvPr id="10243" name="Rectangle 3"/>
          <p:cNvSpPr>
            <a:spLocks noGrp="1" noChangeArrowheads="1"/>
          </p:cNvSpPr>
          <p:nvPr>
            <p:ph idx="1"/>
          </p:nvPr>
        </p:nvSpPr>
        <p:spPr>
          <a:xfrm>
            <a:off x="503238" y="530225"/>
            <a:ext cx="8183562" cy="4187825"/>
          </a:xfrm>
        </p:spPr>
        <p:txBody>
          <a:bodyPr>
            <a:normAutofit fontScale="92500"/>
          </a:bodyPr>
          <a:lstStyle/>
          <a:p>
            <a:pPr marL="265176" indent="-265176" eaLnBrk="1" fontAlgn="auto" hangingPunct="1">
              <a:lnSpc>
                <a:spcPct val="90000"/>
              </a:lnSpc>
              <a:spcAft>
                <a:spcPts val="0"/>
              </a:spcAft>
              <a:buFont typeface="Wingdings 2"/>
              <a:buChar char=""/>
              <a:defRPr/>
            </a:pPr>
            <a:r>
              <a:rPr lang="ru-RU" smtClean="0"/>
              <a:t>4) амортизациялық қызметі. Саяси іс-әрекетті түсіндіру тәсілі болып, идеология әлеуметтік шиеленістерді бәсеңдетеді. Ұсынылған мүраттар сәтсіздіктен кейін күш жинап қайта серпілуге шақырады;</a:t>
            </a:r>
          </a:p>
          <a:p>
            <a:pPr marL="265176" indent="-265176" eaLnBrk="1" fontAlgn="auto" hangingPunct="1">
              <a:lnSpc>
                <a:spcPct val="90000"/>
              </a:lnSpc>
              <a:spcAft>
                <a:spcPts val="0"/>
              </a:spcAft>
              <a:buFont typeface="Wingdings 2"/>
              <a:buChar char=""/>
              <a:defRPr/>
            </a:pPr>
            <a:r>
              <a:rPr lang="ru-RU" smtClean="0"/>
              <a:t>5) бағалау қызметі. Идеология халық санасына қоғамның қазіргі және болашақтағы дамуына өлшемдік баға берерлік жағдай жасайды, үстемдік етіп отырған қоғамдық тәртіпке белгілі бір көзқарас тудырады.</a:t>
            </a:r>
          </a:p>
          <a:p>
            <a:pPr marL="265176" indent="-265176" eaLnBrk="1" fontAlgn="auto" hangingPunct="1">
              <a:lnSpc>
                <a:spcPct val="90000"/>
              </a:lnSpc>
              <a:spcAft>
                <a:spcPts val="0"/>
              </a:spcAft>
              <a:buFont typeface="Wingdings 2"/>
              <a:buChar char=""/>
              <a:defRPr/>
            </a:pPr>
            <a:endParaRPr lang="ru-RU" smtClean="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title"/>
          </p:nvPr>
        </p:nvSpPr>
        <p:spPr>
          <a:xfrm>
            <a:off x="503238" y="4983163"/>
            <a:ext cx="8183562" cy="1052512"/>
          </a:xfrm>
        </p:spPr>
        <p:txBody>
          <a:bodyPr>
            <a:normAutofit fontScale="90000"/>
          </a:bodyPr>
          <a:lstStyle/>
          <a:p>
            <a:pPr eaLnBrk="1" fontAlgn="auto" hangingPunct="1">
              <a:spcAft>
                <a:spcPts val="0"/>
              </a:spcAft>
              <a:defRPr/>
            </a:pPr>
            <a:r>
              <a:rPr lang="ru-RU" sz="3800" smtClean="0">
                <a:solidFill>
                  <a:schemeClr val="accent1">
                    <a:tint val="88000"/>
                    <a:satMod val="150000"/>
                  </a:schemeClr>
                </a:solidFill>
              </a:rPr>
              <a:t>Саяси идеологиялар тарихы пен теориялары</a:t>
            </a:r>
          </a:p>
        </p:txBody>
      </p:sp>
      <p:sp>
        <p:nvSpPr>
          <p:cNvPr id="11267" name="Rectangle 8"/>
          <p:cNvSpPr>
            <a:spLocks noGrp="1" noChangeArrowheads="1"/>
          </p:cNvSpPr>
          <p:nvPr>
            <p:ph idx="1"/>
          </p:nvPr>
        </p:nvSpPr>
        <p:spPr>
          <a:xfrm>
            <a:off x="503238" y="530225"/>
            <a:ext cx="8183562" cy="4187825"/>
          </a:xfrm>
        </p:spPr>
        <p:txBody>
          <a:bodyPr>
            <a:normAutofit lnSpcReduction="10000"/>
          </a:bodyPr>
          <a:lstStyle/>
          <a:p>
            <a:pPr marL="265176" indent="-265176" eaLnBrk="1" fontAlgn="auto" hangingPunct="1">
              <a:lnSpc>
                <a:spcPct val="90000"/>
              </a:lnSpc>
              <a:spcAft>
                <a:spcPts val="0"/>
              </a:spcAft>
              <a:buFont typeface="Wingdings 2"/>
              <a:buChar char=""/>
              <a:defRPr/>
            </a:pPr>
            <a:r>
              <a:rPr lang="ru-RU" smtClean="0"/>
              <a:t>Идеялардың негізгі көзі, бастауы ғалымдардың ой-пікірлері мен тұжырымдамалары. </a:t>
            </a:r>
          </a:p>
          <a:p>
            <a:pPr marL="265176" indent="-265176" eaLnBrk="1" fontAlgn="auto" hangingPunct="1">
              <a:lnSpc>
                <a:spcPct val="90000"/>
              </a:lnSpc>
              <a:spcAft>
                <a:spcPts val="0"/>
              </a:spcAft>
              <a:buFont typeface="Wingdings 2"/>
              <a:buChar char=""/>
              <a:defRPr/>
            </a:pPr>
            <a:r>
              <a:rPr lang="ru-RU" smtClean="0"/>
              <a:t>кезінде идея ретінде ұсынылып, кейін идеологияға, теорияға айналған Конфуцидің мемлекеттік билік пен халық арасындағы теңгергіштік заңы, Аристотельдің орташылдық, орта таптық концепциясы, Гоббстың антиэтатизм принципі, Монтескьенің билікті бөлу туралы заңы және т.</a:t>
            </a:r>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503238" y="4983163"/>
            <a:ext cx="8183562" cy="1052512"/>
          </a:xfrm>
        </p:spPr>
        <p:txBody>
          <a:bodyPr/>
          <a:lstStyle/>
          <a:p>
            <a:pPr algn="ctr" eaLnBrk="1" fontAlgn="auto" hangingPunct="1">
              <a:spcAft>
                <a:spcPts val="0"/>
              </a:spcAft>
              <a:defRPr/>
            </a:pPr>
            <a:r>
              <a:rPr lang="ru-RU" smtClean="0">
                <a:solidFill>
                  <a:schemeClr val="accent1">
                    <a:tint val="88000"/>
                    <a:satMod val="150000"/>
                  </a:schemeClr>
                </a:solidFill>
              </a:rPr>
              <a:t>Либерализм </a:t>
            </a:r>
          </a:p>
        </p:txBody>
      </p:sp>
      <p:sp>
        <p:nvSpPr>
          <p:cNvPr id="12291" name="Rectangle 3"/>
          <p:cNvSpPr>
            <a:spLocks noGrp="1" noChangeArrowheads="1"/>
          </p:cNvSpPr>
          <p:nvPr>
            <p:ph idx="1"/>
          </p:nvPr>
        </p:nvSpPr>
        <p:spPr>
          <a:xfrm>
            <a:off x="503238" y="530225"/>
            <a:ext cx="8183562" cy="4187825"/>
          </a:xfrm>
        </p:spPr>
        <p:txBody>
          <a:bodyPr>
            <a:normAutofit fontScale="92500"/>
          </a:bodyPr>
          <a:lstStyle/>
          <a:p>
            <a:pPr marL="265176" indent="-265176" eaLnBrk="1" fontAlgn="auto" hangingPunct="1">
              <a:lnSpc>
                <a:spcPct val="80000"/>
              </a:lnSpc>
              <a:spcAft>
                <a:spcPts val="0"/>
              </a:spcAft>
              <a:buFont typeface="Wingdings 2"/>
              <a:buChar char=""/>
              <a:defRPr/>
            </a:pPr>
            <a:r>
              <a:rPr lang="ru-RU" smtClean="0"/>
              <a:t>Латынның либералис – еркін деген сөзінен </a:t>
            </a:r>
          </a:p>
          <a:p>
            <a:pPr marL="265176" indent="-265176" eaLnBrk="1" fontAlgn="auto" hangingPunct="1">
              <a:lnSpc>
                <a:spcPct val="80000"/>
              </a:lnSpc>
              <a:spcAft>
                <a:spcPts val="0"/>
              </a:spcAft>
              <a:buFont typeface="Wingdings 2"/>
              <a:buChar char=""/>
              <a:defRPr/>
            </a:pPr>
            <a:r>
              <a:rPr lang="ru-RU" smtClean="0"/>
              <a:t>Оның негізін салушылар: Дж. Локк, Ш. Монтескье, С. Смит, И. Кант, Т. Джефферсон, А. Токвил, Дж. Милль </a:t>
            </a:r>
          </a:p>
          <a:p>
            <a:pPr marL="265176" indent="-265176" eaLnBrk="1" fontAlgn="auto" hangingPunct="1">
              <a:lnSpc>
                <a:spcPct val="80000"/>
              </a:lnSpc>
              <a:spcAft>
                <a:spcPts val="0"/>
              </a:spcAft>
              <a:buFont typeface="Wingdings 2"/>
              <a:buChar char=""/>
              <a:defRPr/>
            </a:pPr>
            <a:r>
              <a:rPr lang="ru-RU" smtClean="0"/>
              <a:t>. Ол феодалдық қоғам ыдырап, буржуазиялық қоғамдық қатынастар қалыптаса бастаған дәуірде пайда болады </a:t>
            </a:r>
          </a:p>
          <a:p>
            <a:pPr marL="265176" indent="-265176" eaLnBrk="1" fontAlgn="auto" hangingPunct="1">
              <a:lnSpc>
                <a:spcPct val="80000"/>
              </a:lnSpc>
              <a:spcAft>
                <a:spcPts val="0"/>
              </a:spcAft>
              <a:buFont typeface="Wingdings 2"/>
              <a:buChar char=""/>
              <a:defRPr/>
            </a:pPr>
            <a:r>
              <a:rPr lang="ru-RU" smtClean="0"/>
              <a:t>Буржуазия ол кезде экономикалық жағынан  еріксіз еді. Сондықтан өзінің саяси билікке деген дәмесін, талабын либеральдық саяси доктрина арқылы білдірді.</a:t>
            </a:r>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503238" y="4983163"/>
            <a:ext cx="8183562" cy="1052512"/>
          </a:xfrm>
        </p:spPr>
        <p:txBody>
          <a:bodyPr/>
          <a:lstStyle/>
          <a:p>
            <a:pPr algn="ctr" eaLnBrk="1" fontAlgn="auto" hangingPunct="1">
              <a:spcAft>
                <a:spcPts val="0"/>
              </a:spcAft>
              <a:defRPr/>
            </a:pPr>
            <a:r>
              <a:rPr lang="ru-RU" smtClean="0">
                <a:solidFill>
                  <a:schemeClr val="accent1">
                    <a:tint val="88000"/>
                    <a:satMod val="150000"/>
                  </a:schemeClr>
                </a:solidFill>
              </a:rPr>
              <a:t> Неолиберализм</a:t>
            </a:r>
          </a:p>
        </p:txBody>
      </p:sp>
      <p:sp>
        <p:nvSpPr>
          <p:cNvPr id="148482" name="Rectangle 3"/>
          <p:cNvSpPr>
            <a:spLocks noGrp="1" noChangeArrowheads="1"/>
          </p:cNvSpPr>
          <p:nvPr>
            <p:ph idx="1"/>
          </p:nvPr>
        </p:nvSpPr>
        <p:spPr>
          <a:xfrm>
            <a:off x="503238" y="530225"/>
            <a:ext cx="8183562" cy="4187825"/>
          </a:xfrm>
        </p:spPr>
        <p:txBody>
          <a:bodyPr/>
          <a:lstStyle/>
          <a:p>
            <a:pPr eaLnBrk="1" hangingPunct="1"/>
            <a:r>
              <a:rPr lang="ru-RU" smtClean="0"/>
              <a:t>ХХ ғасырдың ортасыңда неолиберализм бөлініп шықты;</a:t>
            </a:r>
          </a:p>
          <a:p>
            <a:pPr eaLnBrk="1" hangingPunct="1"/>
            <a:r>
              <a:rPr lang="ru-RU" smtClean="0"/>
              <a:t>азаматтар мен қоғамның экономикалық және әлеуметтік өмірін мемлекеттік реттеуге бағытталған идеялар жиынтығы;</a:t>
            </a:r>
          </a:p>
          <a:p>
            <a:pPr eaLnBrk="1" hangingPunct="1"/>
            <a:r>
              <a:rPr lang="ru-RU" smtClean="0"/>
              <a:t>қоғамда қалыптасқан әлеуметтік жағдайлармен байланысты болатын.</a:t>
            </a:r>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p:cNvSpPr>
            <a:spLocks noGrp="1" noChangeArrowheads="1"/>
          </p:cNvSpPr>
          <p:nvPr>
            <p:ph type="title"/>
          </p:nvPr>
        </p:nvSpPr>
        <p:spPr/>
        <p:txBody>
          <a:bodyPr>
            <a:normAutofit fontScale="90000"/>
          </a:bodyPr>
          <a:lstStyle/>
          <a:p>
            <a:pPr eaLnBrk="1" fontAlgn="auto" hangingPunct="1">
              <a:spcAft>
                <a:spcPts val="0"/>
              </a:spcAft>
              <a:defRPr/>
            </a:pPr>
            <a:r>
              <a:rPr lang="ru-RU" sz="3800" smtClean="0">
                <a:solidFill>
                  <a:schemeClr val="accent1">
                    <a:tint val="88000"/>
                    <a:satMod val="150000"/>
                  </a:schemeClr>
                </a:solidFill>
              </a:rPr>
              <a:t>либерализм және неолиберализм</a:t>
            </a:r>
          </a:p>
        </p:txBody>
      </p:sp>
      <p:sp>
        <p:nvSpPr>
          <p:cNvPr id="14339" name="Rectangle 5"/>
          <p:cNvSpPr>
            <a:spLocks noGrp="1" noChangeArrowheads="1"/>
          </p:cNvSpPr>
          <p:nvPr>
            <p:ph sz="half" idx="1"/>
          </p:nvPr>
        </p:nvSpPr>
        <p:spPr>
          <a:xfrm>
            <a:off x="514350" y="530225"/>
            <a:ext cx="3932238" cy="4389438"/>
          </a:xfrm>
        </p:spPr>
        <p:txBody>
          <a:bodyPr>
            <a:normAutofit fontScale="92500" lnSpcReduction="10000"/>
          </a:bodyPr>
          <a:lstStyle/>
          <a:p>
            <a:pPr marL="265176" indent="-265176" eaLnBrk="1" fontAlgn="auto" hangingPunct="1">
              <a:lnSpc>
                <a:spcPct val="90000"/>
              </a:lnSpc>
              <a:spcAft>
                <a:spcPts val="0"/>
              </a:spcAft>
              <a:buFont typeface="Wingdings 2"/>
              <a:buChar char=""/>
              <a:defRPr/>
            </a:pPr>
            <a:r>
              <a:rPr lang="ru-RU" sz="2400" smtClean="0"/>
              <a:t>Либералізімнін негізгі принципі – адамның еркіндігі,бостандықтары</a:t>
            </a:r>
          </a:p>
          <a:p>
            <a:pPr marL="265176" indent="-265176" eaLnBrk="1" fontAlgn="auto" hangingPunct="1">
              <a:lnSpc>
                <a:spcPct val="90000"/>
              </a:lnSpc>
              <a:spcAft>
                <a:spcPts val="0"/>
              </a:spcAft>
              <a:buFont typeface="Wingdings 2"/>
              <a:buChar char=""/>
              <a:defRPr/>
            </a:pPr>
            <a:r>
              <a:rPr lang="ru-RU" sz="2400" smtClean="0"/>
              <a:t>либерализм мемлекеттік үстемдікті жұмсарту жолын талап етеді;</a:t>
            </a:r>
          </a:p>
          <a:p>
            <a:pPr marL="265176" indent="-265176" eaLnBrk="1" fontAlgn="auto" hangingPunct="1">
              <a:lnSpc>
                <a:spcPct val="90000"/>
              </a:lnSpc>
              <a:spcAft>
                <a:spcPts val="0"/>
              </a:spcAft>
              <a:buFont typeface="Wingdings 2"/>
              <a:buChar char=""/>
              <a:defRPr/>
            </a:pPr>
            <a:r>
              <a:rPr lang="ru-RU" sz="2400" smtClean="0"/>
              <a:t>Либерализм  бойынша қоғамдағы мемлекеттің басты қызметі “түнгі сақшы” сияқты болатын болса</a:t>
            </a:r>
          </a:p>
        </p:txBody>
      </p:sp>
      <p:sp>
        <p:nvSpPr>
          <p:cNvPr id="14340" name="Rectangle 6"/>
          <p:cNvSpPr>
            <a:spLocks noGrp="1" noChangeArrowheads="1"/>
          </p:cNvSpPr>
          <p:nvPr>
            <p:ph sz="half" idx="2"/>
          </p:nvPr>
        </p:nvSpPr>
        <p:spPr>
          <a:xfrm>
            <a:off x="4756150" y="530225"/>
            <a:ext cx="3930650" cy="4389438"/>
          </a:xfrm>
        </p:spPr>
        <p:txBody>
          <a:bodyPr>
            <a:normAutofit fontScale="92500" lnSpcReduction="10000"/>
          </a:bodyPr>
          <a:lstStyle/>
          <a:p>
            <a:pPr marL="265176" indent="-265176" eaLnBrk="1" fontAlgn="auto" hangingPunct="1">
              <a:lnSpc>
                <a:spcPct val="90000"/>
              </a:lnSpc>
              <a:spcAft>
                <a:spcPts val="0"/>
              </a:spcAft>
              <a:buFont typeface="Wingdings 2"/>
              <a:buChar char=""/>
              <a:defRPr/>
            </a:pPr>
            <a:r>
              <a:rPr lang="ru-RU" sz="2400" smtClean="0"/>
              <a:t>Неолиберализм мемлекеттік реттеуді күшейтуді ұсынады;</a:t>
            </a:r>
          </a:p>
          <a:p>
            <a:pPr marL="265176" indent="-265176" eaLnBrk="1" fontAlgn="auto" hangingPunct="1">
              <a:lnSpc>
                <a:spcPct val="90000"/>
              </a:lnSpc>
              <a:spcAft>
                <a:spcPts val="0"/>
              </a:spcAft>
              <a:buFont typeface="Wingdings 2"/>
              <a:buChar char=""/>
              <a:defRPr/>
            </a:pPr>
            <a:r>
              <a:rPr lang="ru-RU" sz="2400" smtClean="0"/>
              <a:t>неолиберализм жағдайында мемлекет “жалпыға бірдей игілік” міндетін атқаруы тиіс.</a:t>
            </a:r>
          </a:p>
          <a:p>
            <a:pPr marL="265176" indent="-265176" eaLnBrk="1" fontAlgn="auto" hangingPunct="1">
              <a:lnSpc>
                <a:spcPct val="90000"/>
              </a:lnSpc>
              <a:spcAft>
                <a:spcPts val="0"/>
              </a:spcAft>
              <a:buFont typeface="Wingdings 2"/>
              <a:buChar char=""/>
              <a:defRPr/>
            </a:pPr>
            <a:r>
              <a:rPr lang="ru-RU" sz="2400" smtClean="0"/>
              <a:t>мемлекеттің аса жауапты міндетінің бірі – нарықтық жағдайда азаматтарды әлеуметтік қорғау жүйесін жасау.</a:t>
            </a:r>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503238" y="4983163"/>
            <a:ext cx="8183562" cy="1052512"/>
          </a:xfrm>
        </p:spPr>
        <p:txBody>
          <a:bodyPr/>
          <a:lstStyle/>
          <a:p>
            <a:pPr algn="ctr" eaLnBrk="1" fontAlgn="auto" hangingPunct="1">
              <a:spcAft>
                <a:spcPts val="0"/>
              </a:spcAft>
              <a:defRPr/>
            </a:pPr>
            <a:r>
              <a:rPr lang="ru-RU" smtClean="0">
                <a:solidFill>
                  <a:schemeClr val="accent1">
                    <a:tint val="88000"/>
                    <a:satMod val="150000"/>
                  </a:schemeClr>
                </a:solidFill>
              </a:rPr>
              <a:t>Консерватизм</a:t>
            </a:r>
          </a:p>
        </p:txBody>
      </p:sp>
      <p:sp>
        <p:nvSpPr>
          <p:cNvPr id="15363" name="Rectangle 3"/>
          <p:cNvSpPr>
            <a:spLocks noGrp="1" noChangeArrowheads="1"/>
          </p:cNvSpPr>
          <p:nvPr>
            <p:ph idx="1"/>
          </p:nvPr>
        </p:nvSpPr>
        <p:spPr>
          <a:xfrm>
            <a:off x="503238" y="530225"/>
            <a:ext cx="8183562" cy="4187825"/>
          </a:xfrm>
        </p:spPr>
        <p:txBody>
          <a:bodyPr>
            <a:normAutofit fontScale="92500"/>
          </a:bodyPr>
          <a:lstStyle/>
          <a:p>
            <a:pPr marL="265176" indent="-265176" eaLnBrk="1" fontAlgn="auto" hangingPunct="1">
              <a:lnSpc>
                <a:spcPct val="90000"/>
              </a:lnSpc>
              <a:spcAft>
                <a:spcPts val="0"/>
              </a:spcAft>
              <a:buFont typeface="Wingdings 2"/>
              <a:buChar char=""/>
              <a:defRPr/>
            </a:pPr>
            <a:r>
              <a:rPr lang="ru-RU" smtClean="0"/>
              <a:t>латынның консервативус-қорғаушы деген сөзінен </a:t>
            </a:r>
          </a:p>
          <a:p>
            <a:pPr marL="265176" indent="-265176" eaLnBrk="1" fontAlgn="auto" hangingPunct="1">
              <a:lnSpc>
                <a:spcPct val="90000"/>
              </a:lnSpc>
              <a:spcAft>
                <a:spcPts val="0"/>
              </a:spcAft>
              <a:buFont typeface="Wingdings 2"/>
              <a:buChar char=""/>
              <a:defRPr/>
            </a:pPr>
            <a:r>
              <a:rPr lang="ru-RU" smtClean="0"/>
              <a:t>Консерватизмнің негізін қалаушыларға ағылшын философ және мемлекет қайраткері Эдмунд Берк (1729-1797), француз публицисі және қоғам қайраткері Жозеф де Местр (1754-1821), немістің тарихшысы, құқықтанушысы Фридрих фон Савиньи (1779-1861), Австрияның канцлері Меттерних (1733-1859) және т.б. жатады </a:t>
            </a:r>
          </a:p>
          <a:p>
            <a:pPr marL="265176" indent="-265176" eaLnBrk="1" fontAlgn="auto" hangingPunct="1">
              <a:lnSpc>
                <a:spcPct val="90000"/>
              </a:lnSpc>
              <a:spcAft>
                <a:spcPts val="0"/>
              </a:spcAft>
              <a:buFont typeface="Wingdings 2"/>
              <a:buChar char=""/>
              <a:defRPr/>
            </a:pPr>
            <a:endParaRPr lang="ru-RU" smtClean="0"/>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503238" y="4983163"/>
            <a:ext cx="8183562" cy="1052512"/>
          </a:xfrm>
        </p:spPr>
        <p:txBody>
          <a:bodyPr/>
          <a:lstStyle/>
          <a:p>
            <a:pPr algn="ctr" eaLnBrk="1" fontAlgn="auto" hangingPunct="1">
              <a:spcAft>
                <a:spcPts val="0"/>
              </a:spcAft>
              <a:defRPr/>
            </a:pPr>
            <a:r>
              <a:rPr lang="ru-RU" smtClean="0">
                <a:solidFill>
                  <a:schemeClr val="accent1">
                    <a:tint val="88000"/>
                    <a:satMod val="150000"/>
                  </a:schemeClr>
                </a:solidFill>
              </a:rPr>
              <a:t>Консерватизм</a:t>
            </a:r>
          </a:p>
        </p:txBody>
      </p:sp>
      <p:sp>
        <p:nvSpPr>
          <p:cNvPr id="151554" name="Rectangle 3"/>
          <p:cNvSpPr>
            <a:spLocks noGrp="1" noChangeArrowheads="1"/>
          </p:cNvSpPr>
          <p:nvPr>
            <p:ph idx="1"/>
          </p:nvPr>
        </p:nvSpPr>
        <p:spPr>
          <a:xfrm>
            <a:off x="503238" y="530225"/>
            <a:ext cx="8183562" cy="4187825"/>
          </a:xfrm>
        </p:spPr>
        <p:txBody>
          <a:bodyPr/>
          <a:lstStyle/>
          <a:p>
            <a:pPr eaLnBrk="1" hangingPunct="1"/>
            <a:r>
              <a:rPr lang="ru-RU" smtClean="0"/>
              <a:t>Консерваторлар монархияны қалпына келтіруге және феодалдық және аристократиялық құрылыстың дәстүрлі құндылықтарын қайта түлетуге тырысты. Өмірде әдет—ғұрып дәстүр негізгі рөл атқарады </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Grp="1" noChangeArrowheads="1"/>
          </p:cNvSpPr>
          <p:nvPr>
            <p:ph type="title"/>
          </p:nvPr>
        </p:nvSpPr>
        <p:spPr/>
        <p:txBody>
          <a:bodyPr>
            <a:normAutofit fontScale="90000"/>
          </a:bodyPr>
          <a:lstStyle/>
          <a:p>
            <a:pPr algn="ctr" eaLnBrk="1" fontAlgn="auto" hangingPunct="1">
              <a:spcAft>
                <a:spcPts val="0"/>
              </a:spcAft>
              <a:defRPr/>
            </a:pPr>
            <a:r>
              <a:rPr lang="ru-RU" sz="3800" smtClean="0">
                <a:solidFill>
                  <a:schemeClr val="accent1">
                    <a:tint val="88000"/>
                    <a:satMod val="150000"/>
                  </a:schemeClr>
                </a:solidFill>
              </a:rPr>
              <a:t>Консерватизм </a:t>
            </a:r>
            <a:r>
              <a:rPr lang="kk-KZ" sz="3800" smtClean="0">
                <a:solidFill>
                  <a:schemeClr val="accent1">
                    <a:tint val="88000"/>
                    <a:satMod val="150000"/>
                  </a:schemeClr>
                </a:solidFill>
              </a:rPr>
              <a:t>және неоконсерватизм</a:t>
            </a:r>
            <a:endParaRPr lang="ru-RU" sz="3800" smtClean="0">
              <a:solidFill>
                <a:schemeClr val="accent1">
                  <a:tint val="88000"/>
                  <a:satMod val="150000"/>
                </a:schemeClr>
              </a:solidFill>
            </a:endParaRPr>
          </a:p>
        </p:txBody>
      </p:sp>
      <p:sp>
        <p:nvSpPr>
          <p:cNvPr id="17411" name="Rectangle 5"/>
          <p:cNvSpPr>
            <a:spLocks noGrp="1" noChangeArrowheads="1"/>
          </p:cNvSpPr>
          <p:nvPr>
            <p:ph sz="half" idx="1"/>
          </p:nvPr>
        </p:nvSpPr>
        <p:spPr>
          <a:xfrm>
            <a:off x="514350" y="530225"/>
            <a:ext cx="3932238" cy="4389438"/>
          </a:xfrm>
        </p:spPr>
        <p:txBody>
          <a:bodyPr>
            <a:normAutofit fontScale="92500" lnSpcReduction="10000"/>
          </a:bodyPr>
          <a:lstStyle/>
          <a:p>
            <a:pPr marL="265176" indent="-265176" eaLnBrk="1" fontAlgn="auto" hangingPunct="1">
              <a:lnSpc>
                <a:spcPct val="80000"/>
              </a:lnSpc>
              <a:spcAft>
                <a:spcPts val="0"/>
              </a:spcAft>
              <a:buFont typeface="Wingdings 2"/>
              <a:buChar char=""/>
              <a:defRPr/>
            </a:pPr>
            <a:r>
              <a:rPr lang="ru-RU" sz="2000" smtClean="0"/>
              <a:t>Консерватизм  қоғам өмірінде әдет-ғұрып, дәстүрлер маңызды рөл атқарады деп түсініп, оларды мызғымастай сақтап қалуды мақсат етті.</a:t>
            </a:r>
          </a:p>
          <a:p>
            <a:pPr marL="265176" indent="-265176" eaLnBrk="1" fontAlgn="auto" hangingPunct="1">
              <a:lnSpc>
                <a:spcPct val="80000"/>
              </a:lnSpc>
              <a:spcAft>
                <a:spcPts val="0"/>
              </a:spcAft>
              <a:buFont typeface="Wingdings 2"/>
              <a:buChar char=""/>
              <a:defRPr/>
            </a:pPr>
            <a:r>
              <a:rPr lang="ru-RU" sz="2000" smtClean="0"/>
              <a:t>негізгі мақсаты — қоғам мен мемлекетті, бұрынғы қалпында сақтап қалу. </a:t>
            </a:r>
          </a:p>
          <a:p>
            <a:pPr marL="265176" indent="-265176" eaLnBrk="1" fontAlgn="auto" hangingPunct="1">
              <a:lnSpc>
                <a:spcPct val="80000"/>
              </a:lnSpc>
              <a:spcAft>
                <a:spcPts val="0"/>
              </a:spcAft>
              <a:buFont typeface="Wingdings 2"/>
              <a:buChar char=""/>
              <a:defRPr/>
            </a:pPr>
            <a:r>
              <a:rPr lang="ru-RU" sz="2000" smtClean="0"/>
              <a:t> әртүрлі реформалардан, революциялардан сақтап қалу жолдарын ұстанды</a:t>
            </a:r>
          </a:p>
          <a:p>
            <a:pPr marL="265176" indent="-265176" eaLnBrk="1" fontAlgn="auto" hangingPunct="1">
              <a:lnSpc>
                <a:spcPct val="80000"/>
              </a:lnSpc>
              <a:spcAft>
                <a:spcPts val="0"/>
              </a:spcAft>
              <a:buFont typeface="Wingdings 2"/>
              <a:buChar char=""/>
              <a:defRPr/>
            </a:pPr>
            <a:r>
              <a:rPr lang="ru-RU" sz="2000" smtClean="0"/>
              <a:t>Консерватизмнің негізгі қолдаушылары болып еуропалық феодалдық,аристократиялық таптар 18-19</a:t>
            </a:r>
            <a:r>
              <a:rPr lang="kk-KZ" sz="2000" smtClean="0"/>
              <a:t>ғғ шыққан</a:t>
            </a:r>
            <a:endParaRPr lang="ru-RU" sz="2000" smtClean="0"/>
          </a:p>
          <a:p>
            <a:pPr marL="265176" indent="-265176" eaLnBrk="1" fontAlgn="auto" hangingPunct="1">
              <a:lnSpc>
                <a:spcPct val="90000"/>
              </a:lnSpc>
              <a:spcAft>
                <a:spcPts val="0"/>
              </a:spcAft>
              <a:buFont typeface="Wingdings 2"/>
              <a:buChar char=""/>
              <a:defRPr/>
            </a:pPr>
            <a:endParaRPr lang="ru-RU" sz="2400" smtClean="0"/>
          </a:p>
        </p:txBody>
      </p:sp>
      <p:sp>
        <p:nvSpPr>
          <p:cNvPr id="17412" name="Rectangle 6"/>
          <p:cNvSpPr>
            <a:spLocks noGrp="1" noChangeArrowheads="1"/>
          </p:cNvSpPr>
          <p:nvPr>
            <p:ph sz="half" idx="2"/>
          </p:nvPr>
        </p:nvSpPr>
        <p:spPr>
          <a:xfrm>
            <a:off x="4756150" y="530225"/>
            <a:ext cx="3930650" cy="4389438"/>
          </a:xfrm>
        </p:spPr>
        <p:txBody>
          <a:bodyPr>
            <a:normAutofit fontScale="92500" lnSpcReduction="10000"/>
          </a:bodyPr>
          <a:lstStyle/>
          <a:p>
            <a:pPr marL="265176" indent="-265176" eaLnBrk="1" fontAlgn="auto" hangingPunct="1">
              <a:lnSpc>
                <a:spcPct val="80000"/>
              </a:lnSpc>
              <a:spcAft>
                <a:spcPts val="0"/>
              </a:spcAft>
              <a:buFont typeface="Wingdings 2"/>
              <a:buChar char=""/>
              <a:defRPr/>
            </a:pPr>
            <a:r>
              <a:rPr lang="ru-RU" sz="2000" smtClean="0"/>
              <a:t>Неоконсерватизм идеологиясының негізгі мақсаты – саяси, экономикалық, рухани реформаларға жол ашу, сол арқылы қоғамның дамуына әсер ету</a:t>
            </a:r>
          </a:p>
          <a:p>
            <a:pPr marL="265176" indent="-265176" eaLnBrk="1" fontAlgn="auto" hangingPunct="1">
              <a:lnSpc>
                <a:spcPct val="80000"/>
              </a:lnSpc>
              <a:spcAft>
                <a:spcPts val="0"/>
              </a:spcAft>
              <a:buFont typeface="Wingdings 2"/>
              <a:buChar char=""/>
              <a:defRPr/>
            </a:pPr>
            <a:r>
              <a:rPr lang="ru-RU" sz="2000" smtClean="0"/>
              <a:t>ХХ ғасырдың екінші жартысында еркін нарықтық қатынастар дамуына байланысты мемлекеттің экономикалық және әлеуметтік қызметтерің едәуір шектелінуің мақсат етті. </a:t>
            </a:r>
          </a:p>
          <a:p>
            <a:pPr marL="265176" indent="-265176" eaLnBrk="1" fontAlgn="auto" hangingPunct="1">
              <a:lnSpc>
                <a:spcPct val="80000"/>
              </a:lnSpc>
              <a:spcAft>
                <a:spcPts val="0"/>
              </a:spcAft>
              <a:buFont typeface="Wingdings 2"/>
              <a:buChar char=""/>
              <a:defRPr/>
            </a:pPr>
            <a:r>
              <a:rPr lang="ru-RU" sz="2000" smtClean="0"/>
              <a:t> неоконсерватиз өркениетті елдердегі орта таптың идеологиясына айналды.</a:t>
            </a:r>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503238" y="4983163"/>
            <a:ext cx="8183562" cy="1052512"/>
          </a:xfrm>
        </p:spPr>
        <p:txBody>
          <a:bodyPr/>
          <a:lstStyle/>
          <a:p>
            <a:pPr algn="ctr" eaLnBrk="1" fontAlgn="auto" hangingPunct="1">
              <a:spcAft>
                <a:spcPts val="0"/>
              </a:spcAft>
              <a:defRPr/>
            </a:pPr>
            <a:r>
              <a:rPr lang="ru-RU" smtClean="0">
                <a:solidFill>
                  <a:schemeClr val="accent1">
                    <a:tint val="88000"/>
                    <a:satMod val="150000"/>
                  </a:schemeClr>
                </a:solidFill>
              </a:rPr>
              <a:t>социализм </a:t>
            </a:r>
          </a:p>
        </p:txBody>
      </p:sp>
      <p:sp>
        <p:nvSpPr>
          <p:cNvPr id="18435" name="Rectangle 3"/>
          <p:cNvSpPr>
            <a:spLocks noGrp="1" noChangeArrowheads="1"/>
          </p:cNvSpPr>
          <p:nvPr>
            <p:ph idx="1"/>
          </p:nvPr>
        </p:nvSpPr>
        <p:spPr>
          <a:xfrm>
            <a:off x="503238" y="530225"/>
            <a:ext cx="8183562" cy="4187825"/>
          </a:xfrm>
        </p:spPr>
        <p:txBody>
          <a:bodyPr>
            <a:normAutofit lnSpcReduction="10000"/>
          </a:bodyPr>
          <a:lstStyle/>
          <a:p>
            <a:pPr marL="265176" indent="-265176" eaLnBrk="1" fontAlgn="auto" hangingPunct="1">
              <a:lnSpc>
                <a:spcPct val="90000"/>
              </a:lnSpc>
              <a:spcAft>
                <a:spcPts val="0"/>
              </a:spcAft>
              <a:buFont typeface="Wingdings 2"/>
              <a:buChar char=""/>
              <a:defRPr/>
            </a:pPr>
            <a:r>
              <a:rPr lang="ru-RU" sz="2400" smtClean="0"/>
              <a:t>латынның коммунис – жалпы деген сөзінен </a:t>
            </a:r>
          </a:p>
          <a:p>
            <a:pPr marL="265176" indent="-265176" eaLnBrk="1" fontAlgn="auto" hangingPunct="1">
              <a:lnSpc>
                <a:spcPct val="90000"/>
              </a:lnSpc>
              <a:spcAft>
                <a:spcPts val="0"/>
              </a:spcAft>
              <a:buFont typeface="Wingdings 2"/>
              <a:buChar char=""/>
              <a:defRPr/>
            </a:pPr>
            <a:r>
              <a:rPr lang="ru-RU" sz="2400" smtClean="0"/>
              <a:t>XIX ғасырдың орта кезінде дүниеге келген. </a:t>
            </a:r>
          </a:p>
          <a:p>
            <a:pPr marL="265176" indent="-265176" eaLnBrk="1" fontAlgn="auto" hangingPunct="1">
              <a:lnSpc>
                <a:spcPct val="90000"/>
              </a:lnSpc>
              <a:spcAft>
                <a:spcPts val="0"/>
              </a:spcAft>
              <a:buFont typeface="Wingdings 2"/>
              <a:buChar char=""/>
              <a:defRPr/>
            </a:pPr>
            <a:r>
              <a:rPr lang="ru-RU" sz="2400" smtClean="0"/>
              <a:t>Негізін салғандар К. Маркс (1818-1883) пен Ф Энгельс (1820-1895). Олар жаң-жақты дамыған, еркін адамды қалыптастырғылары келді. Ол үшін тап күресі жүргізілуі, жұмысшы табы буржуазияны құртуы керек </a:t>
            </a:r>
          </a:p>
          <a:p>
            <a:pPr marL="265176" indent="-265176" eaLnBrk="1" fontAlgn="auto" hangingPunct="1">
              <a:lnSpc>
                <a:spcPct val="90000"/>
              </a:lnSpc>
              <a:spcAft>
                <a:spcPts val="0"/>
              </a:spcAft>
              <a:buFont typeface="Wingdings 2"/>
              <a:buChar char=""/>
              <a:defRPr/>
            </a:pPr>
            <a:r>
              <a:rPr lang="ru-RU" sz="2400" smtClean="0"/>
              <a:t>. Олардың ойынша, социализм орнататын бірден-бір құрал  — социалистік революция. Оны жасай алатын бірден-бір күш – жұмысшы табы. Мемлекеттік биліктің таптық сипаты болады </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503238" y="4983163"/>
            <a:ext cx="8183562" cy="1052512"/>
          </a:xfrm>
        </p:spPr>
        <p:txBody>
          <a:bodyPr/>
          <a:lstStyle/>
          <a:p>
            <a:pPr algn="ctr" eaLnBrk="1" fontAlgn="auto" hangingPunct="1">
              <a:spcAft>
                <a:spcPts val="0"/>
              </a:spcAft>
              <a:defRPr/>
            </a:pPr>
            <a:r>
              <a:rPr lang="kk-KZ" smtClean="0">
                <a:solidFill>
                  <a:schemeClr val="accent1">
                    <a:tint val="88000"/>
                    <a:satMod val="150000"/>
                  </a:schemeClr>
                </a:solidFill>
              </a:rPr>
              <a:t>социализм</a:t>
            </a:r>
            <a:endParaRPr lang="ru-RU" smtClean="0">
              <a:solidFill>
                <a:schemeClr val="accent1">
                  <a:tint val="88000"/>
                  <a:satMod val="150000"/>
                </a:schemeClr>
              </a:solidFill>
            </a:endParaRPr>
          </a:p>
        </p:txBody>
      </p:sp>
      <p:sp>
        <p:nvSpPr>
          <p:cNvPr id="154626" name="Rectangle 3"/>
          <p:cNvSpPr>
            <a:spLocks noGrp="1" noChangeArrowheads="1"/>
          </p:cNvSpPr>
          <p:nvPr>
            <p:ph idx="1"/>
          </p:nvPr>
        </p:nvSpPr>
        <p:spPr>
          <a:xfrm>
            <a:off x="503238" y="530225"/>
            <a:ext cx="8183562" cy="4187825"/>
          </a:xfrm>
        </p:spPr>
        <p:txBody>
          <a:bodyPr/>
          <a:lstStyle/>
          <a:p>
            <a:pPr eaLnBrk="1" hangingPunct="1">
              <a:lnSpc>
                <a:spcPct val="90000"/>
              </a:lnSpc>
            </a:pPr>
            <a:r>
              <a:rPr lang="ru-RU" smtClean="0"/>
              <a:t>XIX ғасырдың аяғы XX ғасырдың басында марксистік саяси идеология революциялық және реформистік болып екіге бөлінді. </a:t>
            </a:r>
          </a:p>
          <a:p>
            <a:pPr eaLnBrk="1" hangingPunct="1">
              <a:lnSpc>
                <a:spcPct val="90000"/>
              </a:lnSpc>
            </a:pPr>
            <a:r>
              <a:rPr lang="ru-RU" smtClean="0"/>
              <a:t>Революциялық ағымды В.И. Ленин басқарды </a:t>
            </a:r>
          </a:p>
          <a:p>
            <a:pPr eaLnBrk="1" hangingPunct="1">
              <a:lnSpc>
                <a:spcPct val="90000"/>
              </a:lnSpc>
            </a:pPr>
            <a:r>
              <a:rPr lang="ru-RU" smtClean="0"/>
              <a:t>Реформистік идеялар немістің  социал-демократы Э. Бернштейн еңбегінде дамытылды.</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503238" y="4983163"/>
            <a:ext cx="8183562" cy="1052512"/>
          </a:xfrm>
        </p:spPr>
        <p:txBody>
          <a:bodyPr/>
          <a:lstStyle/>
          <a:p>
            <a:pPr algn="ctr" eaLnBrk="1" fontAlgn="auto" hangingPunct="1">
              <a:spcAft>
                <a:spcPts val="0"/>
              </a:spcAft>
              <a:defRPr/>
            </a:pPr>
            <a:r>
              <a:rPr lang="ru-RU" smtClean="0">
                <a:solidFill>
                  <a:schemeClr val="accent1">
                    <a:tint val="88000"/>
                    <a:satMod val="150000"/>
                  </a:schemeClr>
                </a:solidFill>
              </a:rPr>
              <a:t>Фашизм </a:t>
            </a:r>
          </a:p>
        </p:txBody>
      </p:sp>
      <p:sp>
        <p:nvSpPr>
          <p:cNvPr id="155650" name="Rectangle 3"/>
          <p:cNvSpPr>
            <a:spLocks noGrp="1" noChangeArrowheads="1"/>
          </p:cNvSpPr>
          <p:nvPr>
            <p:ph idx="1"/>
          </p:nvPr>
        </p:nvSpPr>
        <p:spPr>
          <a:xfrm>
            <a:off x="503238" y="530225"/>
            <a:ext cx="8183562" cy="4187825"/>
          </a:xfrm>
        </p:spPr>
        <p:txBody>
          <a:bodyPr/>
          <a:lstStyle/>
          <a:p>
            <a:pPr eaLnBrk="1" hangingPunct="1"/>
            <a:r>
              <a:rPr lang="ru-RU" smtClean="0"/>
              <a:t>Италияның фашизмо-бірлестік деген сөзінен шыққан </a:t>
            </a:r>
          </a:p>
          <a:p>
            <a:pPr eaLnBrk="1" hangingPunct="1"/>
            <a:r>
              <a:rPr lang="ru-RU" smtClean="0"/>
              <a:t>1919 жылы Италия мен Германияда пайда болған. </a:t>
            </a:r>
          </a:p>
          <a:p>
            <a:pPr eaLnBrk="1" hangingPunct="1"/>
            <a:r>
              <a:rPr lang="ru-RU" smtClean="0"/>
              <a:t>Негізін салушылар: Ф. Ницше, Дж. Джентилье, О. Шпенглер </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503238" y="4983163"/>
            <a:ext cx="8183562" cy="1052512"/>
          </a:xfrm>
        </p:spPr>
        <p:txBody>
          <a:bodyPr/>
          <a:lstStyle/>
          <a:p>
            <a:pPr algn="ctr" eaLnBrk="1" fontAlgn="auto" hangingPunct="1">
              <a:spcAft>
                <a:spcPts val="0"/>
              </a:spcAft>
              <a:defRPr/>
            </a:pPr>
            <a:r>
              <a:rPr lang="ru-RU" smtClean="0">
                <a:solidFill>
                  <a:schemeClr val="accent1">
                    <a:tint val="88000"/>
                    <a:satMod val="150000"/>
                  </a:schemeClr>
                </a:solidFill>
              </a:rPr>
              <a:t>Фашизмге тән белгілер</a:t>
            </a:r>
          </a:p>
        </p:txBody>
      </p:sp>
      <p:sp>
        <p:nvSpPr>
          <p:cNvPr id="156674" name="Rectangle 3"/>
          <p:cNvSpPr>
            <a:spLocks noGrp="1" noChangeArrowheads="1"/>
          </p:cNvSpPr>
          <p:nvPr>
            <p:ph idx="1"/>
          </p:nvPr>
        </p:nvSpPr>
        <p:spPr>
          <a:xfrm>
            <a:off x="503238" y="530225"/>
            <a:ext cx="8183562" cy="4187825"/>
          </a:xfrm>
        </p:spPr>
        <p:txBody>
          <a:bodyPr/>
          <a:lstStyle/>
          <a:p>
            <a:pPr eaLnBrk="1" hangingPunct="1">
              <a:lnSpc>
                <a:spcPct val="90000"/>
              </a:lnSpc>
              <a:buFont typeface="Wingdings" pitchFamily="2" charset="2"/>
              <a:buNone/>
            </a:pPr>
            <a:r>
              <a:rPr lang="ru-RU" smtClean="0"/>
              <a:t>мемлекеттің диктаторлық  қызметтерің күшейтү,</a:t>
            </a:r>
          </a:p>
          <a:p>
            <a:pPr eaLnBrk="1" hangingPunct="1">
              <a:lnSpc>
                <a:spcPct val="90000"/>
              </a:lnSpc>
            </a:pPr>
            <a:r>
              <a:rPr lang="ru-RU" smtClean="0"/>
              <a:t>демократиялық еркіндіктермен күреске шығу,</a:t>
            </a:r>
          </a:p>
          <a:p>
            <a:pPr eaLnBrk="1" hangingPunct="1">
              <a:lnSpc>
                <a:spcPct val="90000"/>
              </a:lnSpc>
            </a:pPr>
            <a:r>
              <a:rPr lang="ru-RU" smtClean="0"/>
              <a:t>адам құқықтарың кұрт шектелуі,</a:t>
            </a:r>
          </a:p>
          <a:p>
            <a:pPr eaLnBrk="1" hangingPunct="1">
              <a:lnSpc>
                <a:spcPct val="90000"/>
              </a:lnSpc>
            </a:pPr>
            <a:r>
              <a:rPr lang="ru-RU" smtClean="0"/>
              <a:t>шовинизм,</a:t>
            </a:r>
          </a:p>
          <a:p>
            <a:pPr eaLnBrk="1" hangingPunct="1">
              <a:lnSpc>
                <a:spcPct val="90000"/>
              </a:lnSpc>
            </a:pPr>
            <a:r>
              <a:rPr lang="ru-RU" smtClean="0"/>
              <a:t>расизм,</a:t>
            </a:r>
          </a:p>
          <a:p>
            <a:pPr eaLnBrk="1" hangingPunct="1">
              <a:lnSpc>
                <a:spcPct val="90000"/>
              </a:lnSpc>
            </a:pPr>
            <a:r>
              <a:rPr lang="ru-RU" smtClean="0"/>
              <a:t>экстремистік ұлтшылдық</a:t>
            </a:r>
          </a:p>
          <a:p>
            <a:pPr eaLnBrk="1" hangingPunct="1">
              <a:lnSpc>
                <a:spcPct val="90000"/>
              </a:lnSpc>
            </a:pPr>
            <a:r>
              <a:rPr lang="ru-RU" smtClean="0"/>
              <a:t>элитаризм, әскери агрессияға талпыну.</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503238" y="4983163"/>
            <a:ext cx="8183562" cy="1052512"/>
          </a:xfrm>
        </p:spPr>
        <p:txBody>
          <a:bodyPr/>
          <a:lstStyle/>
          <a:p>
            <a:pPr algn="ctr" eaLnBrk="1" fontAlgn="auto" hangingPunct="1">
              <a:spcAft>
                <a:spcPts val="0"/>
              </a:spcAft>
              <a:defRPr/>
            </a:pPr>
            <a:r>
              <a:rPr lang="ru-RU" smtClean="0">
                <a:solidFill>
                  <a:schemeClr val="accent1">
                    <a:tint val="88000"/>
                    <a:satMod val="150000"/>
                  </a:schemeClr>
                </a:solidFill>
              </a:rPr>
              <a:t>Фашизм</a:t>
            </a:r>
          </a:p>
        </p:txBody>
      </p:sp>
      <p:sp>
        <p:nvSpPr>
          <p:cNvPr id="22531" name="Rectangle 3"/>
          <p:cNvSpPr>
            <a:spLocks noGrp="1" noChangeArrowheads="1"/>
          </p:cNvSpPr>
          <p:nvPr>
            <p:ph idx="1"/>
          </p:nvPr>
        </p:nvSpPr>
        <p:spPr>
          <a:xfrm>
            <a:off x="503238" y="530225"/>
            <a:ext cx="8183562" cy="4187825"/>
          </a:xfrm>
        </p:spPr>
        <p:txBody>
          <a:bodyPr>
            <a:normAutofit fontScale="92500"/>
          </a:bodyPr>
          <a:lstStyle/>
          <a:p>
            <a:pPr marL="265176" indent="-265176" eaLnBrk="1" fontAlgn="auto" hangingPunct="1">
              <a:lnSpc>
                <a:spcPct val="90000"/>
              </a:lnSpc>
              <a:spcAft>
                <a:spcPts val="0"/>
              </a:spcAft>
              <a:buFont typeface="Wingdings 2"/>
              <a:buChar char=""/>
              <a:defRPr/>
            </a:pPr>
            <a:r>
              <a:rPr lang="ru-RU" sz="2400" smtClean="0"/>
              <a:t>Фашистік идеология өміршең болып шықты, оның жаңғырығы бүгінгі XXI ғасырда да әлемнің әртүрлі елдері мен аймақтарында қылаң беруде. Бірқатар елдерде заңдастырылған немесе жартылай занды азшылық, бірақ едәуір елеулі ұлтшылдық, фашистік немесе квазифашистік тұрғыдағы жастар бірлестіктері байқалуда. Бүл қозғалыстардың бір идеологтары "уақыт сынынан әткен" ұлтшылдық, этникалық артықшылық, ксенофобия идеяларына сүйенсе, енді біреулері этникалық геосаясаттың күні әткен идеяларымен қаруланған, үшіншілері күн әткен сайын үдеп келе жатқан жаһандануға қар- сылар қатарын толықтыруға дайын</a:t>
            </a:r>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22313" y="1820863"/>
            <a:ext cx="7772400" cy="1828800"/>
          </a:xfrm>
        </p:spPr>
        <p:txBody>
          <a:bodyPr/>
          <a:lstStyle/>
          <a:p>
            <a:pPr algn="ctr" eaLnBrk="1" fontAlgn="auto" hangingPunct="1">
              <a:spcAft>
                <a:spcPts val="0"/>
              </a:spcAft>
              <a:defRPr/>
            </a:pPr>
            <a:r>
              <a:rPr lang="ru-RU" sz="3200" dirty="0" smtClean="0">
                <a:solidFill>
                  <a:schemeClr val="tx1"/>
                </a:solidFill>
                <a:latin typeface="Times New Roman" pitchFamily="18" charset="0"/>
                <a:cs typeface="Times New Roman" pitchFamily="18" charset="0"/>
              </a:rPr>
              <a:t>10.Саяси процесс.</a:t>
            </a:r>
            <a:br>
              <a:rPr lang="ru-RU" sz="3200" dirty="0" smtClean="0">
                <a:solidFill>
                  <a:schemeClr val="tx1"/>
                </a:solidFill>
                <a:latin typeface="Times New Roman" pitchFamily="18" charset="0"/>
                <a:cs typeface="Times New Roman" pitchFamily="18" charset="0"/>
              </a:rPr>
            </a:br>
            <a:r>
              <a:rPr lang="ru-RU" sz="3200" dirty="0" err="1" smtClean="0">
                <a:solidFill>
                  <a:schemeClr val="tx1"/>
                </a:solidFill>
                <a:latin typeface="Times New Roman" pitchFamily="18" charset="0"/>
                <a:cs typeface="Times New Roman" pitchFamily="18" charset="0"/>
              </a:rPr>
              <a:t>саяси</a:t>
            </a:r>
            <a:r>
              <a:rPr lang="ru-RU" sz="3200" dirty="0" smtClean="0">
                <a:solidFill>
                  <a:schemeClr val="tx1"/>
                </a:solidFill>
                <a:latin typeface="Times New Roman" pitchFamily="18" charset="0"/>
                <a:cs typeface="Times New Roman" pitchFamily="18" charset="0"/>
              </a:rPr>
              <a:t> </a:t>
            </a:r>
            <a:r>
              <a:rPr lang="ru-RU" sz="3200" dirty="0" err="1" smtClean="0">
                <a:solidFill>
                  <a:schemeClr val="tx1"/>
                </a:solidFill>
                <a:latin typeface="Times New Roman" pitchFamily="18" charset="0"/>
                <a:cs typeface="Times New Roman" pitchFamily="18" charset="0"/>
              </a:rPr>
              <a:t>мінез</a:t>
            </a:r>
            <a:r>
              <a:rPr lang="ru-RU" sz="3200" dirty="0" smtClean="0">
                <a:solidFill>
                  <a:schemeClr val="tx1"/>
                </a:solidFill>
                <a:latin typeface="Times New Roman" pitchFamily="18" charset="0"/>
                <a:cs typeface="Times New Roman" pitchFamily="18" charset="0"/>
              </a:rPr>
              <a:t> </a:t>
            </a:r>
            <a:r>
              <a:rPr lang="ru-RU" sz="3200" dirty="0" err="1" smtClean="0">
                <a:solidFill>
                  <a:schemeClr val="tx1"/>
                </a:solidFill>
                <a:latin typeface="Times New Roman" pitchFamily="18" charset="0"/>
                <a:cs typeface="Times New Roman" pitchFamily="18" charset="0"/>
              </a:rPr>
              <a:t>қүлық</a:t>
            </a:r>
            <a:endParaRPr lang="ru-RU" sz="3200" dirty="0" smtClean="0">
              <a:solidFill>
                <a:schemeClr val="tx1"/>
              </a:solidFill>
              <a:latin typeface="Times New Roman" pitchFamily="18" charset="0"/>
              <a:cs typeface="Times New Roman" pitchFamily="18" charset="0"/>
            </a:endParaRPr>
          </a:p>
        </p:txBody>
      </p:sp>
      <p:sp>
        <p:nvSpPr>
          <p:cNvPr id="2051" name="Rectangle 3"/>
          <p:cNvSpPr>
            <a:spLocks noGrp="1" noChangeArrowheads="1"/>
          </p:cNvSpPr>
          <p:nvPr>
            <p:ph type="subTitle" idx="1"/>
          </p:nvPr>
        </p:nvSpPr>
        <p:spPr>
          <a:xfrm>
            <a:off x="1371600" y="3886200"/>
            <a:ext cx="6400800" cy="2514600"/>
          </a:xfrm>
        </p:spPr>
        <p:txBody>
          <a:bodyPr>
            <a:normAutofit/>
          </a:bodyPr>
          <a:lstStyle/>
          <a:p>
            <a:pPr algn="ctr" eaLnBrk="1" fontAlgn="auto" hangingPunct="1">
              <a:spcAft>
                <a:spcPts val="0"/>
              </a:spcAft>
              <a:buFont typeface="Wingdings 2"/>
              <a:buNone/>
              <a:defRPr/>
            </a:pPr>
            <a:r>
              <a:rPr lang="ru-RU" b="1" dirty="0" smtClean="0">
                <a:latin typeface="Times New Roman" pitchFamily="18" charset="0"/>
                <a:cs typeface="Times New Roman" pitchFamily="18" charset="0"/>
              </a:rPr>
              <a:t>ЖОСПАР:     </a:t>
            </a:r>
          </a:p>
          <a:p>
            <a:pPr algn="ctr" eaLnBrk="1" fontAlgn="auto" hangingPunct="1">
              <a:spcAft>
                <a:spcPts val="0"/>
              </a:spcAft>
              <a:buFont typeface="Wingdings 2"/>
              <a:buNone/>
              <a:defRPr/>
            </a:pPr>
            <a:r>
              <a:rPr lang="ru-RU" b="1" dirty="0" smtClean="0">
                <a:latin typeface="Times New Roman" pitchFamily="18" charset="0"/>
                <a:cs typeface="Times New Roman" pitchFamily="18" charset="0"/>
              </a:rPr>
              <a:t> </a:t>
            </a:r>
            <a:r>
              <a:rPr lang="ru-RU" sz="2800" b="1" dirty="0" smtClean="0">
                <a:latin typeface="Times New Roman" pitchFamily="18" charset="0"/>
                <a:cs typeface="Times New Roman" pitchFamily="18" charset="0"/>
              </a:rPr>
              <a:t>1.Саяси процесс </a:t>
            </a:r>
            <a:r>
              <a:rPr lang="kk-KZ" sz="2800" b="1" dirty="0" smtClean="0">
                <a:latin typeface="Times New Roman" pitchFamily="18" charset="0"/>
                <a:cs typeface="Times New Roman" pitchFamily="18" charset="0"/>
              </a:rPr>
              <a:t>үғымы</a:t>
            </a:r>
            <a:r>
              <a:rPr lang="ru-RU" sz="2800" b="1" dirty="0" err="1" smtClean="0">
                <a:latin typeface="Times New Roman" pitchFamily="18" charset="0"/>
                <a:cs typeface="Times New Roman" pitchFamily="18" charset="0"/>
              </a:rPr>
              <a:t>,түрлері</a:t>
            </a:r>
            <a:endParaRPr lang="ru-RU" sz="2800" b="1" dirty="0" smtClean="0">
              <a:latin typeface="Times New Roman" pitchFamily="18" charset="0"/>
              <a:cs typeface="Times New Roman" pitchFamily="18" charset="0"/>
            </a:endParaRPr>
          </a:p>
          <a:p>
            <a:pPr algn="ctr" eaLnBrk="1" fontAlgn="auto" hangingPunct="1">
              <a:spcAft>
                <a:spcPts val="0"/>
              </a:spcAft>
              <a:buFont typeface="Wingdings 2"/>
              <a:buNone/>
              <a:defRPr/>
            </a:pPr>
            <a:r>
              <a:rPr lang="ru-RU" sz="2800" b="1" dirty="0" smtClean="0">
                <a:latin typeface="Times New Roman" pitchFamily="18" charset="0"/>
                <a:cs typeface="Times New Roman" pitchFamily="18" charset="0"/>
              </a:rPr>
              <a:t>  2. </a:t>
            </a:r>
            <a:r>
              <a:rPr lang="ru-RU" sz="2800" b="1" dirty="0" err="1" smtClean="0">
                <a:latin typeface="Times New Roman" pitchFamily="18" charset="0"/>
                <a:cs typeface="Times New Roman" pitchFamily="18" charset="0"/>
              </a:rPr>
              <a:t>Саяси</a:t>
            </a:r>
            <a:r>
              <a:rPr lang="ru-RU" sz="2800" b="1" dirty="0" smtClean="0">
                <a:latin typeface="Times New Roman" pitchFamily="18" charset="0"/>
                <a:cs typeface="Times New Roman" pitchFamily="18" charset="0"/>
              </a:rPr>
              <a:t> </a:t>
            </a:r>
            <a:r>
              <a:rPr lang="ru-RU" sz="2800" b="1" dirty="0" err="1" smtClean="0">
                <a:latin typeface="Times New Roman" pitchFamily="18" charset="0"/>
                <a:cs typeface="Times New Roman" pitchFamily="18" charset="0"/>
              </a:rPr>
              <a:t>мінез</a:t>
            </a:r>
            <a:r>
              <a:rPr lang="ru-RU" sz="2800" b="1" dirty="0" smtClean="0">
                <a:latin typeface="Times New Roman" pitchFamily="18" charset="0"/>
                <a:cs typeface="Times New Roman" pitchFamily="18" charset="0"/>
              </a:rPr>
              <a:t> </a:t>
            </a:r>
            <a:r>
              <a:rPr lang="ru-RU" sz="2800" b="1" dirty="0" err="1" smtClean="0">
                <a:latin typeface="Times New Roman" pitchFamily="18" charset="0"/>
                <a:cs typeface="Times New Roman" pitchFamily="18" charset="0"/>
              </a:rPr>
              <a:t>қүлық, саяси</a:t>
            </a:r>
            <a:r>
              <a:rPr lang="ru-RU" sz="2800" b="1" dirty="0" smtClean="0">
                <a:latin typeface="Times New Roman" pitchFamily="18" charset="0"/>
                <a:cs typeface="Times New Roman" pitchFamily="18" charset="0"/>
              </a:rPr>
              <a:t> </a:t>
            </a:r>
            <a:r>
              <a:rPr lang="ru-RU" sz="2800" b="1" dirty="0" err="1" smtClean="0">
                <a:latin typeface="Times New Roman" pitchFamily="18" charset="0"/>
                <a:cs typeface="Times New Roman" pitchFamily="18" charset="0"/>
              </a:rPr>
              <a:t>катысу</a:t>
            </a:r>
            <a:r>
              <a:rPr lang="ru-RU" sz="2800" b="1" dirty="0" smtClean="0">
                <a:latin typeface="Times New Roman" pitchFamily="18" charset="0"/>
                <a:cs typeface="Times New Roman" pitchFamily="18" charset="0"/>
              </a:rPr>
              <a:t>                          </a:t>
            </a:r>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503238" y="4983163"/>
            <a:ext cx="8183562" cy="1052512"/>
          </a:xfrm>
        </p:spPr>
        <p:txBody>
          <a:bodyPr>
            <a:normAutofit fontScale="90000"/>
          </a:bodyPr>
          <a:lstStyle/>
          <a:p>
            <a:pPr eaLnBrk="1" fontAlgn="auto" hangingPunct="1">
              <a:spcAft>
                <a:spcPts val="0"/>
              </a:spcAft>
              <a:defRPr/>
            </a:pPr>
            <a:r>
              <a:rPr lang="ru-RU" sz="3200" smtClean="0">
                <a:solidFill>
                  <a:schemeClr val="accent1">
                    <a:tint val="88000"/>
                    <a:satMod val="150000"/>
                  </a:schemeClr>
                </a:solidFill>
              </a:rPr>
              <a:t>Саяси</a:t>
            </a:r>
            <a:r>
              <a:rPr lang="kk-KZ" sz="3200" smtClean="0">
                <a:solidFill>
                  <a:schemeClr val="accent1">
                    <a:tint val="88000"/>
                    <a:satMod val="150000"/>
                  </a:schemeClr>
                </a:solidFill>
              </a:rPr>
              <a:t> </a:t>
            </a:r>
            <a:r>
              <a:rPr lang="ru-RU" sz="3200" smtClean="0">
                <a:solidFill>
                  <a:schemeClr val="accent1">
                    <a:tint val="88000"/>
                    <a:satMod val="150000"/>
                  </a:schemeClr>
                </a:solidFill>
              </a:rPr>
              <a:t>процесс- қозғалысты сипаттайды (лат.</a:t>
            </a:r>
            <a:r>
              <a:rPr lang="en-US" sz="3200" smtClean="0">
                <a:solidFill>
                  <a:schemeClr val="accent1">
                    <a:tint val="88000"/>
                    <a:satMod val="150000"/>
                  </a:schemeClr>
                </a:solidFill>
              </a:rPr>
              <a:t>processus-</a:t>
            </a:r>
            <a:r>
              <a:rPr lang="kk-KZ" sz="3200" smtClean="0">
                <a:solidFill>
                  <a:schemeClr val="accent1">
                    <a:tint val="88000"/>
                    <a:satMod val="150000"/>
                  </a:schemeClr>
                </a:solidFill>
              </a:rPr>
              <a:t>қозғалыс</a:t>
            </a:r>
            <a:r>
              <a:rPr lang="ru-RU" sz="4000" smtClean="0">
                <a:solidFill>
                  <a:schemeClr val="accent1">
                    <a:tint val="88000"/>
                    <a:satMod val="150000"/>
                  </a:schemeClr>
                </a:solidFill>
              </a:rPr>
              <a:t>)</a:t>
            </a:r>
          </a:p>
        </p:txBody>
      </p:sp>
      <p:sp>
        <p:nvSpPr>
          <p:cNvPr id="159746" name="Rectangle 3"/>
          <p:cNvSpPr>
            <a:spLocks noGrp="1" noChangeArrowheads="1"/>
          </p:cNvSpPr>
          <p:nvPr>
            <p:ph idx="1"/>
          </p:nvPr>
        </p:nvSpPr>
        <p:spPr>
          <a:xfrm>
            <a:off x="503238" y="530225"/>
            <a:ext cx="8183562" cy="4187825"/>
          </a:xfrm>
        </p:spPr>
        <p:txBody>
          <a:bodyPr/>
          <a:lstStyle/>
          <a:p>
            <a:pPr eaLnBrk="1" hangingPunct="1">
              <a:lnSpc>
                <a:spcPct val="90000"/>
              </a:lnSpc>
            </a:pPr>
            <a:r>
              <a:rPr lang="ru-RU" smtClean="0"/>
              <a:t>Саяси процесс– жалпы саясатпен сайкестірілінеді  ( Р.Доуз)</a:t>
            </a:r>
          </a:p>
          <a:p>
            <a:pPr eaLnBrk="1" hangingPunct="1">
              <a:lnSpc>
                <a:spcPct val="90000"/>
              </a:lnSpc>
            </a:pPr>
            <a:r>
              <a:rPr lang="ru-RU" smtClean="0"/>
              <a:t>Саяси процесс  саяси жүйенің қызмет атқару нәтижесі- Т.Парсонс</a:t>
            </a:r>
          </a:p>
          <a:p>
            <a:pPr eaLnBrk="1" hangingPunct="1">
              <a:lnSpc>
                <a:spcPct val="90000"/>
              </a:lnSpc>
            </a:pPr>
            <a:r>
              <a:rPr lang="ru-RU" smtClean="0"/>
              <a:t>Саяси процесс-  субъектердің өзіндік мүдделерің және мақсаттарың іске асыру  мінезқүлықтық аспектілері -Ч.Мерриам</a:t>
            </a:r>
          </a:p>
          <a:p>
            <a:pPr eaLnBrk="1" hangingPunct="1">
              <a:lnSpc>
                <a:spcPct val="90000"/>
              </a:lnSpc>
            </a:pPr>
            <a:r>
              <a:rPr lang="ru-RU" smtClean="0"/>
              <a:t>Саяси процесс – бүл жанжалдардың шешүіңің нәтижесі- Р.Дарендорф</a:t>
            </a:r>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r>
              <a:rPr lang="ru-RU" smtClean="0">
                <a:solidFill>
                  <a:schemeClr val="accent1">
                    <a:tint val="88000"/>
                    <a:satMod val="150000"/>
                  </a:schemeClr>
                </a:solidFill>
              </a:rPr>
              <a:t>Саяси процесс </a:t>
            </a:r>
          </a:p>
        </p:txBody>
      </p:sp>
      <p:sp>
        <p:nvSpPr>
          <p:cNvPr id="160770" name="Rectangle 3"/>
          <p:cNvSpPr>
            <a:spLocks noGrp="1" noChangeArrowheads="1"/>
          </p:cNvSpPr>
          <p:nvPr>
            <p:ph idx="1"/>
          </p:nvPr>
        </p:nvSpPr>
        <p:spPr>
          <a:xfrm>
            <a:off x="503238" y="530225"/>
            <a:ext cx="8183562" cy="4187825"/>
          </a:xfrm>
        </p:spPr>
        <p:txBody>
          <a:bodyPr/>
          <a:lstStyle/>
          <a:p>
            <a:pPr eaLnBrk="1" hangingPunct="1">
              <a:lnSpc>
                <a:spcPct val="90000"/>
              </a:lnSpc>
            </a:pPr>
            <a:r>
              <a:rPr lang="kk-KZ" smtClean="0"/>
              <a:t>Саясаттың институционалдық және институционалдық емес субъектеріңің  саяси тәртіпті қамтамасыз ету,қалыптастыру, өзгерту мақсаттарының соңына түскен іс әрекеттері</a:t>
            </a:r>
            <a:endParaRPr lang="ru-RU" smtClean="0"/>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r>
              <a:rPr lang="kk-KZ" sz="4000" smtClean="0">
                <a:solidFill>
                  <a:schemeClr val="accent1">
                    <a:tint val="88000"/>
                    <a:satMod val="150000"/>
                  </a:schemeClr>
                </a:solidFill>
              </a:rPr>
              <a:t>Саяси процесстің белгілері</a:t>
            </a:r>
            <a:endParaRPr lang="ru-RU" sz="4000" smtClean="0">
              <a:solidFill>
                <a:schemeClr val="accent1">
                  <a:tint val="88000"/>
                  <a:satMod val="150000"/>
                </a:schemeClr>
              </a:solidFill>
            </a:endParaRPr>
          </a:p>
        </p:txBody>
      </p:sp>
      <p:sp>
        <p:nvSpPr>
          <p:cNvPr id="161794" name="Rectangle 3"/>
          <p:cNvSpPr>
            <a:spLocks noGrp="1" noChangeArrowheads="1"/>
          </p:cNvSpPr>
          <p:nvPr>
            <p:ph idx="1"/>
          </p:nvPr>
        </p:nvSpPr>
        <p:spPr>
          <a:xfrm>
            <a:off x="611188" y="620713"/>
            <a:ext cx="8229600" cy="5391150"/>
          </a:xfrm>
        </p:spPr>
        <p:txBody>
          <a:bodyPr/>
          <a:lstStyle/>
          <a:p>
            <a:pPr eaLnBrk="1" hangingPunct="1"/>
            <a:endParaRPr lang="ru-RU" sz="1400" smtClean="0"/>
          </a:p>
          <a:p>
            <a:pPr eaLnBrk="1" hangingPunct="1"/>
            <a:r>
              <a:rPr lang="ru-RU" smtClean="0"/>
              <a:t>Саясаттың субъектеріңің нақты әрекеттесүің бейнелейді</a:t>
            </a:r>
          </a:p>
          <a:p>
            <a:pPr eaLnBrk="1" hangingPunct="1"/>
            <a:r>
              <a:rPr lang="ru-RU" smtClean="0"/>
              <a:t>Саяси жүйенің өзгерістерің, бір қалыптаң екіңші қалпына өтүің анықтап ашады</a:t>
            </a:r>
          </a:p>
          <a:p>
            <a:pPr eaLnBrk="1" hangingPunct="1"/>
            <a:r>
              <a:rPr lang="ru-RU" smtClean="0"/>
              <a:t>Саяси процесс бір белгілі уақыт және кеңістік арасында әрекет жасайды</a:t>
            </a:r>
          </a:p>
          <a:p>
            <a:pPr eaLnBrk="1" hangingPunct="1"/>
            <a:endParaRPr lang="ru-RU" smtClean="0"/>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r>
              <a:rPr lang="ru-RU" sz="4000" smtClean="0">
                <a:solidFill>
                  <a:schemeClr val="accent1">
                    <a:tint val="88000"/>
                    <a:satMod val="150000"/>
                  </a:schemeClr>
                </a:solidFill>
              </a:rPr>
              <a:t>Саяси процесст</a:t>
            </a:r>
            <a:r>
              <a:rPr lang="kk-KZ" sz="4000" smtClean="0">
                <a:solidFill>
                  <a:schemeClr val="accent1">
                    <a:tint val="88000"/>
                    <a:satMod val="150000"/>
                  </a:schemeClr>
                </a:solidFill>
              </a:rPr>
              <a:t>ің ролі</a:t>
            </a:r>
            <a:r>
              <a:rPr lang="ru-RU" sz="4000" smtClean="0">
                <a:solidFill>
                  <a:schemeClr val="accent1">
                    <a:tint val="88000"/>
                    <a:satMod val="150000"/>
                  </a:schemeClr>
                </a:solidFill>
              </a:rPr>
              <a:t> :</a:t>
            </a:r>
          </a:p>
        </p:txBody>
      </p:sp>
      <p:sp>
        <p:nvSpPr>
          <p:cNvPr id="162818" name="Rectangle 3"/>
          <p:cNvSpPr>
            <a:spLocks noGrp="1" noChangeArrowheads="1"/>
          </p:cNvSpPr>
          <p:nvPr>
            <p:ph idx="1"/>
          </p:nvPr>
        </p:nvSpPr>
        <p:spPr>
          <a:xfrm>
            <a:off x="503238" y="530225"/>
            <a:ext cx="8183562" cy="4187825"/>
          </a:xfrm>
        </p:spPr>
        <p:txBody>
          <a:bodyPr/>
          <a:lstStyle/>
          <a:p>
            <a:pPr eaLnBrk="1" hangingPunct="1"/>
            <a:r>
              <a:rPr lang="ru-RU" smtClean="0"/>
              <a:t>Саяси жүйенің және қатнастардың қозғалысың және эволюциясың көрсетеді</a:t>
            </a:r>
          </a:p>
          <a:p>
            <a:pPr eaLnBrk="1" hangingPunct="1"/>
            <a:r>
              <a:rPr lang="ru-RU" smtClean="0"/>
              <a:t>Әлеуметтік және саяси қүрылымдардын әрекеттесуің анықтайды</a:t>
            </a:r>
          </a:p>
          <a:p>
            <a:pPr eaLnBrk="1" hangingPunct="1"/>
            <a:r>
              <a:rPr lang="ru-RU" smtClean="0"/>
              <a:t>Саяси қатнастардың динамикасын ашып көрсетеді</a:t>
            </a:r>
          </a:p>
        </p:txBody>
      </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503238" y="4983163"/>
            <a:ext cx="8183562" cy="1052512"/>
          </a:xfrm>
        </p:spPr>
        <p:txBody>
          <a:bodyPr>
            <a:normAutofit fontScale="90000"/>
          </a:bodyPr>
          <a:lstStyle/>
          <a:p>
            <a:pPr eaLnBrk="1" fontAlgn="auto" hangingPunct="1">
              <a:spcAft>
                <a:spcPts val="0"/>
              </a:spcAft>
              <a:defRPr/>
            </a:pPr>
            <a:r>
              <a:rPr lang="ru-RU" sz="4000" smtClean="0">
                <a:solidFill>
                  <a:schemeClr val="accent1">
                    <a:tint val="88000"/>
                    <a:satMod val="150000"/>
                  </a:schemeClr>
                </a:solidFill>
              </a:rPr>
              <a:t>саяси процесстің қүрылымы</a:t>
            </a:r>
          </a:p>
        </p:txBody>
      </p:sp>
      <p:sp>
        <p:nvSpPr>
          <p:cNvPr id="163842" name="Rectangle 3"/>
          <p:cNvSpPr>
            <a:spLocks noGrp="1" noChangeArrowheads="1"/>
          </p:cNvSpPr>
          <p:nvPr>
            <p:ph idx="1"/>
          </p:nvPr>
        </p:nvSpPr>
        <p:spPr>
          <a:xfrm>
            <a:off x="503238" y="530225"/>
            <a:ext cx="8183562" cy="4187825"/>
          </a:xfrm>
        </p:spPr>
        <p:txBody>
          <a:bodyPr/>
          <a:lstStyle/>
          <a:p>
            <a:pPr eaLnBrk="1" hangingPunct="1"/>
            <a:r>
              <a:rPr lang="ru-RU" smtClean="0"/>
              <a:t>САЯСАТТЫҢ СУБЪЕКТЕРІ </a:t>
            </a:r>
          </a:p>
          <a:p>
            <a:pPr eaLnBrk="1" hangingPunct="1"/>
            <a:r>
              <a:rPr lang="ru-RU" smtClean="0"/>
              <a:t>САЯСИ ПРОЦЕССТІҢ МАҚСАТ РЕТІҢДЕ ҚАЛЫПТАСҚАҢ НЕМЕСЕ ЖАРАТЫЛҒАН ОБЪЕКТІСІ</a:t>
            </a:r>
          </a:p>
          <a:p>
            <a:pPr eaLnBrk="1" hangingPunct="1"/>
            <a:r>
              <a:rPr lang="ru-RU" smtClean="0"/>
              <a:t>ПРОЦЕСТІҢ ШАРАЛАРЫ,ӘДІСТЕРІ,ҚОРЛАРЫ</a:t>
            </a:r>
          </a:p>
          <a:p>
            <a:pPr eaLnBrk="1" hangingPunct="1"/>
            <a:endParaRPr lang="ru-RU" smtClean="0"/>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r>
              <a:rPr lang="ru-RU" smtClean="0">
                <a:solidFill>
                  <a:schemeClr val="accent1">
                    <a:tint val="88000"/>
                    <a:satMod val="150000"/>
                  </a:schemeClr>
                </a:solidFill>
              </a:rPr>
              <a:t>Саяси процесстердің түрлері</a:t>
            </a:r>
          </a:p>
        </p:txBody>
      </p:sp>
      <p:sp>
        <p:nvSpPr>
          <p:cNvPr id="8196" name="Rectangle 5"/>
          <p:cNvSpPr>
            <a:spLocks noGrp="1" noChangeArrowheads="1"/>
          </p:cNvSpPr>
          <p:nvPr>
            <p:ph idx="1"/>
          </p:nvPr>
        </p:nvSpPr>
        <p:spPr>
          <a:xfrm>
            <a:off x="4876800" y="1524000"/>
            <a:ext cx="3962400" cy="3962400"/>
          </a:xfrm>
          <a:solidFill>
            <a:schemeClr val="accent1"/>
          </a:solidFill>
          <a:ln>
            <a:solidFill>
              <a:schemeClr val="tx1"/>
            </a:solidFill>
          </a:ln>
        </p:spPr>
        <p:txBody>
          <a:bodyPr>
            <a:normAutofit lnSpcReduction="10000"/>
          </a:bodyPr>
          <a:lstStyle/>
          <a:p>
            <a:pPr marL="265176" indent="-265176" eaLnBrk="1" fontAlgn="auto" hangingPunct="1">
              <a:spcAft>
                <a:spcPts val="0"/>
              </a:spcAft>
              <a:buFontTx/>
              <a:buNone/>
              <a:defRPr/>
            </a:pPr>
            <a:r>
              <a:rPr lang="ru-RU" smtClean="0"/>
              <a:t>Перифериялық (аймақтық) – жеке аймақ денгейіңде,бөлек үйымдар арасында,жергілікті өзің өзі басқару денгейде таратылады</a:t>
            </a:r>
          </a:p>
        </p:txBody>
      </p:sp>
      <p:sp>
        <p:nvSpPr>
          <p:cNvPr id="164867" name="Rectangle 4"/>
          <p:cNvSpPr>
            <a:spLocks noChangeArrowheads="1"/>
          </p:cNvSpPr>
          <p:nvPr/>
        </p:nvSpPr>
        <p:spPr bwMode="auto">
          <a:xfrm>
            <a:off x="381000" y="1524000"/>
            <a:ext cx="3733800" cy="3505200"/>
          </a:xfrm>
          <a:prstGeom prst="rect">
            <a:avLst/>
          </a:prstGeom>
          <a:solidFill>
            <a:schemeClr val="accent1"/>
          </a:solidFill>
          <a:ln w="9525">
            <a:solidFill>
              <a:schemeClr val="tx1"/>
            </a:solidFill>
            <a:miter lim="800000"/>
            <a:headEnd/>
            <a:tailEnd/>
          </a:ln>
        </p:spPr>
        <p:txBody>
          <a:bodyPr wrap="none" anchor="ctr"/>
          <a:lstStyle/>
          <a:p>
            <a:pPr algn="ctr"/>
            <a:r>
              <a:rPr lang="ru-RU" sz="2800">
                <a:latin typeface="Verdana" pitchFamily="34" charset="0"/>
              </a:rPr>
              <a:t>БАЗАЛЫҚ (негізгі) </a:t>
            </a:r>
          </a:p>
          <a:p>
            <a:pPr algn="ctr"/>
            <a:r>
              <a:rPr lang="ru-RU" sz="2800">
                <a:latin typeface="Verdana" pitchFamily="34" charset="0"/>
              </a:rPr>
              <a:t>процесстер –</a:t>
            </a:r>
          </a:p>
          <a:p>
            <a:pPr algn="ctr"/>
            <a:r>
              <a:rPr lang="kk-KZ" sz="2800">
                <a:latin typeface="Verdana" pitchFamily="34" charset="0"/>
              </a:rPr>
              <a:t>Саяси әрекеттер бүкіл </a:t>
            </a:r>
          </a:p>
          <a:p>
            <a:pPr algn="ctr"/>
            <a:r>
              <a:rPr lang="kk-KZ" sz="2800">
                <a:latin typeface="Verdana" pitchFamily="34" charset="0"/>
              </a:rPr>
              <a:t>қоғам, мемлекет</a:t>
            </a:r>
          </a:p>
          <a:p>
            <a:pPr algn="ctr"/>
            <a:r>
              <a:rPr lang="kk-KZ" sz="2800">
                <a:latin typeface="Verdana" pitchFamily="34" charset="0"/>
              </a:rPr>
              <a:t> денгейіне таратылады</a:t>
            </a:r>
            <a:endParaRPr lang="ru-RU" sz="2800">
              <a:latin typeface="Verdana" pitchFamily="34" charset="0"/>
            </a:endParaRPr>
          </a:p>
          <a:p>
            <a:pPr algn="ctr"/>
            <a:r>
              <a:rPr lang="ru-RU" sz="2800">
                <a:latin typeface="Verdana" pitchFamily="34" charset="0"/>
              </a:rPr>
              <a:t> </a:t>
            </a:r>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Заголовок 1"/>
          <p:cNvSpPr>
            <a:spLocks noGrp="1"/>
          </p:cNvSpPr>
          <p:nvPr>
            <p:ph type="title"/>
          </p:nvPr>
        </p:nvSpPr>
        <p:spPr>
          <a:xfrm>
            <a:off x="457200" y="274638"/>
            <a:ext cx="8229600" cy="182562"/>
          </a:xfrm>
        </p:spPr>
        <p:txBody>
          <a:bodyPr>
            <a:normAutofit fontScale="90000"/>
          </a:bodyPr>
          <a:lstStyle/>
          <a:p>
            <a:pPr eaLnBrk="1" fontAlgn="auto" hangingPunct="1">
              <a:spcAft>
                <a:spcPts val="0"/>
              </a:spcAft>
              <a:defRPr/>
            </a:pPr>
            <a:endParaRPr lang="ru-RU" smtClean="0">
              <a:solidFill>
                <a:schemeClr val="accent1">
                  <a:tint val="88000"/>
                  <a:satMod val="150000"/>
                </a:schemeClr>
              </a:solidFill>
            </a:endParaRPr>
          </a:p>
        </p:txBody>
      </p:sp>
      <p:sp>
        <p:nvSpPr>
          <p:cNvPr id="166914" name="Содержимое 2"/>
          <p:cNvSpPr>
            <a:spLocks noGrp="1"/>
          </p:cNvSpPr>
          <p:nvPr>
            <p:ph idx="1"/>
          </p:nvPr>
        </p:nvSpPr>
        <p:spPr>
          <a:xfrm>
            <a:off x="457200" y="685800"/>
            <a:ext cx="8229600" cy="5943600"/>
          </a:xfrm>
        </p:spPr>
        <p:txBody>
          <a:bodyPr/>
          <a:lstStyle/>
          <a:p>
            <a:pPr algn="ctr" eaLnBrk="1" hangingPunct="1">
              <a:buFontTx/>
              <a:buNone/>
            </a:pPr>
            <a:r>
              <a:rPr lang="ru-RU" smtClean="0"/>
              <a:t>Саяси процесстің мезгіліне байланысты</a:t>
            </a:r>
          </a:p>
          <a:p>
            <a:pPr algn="just" eaLnBrk="1" hangingPunct="1">
              <a:buFontTx/>
              <a:buNone/>
            </a:pPr>
            <a:r>
              <a:rPr lang="ru-RU" smtClean="0"/>
              <a:t>1.ӨТКІНШІ (кратковременный) ПРОЦЕСС</a:t>
            </a:r>
          </a:p>
          <a:p>
            <a:pPr algn="just" eaLnBrk="1" hangingPunct="1">
              <a:buFontTx/>
              <a:buNone/>
            </a:pPr>
            <a:r>
              <a:rPr lang="ru-RU" smtClean="0"/>
              <a:t>2.ЖҮЙЕЛІК ПРОЦЕСС</a:t>
            </a:r>
          </a:p>
          <a:p>
            <a:pPr algn="just" eaLnBrk="1" hangingPunct="1">
              <a:buFontTx/>
              <a:buNone/>
            </a:pPr>
            <a:r>
              <a:rPr lang="ru-RU" smtClean="0"/>
              <a:t>Сиппатамасына </a:t>
            </a:r>
            <a:r>
              <a:rPr lang="kk-KZ" smtClean="0"/>
              <a:t>қарай:</a:t>
            </a:r>
          </a:p>
          <a:p>
            <a:pPr algn="just" eaLnBrk="1" hangingPunct="1">
              <a:buFontTx/>
              <a:buNone/>
            </a:pPr>
            <a:r>
              <a:rPr lang="kk-KZ" smtClean="0"/>
              <a:t>1.Бәсекелестік (соперничество)</a:t>
            </a:r>
          </a:p>
          <a:p>
            <a:pPr algn="just" eaLnBrk="1" hangingPunct="1">
              <a:buFontTx/>
              <a:buNone/>
            </a:pPr>
            <a:r>
              <a:rPr lang="kk-KZ" smtClean="0"/>
              <a:t>2.Ынтымақтастық(сотрудничество)</a:t>
            </a:r>
          </a:p>
          <a:p>
            <a:pPr algn="just" eaLnBrk="1" hangingPunct="1">
              <a:buFontTx/>
              <a:buNone/>
            </a:pPr>
            <a:r>
              <a:rPr lang="kk-KZ" smtClean="0"/>
              <a:t>Формасына байланысты:</a:t>
            </a:r>
          </a:p>
          <a:p>
            <a:pPr algn="just" eaLnBrk="1" hangingPunct="1">
              <a:buFontTx/>
              <a:buNone/>
            </a:pPr>
            <a:r>
              <a:rPr lang="kk-KZ" smtClean="0"/>
              <a:t>1.Айқынды (явные)</a:t>
            </a:r>
          </a:p>
          <a:p>
            <a:pPr algn="just" eaLnBrk="1" hangingPunct="1">
              <a:buFontTx/>
              <a:buNone/>
            </a:pPr>
            <a:r>
              <a:rPr lang="kk-KZ" smtClean="0"/>
              <a:t>2.Жасырылған,тұйық (скрытые)</a:t>
            </a:r>
          </a:p>
          <a:p>
            <a:pPr algn="just" eaLnBrk="1" hangingPunct="1">
              <a:buFontTx/>
              <a:buNone/>
            </a:pPr>
            <a:endParaRPr lang="kk-KZ" smtClean="0"/>
          </a:p>
          <a:p>
            <a:pPr algn="just" eaLnBrk="1" hangingPunct="1">
              <a:buFontTx/>
              <a:buNone/>
            </a:pPr>
            <a:endParaRPr lang="kk-KZ" smtClean="0"/>
          </a:p>
          <a:p>
            <a:pPr algn="just" eaLnBrk="1" hangingPunct="1">
              <a:buFontTx/>
              <a:buNone/>
            </a:pPr>
            <a:endParaRPr lang="kk-KZ" smtClean="0"/>
          </a:p>
          <a:p>
            <a:pPr algn="just" eaLnBrk="1" hangingPunct="1">
              <a:buFontTx/>
              <a:buNone/>
            </a:pPr>
            <a:endParaRPr lang="kk-KZ" smtClean="0"/>
          </a:p>
          <a:p>
            <a:pPr algn="just" eaLnBrk="1" hangingPunct="1">
              <a:buFontTx/>
              <a:buNone/>
            </a:pPr>
            <a:endParaRPr lang="ru-RU" smtClean="0"/>
          </a:p>
          <a:p>
            <a:pPr algn="just" eaLnBrk="1" hangingPunct="1">
              <a:buFontTx/>
              <a:buNone/>
            </a:pPr>
            <a:endParaRPr lang="ru-RU" smtClean="0"/>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endParaRPr lang="ru-RU" smtClean="0">
              <a:solidFill>
                <a:schemeClr val="accent1">
                  <a:tint val="88000"/>
                  <a:satMod val="150000"/>
                </a:schemeClr>
              </a:solidFill>
            </a:endParaRPr>
          </a:p>
        </p:txBody>
      </p:sp>
      <p:sp>
        <p:nvSpPr>
          <p:cNvPr id="167938" name="Rectangle 3"/>
          <p:cNvSpPr>
            <a:spLocks noGrp="1" noChangeArrowheads="1"/>
          </p:cNvSpPr>
          <p:nvPr>
            <p:ph idx="1"/>
          </p:nvPr>
        </p:nvSpPr>
        <p:spPr>
          <a:xfrm>
            <a:off x="503238" y="530225"/>
            <a:ext cx="8183562" cy="4187825"/>
          </a:xfrm>
        </p:spPr>
        <p:txBody>
          <a:bodyPr/>
          <a:lstStyle/>
          <a:p>
            <a:pPr eaLnBrk="1" hangingPunct="1"/>
            <a:r>
              <a:rPr lang="ru-RU" smtClean="0"/>
              <a:t>Саяси процесстерд</a:t>
            </a:r>
            <a:r>
              <a:rPr lang="kk-KZ" smtClean="0"/>
              <a:t>і екі жаққа бөлүге болады</a:t>
            </a:r>
            <a:r>
              <a:rPr lang="ru-RU" smtClean="0"/>
              <a:t>– </a:t>
            </a:r>
          </a:p>
          <a:p>
            <a:pPr eaLnBrk="1" hangingPunct="1"/>
            <a:r>
              <a:rPr lang="ru-RU" smtClean="0"/>
              <a:t>Саяси жанжалмен бәсекелестікке негізделінген процесстер</a:t>
            </a:r>
          </a:p>
          <a:p>
            <a:pPr eaLnBrk="1" hangingPunct="1"/>
            <a:r>
              <a:rPr lang="kk-KZ" smtClean="0"/>
              <a:t>Әлеуметтік консенсусқа жарияланған процесстер</a:t>
            </a:r>
            <a:endParaRPr lang="ru-RU" smtClean="0"/>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endParaRPr lang="ru-RU" smtClean="0">
              <a:solidFill>
                <a:schemeClr val="accent1">
                  <a:tint val="88000"/>
                  <a:satMod val="150000"/>
                </a:schemeClr>
              </a:solidFill>
            </a:endParaRPr>
          </a:p>
        </p:txBody>
      </p:sp>
      <p:sp>
        <p:nvSpPr>
          <p:cNvPr id="168962" name="Rectangle 3"/>
          <p:cNvSpPr>
            <a:spLocks noGrp="1" noChangeArrowheads="1"/>
          </p:cNvSpPr>
          <p:nvPr>
            <p:ph idx="1"/>
          </p:nvPr>
        </p:nvSpPr>
        <p:spPr>
          <a:xfrm>
            <a:off x="503238" y="530225"/>
            <a:ext cx="8183562" cy="4187825"/>
          </a:xfrm>
        </p:spPr>
        <p:txBody>
          <a:bodyPr/>
          <a:lstStyle/>
          <a:p>
            <a:pPr eaLnBrk="1" hangingPunct="1"/>
            <a:r>
              <a:rPr lang="ru-RU" smtClean="0"/>
              <a:t>Жанжалдық (конфликтік) процесстер: революция, көтерілістер, қозғалыстар, азаматтық соғыс, дағдарыс, жанжалдар</a:t>
            </a:r>
          </a:p>
          <a:p>
            <a:pPr eaLnBrk="1" hangingPunct="1"/>
            <a:r>
              <a:rPr lang="ru-RU" smtClean="0"/>
              <a:t>Консенсус негізінде – реформалар, сайлау, келіссөздер, жиналыстар</a:t>
            </a:r>
          </a:p>
          <a:p>
            <a:pPr eaLnBrk="1" hangingPunct="1"/>
            <a:endParaRPr lang="ru-RU" smtClean="0"/>
          </a:p>
        </p:txBody>
      </p:sp>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503238" y="4983163"/>
            <a:ext cx="8183562" cy="1052512"/>
          </a:xfrm>
        </p:spPr>
        <p:txBody>
          <a:bodyPr>
            <a:normAutofit fontScale="90000"/>
          </a:bodyPr>
          <a:lstStyle/>
          <a:p>
            <a:pPr eaLnBrk="1" fontAlgn="auto" hangingPunct="1">
              <a:spcAft>
                <a:spcPts val="0"/>
              </a:spcAft>
              <a:defRPr/>
            </a:pPr>
            <a:r>
              <a:rPr lang="kk-KZ" sz="4000" smtClean="0">
                <a:solidFill>
                  <a:schemeClr val="accent1">
                    <a:tint val="88000"/>
                    <a:satMod val="150000"/>
                  </a:schemeClr>
                </a:solidFill>
              </a:rPr>
              <a:t>Саяси процестердің өтү режимдері</a:t>
            </a:r>
            <a:endParaRPr lang="ru-RU" sz="4000" smtClean="0">
              <a:solidFill>
                <a:schemeClr val="accent1">
                  <a:tint val="88000"/>
                  <a:satMod val="150000"/>
                </a:schemeClr>
              </a:solidFill>
            </a:endParaRPr>
          </a:p>
        </p:txBody>
      </p:sp>
      <p:sp>
        <p:nvSpPr>
          <p:cNvPr id="12291" name="Rectangle 5"/>
          <p:cNvSpPr>
            <a:spLocks noGrp="1" noChangeArrowheads="1"/>
          </p:cNvSpPr>
          <p:nvPr>
            <p:ph idx="1"/>
          </p:nvPr>
        </p:nvSpPr>
        <p:spPr>
          <a:xfrm>
            <a:off x="323850" y="333375"/>
            <a:ext cx="2895600" cy="4525963"/>
          </a:xfrm>
          <a:solidFill>
            <a:schemeClr val="accent1"/>
          </a:solidFill>
          <a:ln>
            <a:solidFill>
              <a:schemeClr val="tx1"/>
            </a:solidFill>
          </a:ln>
        </p:spPr>
        <p:txBody>
          <a:bodyPr>
            <a:normAutofit fontScale="92500" lnSpcReduction="10000"/>
          </a:bodyPr>
          <a:lstStyle/>
          <a:p>
            <a:pPr marL="265176" indent="-265176" eaLnBrk="1" fontAlgn="auto" hangingPunct="1">
              <a:spcAft>
                <a:spcPts val="0"/>
              </a:spcAft>
              <a:buFont typeface="Wingdings 2"/>
              <a:buChar char=""/>
              <a:defRPr/>
            </a:pPr>
            <a:r>
              <a:rPr lang="ru-RU" sz="2000" smtClean="0"/>
              <a:t>Функциаландыру режимі</a:t>
            </a:r>
          </a:p>
          <a:p>
            <a:pPr marL="265176" indent="-265176" eaLnBrk="1" fontAlgn="auto" hangingPunct="1">
              <a:spcAft>
                <a:spcPts val="0"/>
              </a:spcAft>
              <a:buFont typeface="Wingdings 2"/>
              <a:buChar char=""/>
              <a:defRPr/>
            </a:pPr>
            <a:endParaRPr lang="ru-RU" sz="2000" smtClean="0"/>
          </a:p>
          <a:p>
            <a:pPr marL="265176" indent="-265176" eaLnBrk="1" fontAlgn="auto" hangingPunct="1">
              <a:spcAft>
                <a:spcPts val="0"/>
              </a:spcAft>
              <a:buFont typeface="Wingdings 2"/>
              <a:buChar char=""/>
              <a:defRPr/>
            </a:pPr>
            <a:r>
              <a:rPr lang="ru-RU" sz="2000" smtClean="0"/>
              <a:t>Бұрыннаң қалыптасқаң саяси қатнастардың және институттардың қайта өндірісі,ескішілдікке негізделінгең, өтіп жатқан қүбылыстар мен оқиғалардың қайталандыруы</a:t>
            </a:r>
          </a:p>
          <a:p>
            <a:pPr marL="265176" indent="-265176" eaLnBrk="1" fontAlgn="auto" hangingPunct="1">
              <a:spcAft>
                <a:spcPts val="0"/>
              </a:spcAft>
              <a:buFont typeface="Wingdings 2"/>
              <a:buChar char=""/>
              <a:defRPr/>
            </a:pPr>
            <a:endParaRPr lang="ru-RU" sz="2000" smtClean="0"/>
          </a:p>
        </p:txBody>
      </p:sp>
      <p:sp>
        <p:nvSpPr>
          <p:cNvPr id="169987" name="Rectangle 7"/>
          <p:cNvSpPr>
            <a:spLocks noChangeArrowheads="1"/>
          </p:cNvSpPr>
          <p:nvPr/>
        </p:nvSpPr>
        <p:spPr bwMode="auto">
          <a:xfrm>
            <a:off x="5724525" y="549275"/>
            <a:ext cx="2895600" cy="4419600"/>
          </a:xfrm>
          <a:prstGeom prst="rect">
            <a:avLst/>
          </a:prstGeom>
          <a:solidFill>
            <a:schemeClr val="accent1"/>
          </a:solidFill>
          <a:ln w="9525">
            <a:solidFill>
              <a:schemeClr val="tx1"/>
            </a:solidFill>
            <a:miter lim="800000"/>
            <a:headEnd/>
            <a:tailEnd/>
          </a:ln>
        </p:spPr>
        <p:txBody>
          <a:bodyPr wrap="none" anchor="ctr"/>
          <a:lstStyle/>
          <a:p>
            <a:pPr algn="ctr"/>
            <a:r>
              <a:rPr lang="ru-RU">
                <a:latin typeface="Verdana" pitchFamily="34" charset="0"/>
              </a:rPr>
              <a:t>Қүлдырау режимі</a:t>
            </a:r>
          </a:p>
          <a:p>
            <a:pPr algn="ctr"/>
            <a:endParaRPr lang="ru-RU">
              <a:latin typeface="Verdana" pitchFamily="34" charset="0"/>
            </a:endParaRPr>
          </a:p>
          <a:p>
            <a:pPr algn="ctr"/>
            <a:endParaRPr lang="ru-RU">
              <a:latin typeface="Verdana" pitchFamily="34" charset="0"/>
            </a:endParaRPr>
          </a:p>
          <a:p>
            <a:pPr algn="ctr"/>
            <a:r>
              <a:rPr lang="ru-RU">
                <a:latin typeface="Verdana" pitchFamily="34" charset="0"/>
              </a:rPr>
              <a:t>Саяси жүйенің ыдырау,</a:t>
            </a:r>
          </a:p>
          <a:p>
            <a:pPr algn="ctr"/>
            <a:r>
              <a:rPr lang="ru-RU">
                <a:latin typeface="Verdana" pitchFamily="34" charset="0"/>
              </a:rPr>
              <a:t>Ортаға тебуші </a:t>
            </a:r>
          </a:p>
          <a:p>
            <a:pPr algn="ctr"/>
            <a:r>
              <a:rPr lang="ru-RU">
                <a:latin typeface="Verdana" pitchFamily="34" charset="0"/>
              </a:rPr>
              <a:t>тенденциялардың  дамуы</a:t>
            </a:r>
          </a:p>
        </p:txBody>
      </p:sp>
      <p:sp>
        <p:nvSpPr>
          <p:cNvPr id="169988" name="Rectangle 8"/>
          <p:cNvSpPr>
            <a:spLocks noChangeArrowheads="1"/>
          </p:cNvSpPr>
          <p:nvPr/>
        </p:nvSpPr>
        <p:spPr bwMode="auto">
          <a:xfrm>
            <a:off x="3348038" y="404813"/>
            <a:ext cx="2438400" cy="4343400"/>
          </a:xfrm>
          <a:prstGeom prst="rect">
            <a:avLst/>
          </a:prstGeom>
          <a:solidFill>
            <a:schemeClr val="accent1"/>
          </a:solidFill>
          <a:ln w="9525">
            <a:solidFill>
              <a:schemeClr val="tx1"/>
            </a:solidFill>
            <a:miter lim="800000"/>
            <a:headEnd/>
            <a:tailEnd/>
          </a:ln>
        </p:spPr>
        <p:txBody>
          <a:bodyPr wrap="none" anchor="ctr"/>
          <a:lstStyle/>
          <a:p>
            <a:pPr algn="ctr"/>
            <a:r>
              <a:rPr lang="kk-KZ" b="1">
                <a:latin typeface="Verdana" pitchFamily="34" charset="0"/>
              </a:rPr>
              <a:t>Даму режимі</a:t>
            </a:r>
            <a:endParaRPr lang="ru-RU" b="1">
              <a:latin typeface="Verdana" pitchFamily="34" charset="0"/>
            </a:endParaRPr>
          </a:p>
          <a:p>
            <a:pPr algn="ctr"/>
            <a:r>
              <a:rPr lang="ru-RU">
                <a:latin typeface="Verdana" pitchFamily="34" charset="0"/>
              </a:rPr>
              <a:t>Саяси қатнастар</a:t>
            </a:r>
          </a:p>
          <a:p>
            <a:pPr algn="ctr"/>
            <a:r>
              <a:rPr lang="ru-RU">
                <a:latin typeface="Verdana" pitchFamily="34" charset="0"/>
              </a:rPr>
              <a:t> мен институттардың</a:t>
            </a:r>
          </a:p>
          <a:p>
            <a:pPr algn="ctr"/>
            <a:r>
              <a:rPr lang="ru-RU">
                <a:latin typeface="Verdana" pitchFamily="34" charset="0"/>
              </a:rPr>
              <a:t>өзгерістерің көрсетеді</a:t>
            </a:r>
          </a:p>
          <a:p>
            <a:pPr algn="ctr"/>
            <a:r>
              <a:rPr lang="ru-RU">
                <a:latin typeface="Verdana" pitchFamily="34" charset="0"/>
              </a:rPr>
              <a:t>Саясатты қазіргі </a:t>
            </a:r>
          </a:p>
          <a:p>
            <a:pPr algn="ctr"/>
            <a:r>
              <a:rPr lang="ru-RU">
                <a:latin typeface="Verdana" pitchFamily="34" charset="0"/>
              </a:rPr>
              <a:t>заманнын</a:t>
            </a:r>
          </a:p>
          <a:p>
            <a:pPr algn="ctr"/>
            <a:r>
              <a:rPr lang="ru-RU">
                <a:latin typeface="Verdana" pitchFamily="34" charset="0"/>
              </a:rPr>
              <a:t>талаптарына</a:t>
            </a:r>
          </a:p>
          <a:p>
            <a:pPr algn="ctr"/>
            <a:r>
              <a:rPr lang="ru-RU">
                <a:latin typeface="Verdana" pitchFamily="34" charset="0"/>
              </a:rPr>
              <a:t> байланысты</a:t>
            </a:r>
          </a:p>
          <a:p>
            <a:pPr algn="ctr"/>
            <a:r>
              <a:rPr lang="ru-RU">
                <a:latin typeface="Verdana" pitchFamily="34" charset="0"/>
              </a:rPr>
              <a:t>жаңа</a:t>
            </a:r>
          </a:p>
          <a:p>
            <a:pPr algn="ctr"/>
            <a:r>
              <a:rPr lang="ru-RU">
                <a:latin typeface="Verdana" pitchFamily="34" charset="0"/>
              </a:rPr>
              <a:t>денгейіне көтеру</a:t>
            </a:r>
          </a:p>
          <a:p>
            <a:pPr algn="ctr"/>
            <a:endParaRPr lang="ru-RU">
              <a:latin typeface="Verdana" pitchFamily="34" charset="0"/>
            </a:endParaRPr>
          </a:p>
        </p:txBody>
      </p:sp>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503238" y="4983163"/>
            <a:ext cx="8183562" cy="1052512"/>
          </a:xfrm>
        </p:spPr>
        <p:txBody>
          <a:bodyPr>
            <a:normAutofit fontScale="90000"/>
          </a:bodyPr>
          <a:lstStyle/>
          <a:p>
            <a:pPr eaLnBrk="1" fontAlgn="auto" hangingPunct="1">
              <a:spcAft>
                <a:spcPts val="0"/>
              </a:spcAft>
              <a:defRPr/>
            </a:pPr>
            <a:r>
              <a:rPr lang="kk-KZ" sz="4000" smtClean="0">
                <a:solidFill>
                  <a:schemeClr val="accent1">
                    <a:tint val="88000"/>
                    <a:satMod val="150000"/>
                  </a:schemeClr>
                </a:solidFill>
              </a:rPr>
              <a:t>Саяси мінезқүлықтың түрлері</a:t>
            </a:r>
            <a:endParaRPr lang="ru-RU" sz="4000" smtClean="0">
              <a:solidFill>
                <a:schemeClr val="accent1">
                  <a:tint val="88000"/>
                  <a:satMod val="150000"/>
                </a:schemeClr>
              </a:solidFill>
            </a:endParaRPr>
          </a:p>
        </p:txBody>
      </p:sp>
      <p:sp>
        <p:nvSpPr>
          <p:cNvPr id="171010" name="Rectangle 3"/>
          <p:cNvSpPr>
            <a:spLocks noGrp="1" noChangeArrowheads="1"/>
          </p:cNvSpPr>
          <p:nvPr>
            <p:ph idx="1"/>
          </p:nvPr>
        </p:nvSpPr>
        <p:spPr>
          <a:xfrm>
            <a:off x="503238" y="530225"/>
            <a:ext cx="8183562" cy="4187825"/>
          </a:xfrm>
        </p:spPr>
        <p:txBody>
          <a:bodyPr/>
          <a:lstStyle/>
          <a:p>
            <a:pPr eaLnBrk="1" hangingPunct="1"/>
            <a:r>
              <a:rPr lang="ru-RU" smtClean="0"/>
              <a:t>Конформизм</a:t>
            </a:r>
          </a:p>
          <a:p>
            <a:pPr eaLnBrk="1" hangingPunct="1"/>
            <a:r>
              <a:rPr lang="ru-RU" smtClean="0"/>
              <a:t>Нонконформизм</a:t>
            </a:r>
          </a:p>
          <a:p>
            <a:pPr eaLnBrk="1" hangingPunct="1"/>
            <a:r>
              <a:rPr lang="ru-RU" smtClean="0"/>
              <a:t>Саяси белсенділік (активность)</a:t>
            </a:r>
          </a:p>
          <a:p>
            <a:pPr eaLnBrk="1" hangingPunct="1"/>
            <a:r>
              <a:rPr lang="ru-RU" smtClean="0"/>
              <a:t>Индифференттік</a:t>
            </a:r>
          </a:p>
          <a:p>
            <a:pPr eaLnBrk="1" hangingPunct="1"/>
            <a:r>
              <a:rPr lang="ru-RU" smtClean="0"/>
              <a:t>Бейсаясатшылдық (аполитизм)</a:t>
            </a:r>
          </a:p>
        </p:txBody>
      </p:sp>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smtClean="0">
              <a:solidFill>
                <a:schemeClr val="accent1">
                  <a:tint val="88000"/>
                  <a:satMod val="150000"/>
                </a:schemeClr>
              </a:solidFill>
            </a:endParaRPr>
          </a:p>
        </p:txBody>
      </p:sp>
      <p:sp>
        <p:nvSpPr>
          <p:cNvPr id="172034" name="Содержимое 2"/>
          <p:cNvSpPr>
            <a:spLocks noGrp="1"/>
          </p:cNvSpPr>
          <p:nvPr>
            <p:ph idx="1"/>
          </p:nvPr>
        </p:nvSpPr>
        <p:spPr>
          <a:xfrm>
            <a:off x="503238" y="530225"/>
            <a:ext cx="8183562" cy="4187825"/>
          </a:xfrm>
        </p:spPr>
        <p:txBody>
          <a:bodyPr/>
          <a:lstStyle/>
          <a:p>
            <a:pPr eaLnBrk="1" hangingPunct="1"/>
            <a:r>
              <a:rPr lang="kk-KZ" smtClean="0"/>
              <a:t>Саяси мінезқүлықты саяси қатысуға және</a:t>
            </a:r>
            <a:endParaRPr lang="ru-RU" smtClean="0"/>
          </a:p>
          <a:p>
            <a:pPr eaLnBrk="1" hangingPunct="1">
              <a:buFontTx/>
              <a:buNone/>
            </a:pPr>
            <a:r>
              <a:rPr lang="ru-RU" smtClean="0"/>
              <a:t>абсентеизмге бөлүге болады</a:t>
            </a:r>
          </a:p>
          <a:p>
            <a:pPr eaLnBrk="1" hangingPunct="1"/>
            <a:endParaRPr lang="ru-RU" smtClean="0"/>
          </a:p>
        </p:txBody>
      </p:sp>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r>
              <a:rPr lang="kk-KZ" smtClean="0">
                <a:solidFill>
                  <a:schemeClr val="accent1">
                    <a:tint val="88000"/>
                    <a:satMod val="150000"/>
                  </a:schemeClr>
                </a:solidFill>
              </a:rPr>
              <a:t>Саяси қатысу</a:t>
            </a:r>
            <a:endParaRPr lang="ru-RU" smtClean="0">
              <a:solidFill>
                <a:schemeClr val="accent1">
                  <a:tint val="88000"/>
                  <a:satMod val="150000"/>
                </a:schemeClr>
              </a:solidFill>
            </a:endParaRPr>
          </a:p>
        </p:txBody>
      </p:sp>
      <p:sp>
        <p:nvSpPr>
          <p:cNvPr id="173058" name="Rectangle 3"/>
          <p:cNvSpPr>
            <a:spLocks noGrp="1" noChangeArrowheads="1"/>
          </p:cNvSpPr>
          <p:nvPr>
            <p:ph idx="1"/>
          </p:nvPr>
        </p:nvSpPr>
        <p:spPr>
          <a:xfrm>
            <a:off x="503238" y="530225"/>
            <a:ext cx="8183562" cy="4187825"/>
          </a:xfrm>
        </p:spPr>
        <p:txBody>
          <a:bodyPr/>
          <a:lstStyle/>
          <a:p>
            <a:pPr eaLnBrk="1" hangingPunct="1"/>
            <a:r>
              <a:rPr lang="ru-RU" smtClean="0"/>
              <a:t>Саяси қатысу азаматтардың саяси институттардың қалыптасу және қызметтену,шешімдерді шығару процестерге ықпал ету. </a:t>
            </a:r>
          </a:p>
          <a:p>
            <a:pPr eaLnBrk="1" hangingPunct="1"/>
            <a:r>
              <a:rPr lang="ru-RU" smtClean="0"/>
              <a:t>Абсентеизм - </a:t>
            </a:r>
            <a:r>
              <a:rPr lang="kk-KZ" smtClean="0"/>
              <a:t>саяси қатысудаң қашу</a:t>
            </a:r>
            <a:endParaRPr lang="ru-RU" smtClean="0"/>
          </a:p>
          <a:p>
            <a:pPr eaLnBrk="1" hangingPunct="1"/>
            <a:endParaRPr lang="ru-RU" smtClean="0"/>
          </a:p>
          <a:p>
            <a:pPr eaLnBrk="1" hangingPunct="1"/>
            <a:endParaRPr lang="ru-RU" smtClean="0"/>
          </a:p>
        </p:txBody>
      </p:sp>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idx="4294967295"/>
          </p:nvPr>
        </p:nvSpPr>
        <p:spPr>
          <a:xfrm>
            <a:off x="960438" y="530225"/>
            <a:ext cx="8183562" cy="4187825"/>
          </a:xfrm>
        </p:spPr>
        <p:txBody>
          <a:bodyPr>
            <a:normAutofit fontScale="92500" lnSpcReduction="10000"/>
          </a:bodyPr>
          <a:lstStyle/>
          <a:p>
            <a:pPr marL="265176" indent="-265176" eaLnBrk="1" fontAlgn="auto" hangingPunct="1">
              <a:lnSpc>
                <a:spcPct val="90000"/>
              </a:lnSpc>
              <a:spcAft>
                <a:spcPts val="0"/>
              </a:spcAft>
              <a:buFont typeface="Wingdings 2"/>
              <a:buChar char=""/>
              <a:defRPr/>
            </a:pPr>
            <a:r>
              <a:rPr lang="ru-RU" smtClean="0"/>
              <a:t>Тікілей және жанама, өздеріңің өкілдері арқылы (сайлау, жиналыстарға қатысу,митингтер,партиялық,қоғамдық жүмыстарға қатысу)</a:t>
            </a:r>
          </a:p>
          <a:p>
            <a:pPr marL="265176" indent="-265176" eaLnBrk="1" fontAlgn="auto" hangingPunct="1">
              <a:lnSpc>
                <a:spcPct val="90000"/>
              </a:lnSpc>
              <a:spcAft>
                <a:spcPts val="0"/>
              </a:spcAft>
              <a:buFont typeface="Wingdings 2"/>
              <a:buChar char=""/>
              <a:defRPr/>
            </a:pPr>
            <a:r>
              <a:rPr lang="ru-RU" smtClean="0"/>
              <a:t>Үйымдастырылған және ұйымдастырылмаған</a:t>
            </a:r>
          </a:p>
          <a:p>
            <a:pPr marL="265176" indent="-265176" eaLnBrk="1" fontAlgn="auto" hangingPunct="1">
              <a:lnSpc>
                <a:spcPct val="90000"/>
              </a:lnSpc>
              <a:spcAft>
                <a:spcPts val="0"/>
              </a:spcAft>
              <a:buFont typeface="Wingdings 2"/>
              <a:buChar char=""/>
              <a:defRPr/>
            </a:pPr>
            <a:r>
              <a:rPr lang="ru-RU" smtClean="0"/>
              <a:t>Үнемі және мерзімді қатысу</a:t>
            </a:r>
          </a:p>
          <a:p>
            <a:pPr marL="265176" indent="-265176" eaLnBrk="1" fontAlgn="auto" hangingPunct="1">
              <a:lnSpc>
                <a:spcPct val="90000"/>
              </a:lnSpc>
              <a:spcAft>
                <a:spcPts val="0"/>
              </a:spcAft>
              <a:buFont typeface="Wingdings 2"/>
              <a:buChar char=""/>
              <a:defRPr/>
            </a:pPr>
            <a:r>
              <a:rPr lang="ru-RU" smtClean="0"/>
              <a:t>Автономдық(өз еркімең) және мобилизациялық (мәжбур вынужденные)</a:t>
            </a:r>
          </a:p>
          <a:p>
            <a:pPr marL="265176" indent="-265176" eaLnBrk="1" fontAlgn="auto" hangingPunct="1">
              <a:lnSpc>
                <a:spcPct val="90000"/>
              </a:lnSpc>
              <a:spcAft>
                <a:spcPts val="0"/>
              </a:spcAft>
              <a:buFont typeface="Wingdings 2"/>
              <a:buChar char=""/>
              <a:defRPr/>
            </a:pPr>
            <a:r>
              <a:rPr lang="ru-RU" smtClean="0"/>
              <a:t>Конвенционалдық (заңды) және конвенционалдықемес ( зансыздық)</a:t>
            </a:r>
          </a:p>
        </p:txBody>
      </p:sp>
      <p:sp>
        <p:nvSpPr>
          <p:cNvPr id="17410" name="Rectangle 2"/>
          <p:cNvSpPr>
            <a:spLocks noGrp="1" noChangeArrowheads="1"/>
          </p:cNvSpPr>
          <p:nvPr>
            <p:ph type="title" idx="4294967295"/>
          </p:nvPr>
        </p:nvSpPr>
        <p:spPr>
          <a:xfrm>
            <a:off x="960438" y="4986338"/>
            <a:ext cx="8183562" cy="1050925"/>
          </a:xfrm>
        </p:spPr>
        <p:txBody>
          <a:bodyPr/>
          <a:lstStyle/>
          <a:p>
            <a:pPr eaLnBrk="1" fontAlgn="auto" hangingPunct="1">
              <a:spcAft>
                <a:spcPts val="0"/>
              </a:spcAft>
              <a:defRPr/>
            </a:pPr>
            <a:r>
              <a:rPr lang="ru-RU" sz="4000" smtClean="0">
                <a:solidFill>
                  <a:schemeClr val="accent1">
                    <a:tint val="88000"/>
                    <a:satMod val="150000"/>
                  </a:schemeClr>
                </a:solidFill>
              </a:rPr>
              <a:t>саяси қатысудың түрлері</a:t>
            </a:r>
          </a:p>
        </p:txBody>
      </p:sp>
    </p:spTree>
  </p:cSld>
  <p:clrMapOvr>
    <a:masterClrMapping/>
  </p:clrMapOvr>
  <p:transition/>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765175"/>
            <a:ext cx="7772400" cy="2087563"/>
          </a:xfrm>
        </p:spPr>
        <p:txBody>
          <a:bodyPr/>
          <a:lstStyle/>
          <a:p>
            <a:pPr algn="ctr" eaLnBrk="1" fontAlgn="auto" hangingPunct="1">
              <a:spcAft>
                <a:spcPts val="0"/>
              </a:spcAft>
              <a:defRPr/>
            </a:pPr>
            <a:r>
              <a:rPr lang="ru-RU" sz="3200" dirty="0" smtClean="0">
                <a:ln w="50800"/>
                <a:solidFill>
                  <a:schemeClr val="tx1"/>
                </a:solidFill>
                <a:latin typeface="Times New Roman" pitchFamily="18" charset="0"/>
                <a:cs typeface="Times New Roman" pitchFamily="18" charset="0"/>
              </a:rPr>
              <a:t>11.</a:t>
            </a:r>
            <a:r>
              <a:rPr lang="kk-KZ" sz="3200" dirty="0" smtClean="0">
                <a:ln w="50800"/>
                <a:solidFill>
                  <a:schemeClr val="tx1"/>
                </a:solidFill>
                <a:latin typeface="Times New Roman" pitchFamily="18" charset="0"/>
                <a:cs typeface="Times New Roman" pitchFamily="18" charset="0"/>
              </a:rPr>
              <a:t>Саясат және</a:t>
            </a:r>
            <a:r>
              <a:rPr lang="en-US" sz="3200" dirty="0" smtClean="0">
                <a:ln w="50800"/>
                <a:solidFill>
                  <a:schemeClr val="tx1"/>
                </a:solidFill>
                <a:latin typeface="Times New Roman" pitchFamily="18" charset="0"/>
                <a:cs typeface="Times New Roman" pitchFamily="18" charset="0"/>
              </a:rPr>
              <a:t> </a:t>
            </a:r>
            <a:r>
              <a:rPr lang="kk-KZ" sz="3200" dirty="0" smtClean="0">
                <a:ln w="50800"/>
                <a:solidFill>
                  <a:schemeClr val="tx1"/>
                </a:solidFill>
                <a:latin typeface="Times New Roman" pitchFamily="18" charset="0"/>
                <a:cs typeface="Times New Roman" pitchFamily="18" charset="0"/>
              </a:rPr>
              <a:t>түлға </a:t>
            </a:r>
            <a:endParaRPr lang="ru-RU" sz="3200" dirty="0">
              <a:solidFill>
                <a:schemeClr val="tx1"/>
              </a:solidFill>
            </a:endParaRPr>
          </a:p>
        </p:txBody>
      </p:sp>
      <p:sp>
        <p:nvSpPr>
          <p:cNvPr id="175106" name="Подзаголовок 2"/>
          <p:cNvSpPr>
            <a:spLocks noGrp="1"/>
          </p:cNvSpPr>
          <p:nvPr>
            <p:ph type="subTitle" idx="1"/>
          </p:nvPr>
        </p:nvSpPr>
        <p:spPr>
          <a:xfrm>
            <a:off x="1403350" y="3573463"/>
            <a:ext cx="6369050" cy="3024187"/>
          </a:xfrm>
        </p:spPr>
        <p:txBody>
          <a:bodyPr/>
          <a:lstStyle/>
          <a:p>
            <a:pPr marL="36513" algn="ctr" eaLnBrk="1" hangingPunct="1">
              <a:spcBef>
                <a:spcPct val="0"/>
              </a:spcBef>
            </a:pPr>
            <a:r>
              <a:rPr lang="ru-RU" sz="2800" b="1" smtClean="0">
                <a:solidFill>
                  <a:schemeClr val="tx1"/>
                </a:solidFill>
                <a:latin typeface="Times New Roman" pitchFamily="18" charset="0"/>
                <a:cs typeface="Times New Roman" pitchFamily="18" charset="0"/>
              </a:rPr>
              <a:t>                Жоспар:</a:t>
            </a:r>
          </a:p>
          <a:p>
            <a:pPr marL="36513" algn="ctr" eaLnBrk="1" hangingPunct="1">
              <a:spcBef>
                <a:spcPct val="0"/>
              </a:spcBef>
            </a:pPr>
            <a:r>
              <a:rPr lang="ru-RU" sz="2800" b="1" smtClean="0">
                <a:solidFill>
                  <a:schemeClr val="tx1"/>
                </a:solidFill>
                <a:latin typeface="Times New Roman" pitchFamily="18" charset="0"/>
                <a:cs typeface="Times New Roman" pitchFamily="18" charset="0"/>
              </a:rPr>
              <a:t>1.Түлға ұғымы</a:t>
            </a:r>
            <a:r>
              <a:rPr lang="kk-KZ" sz="2800" b="1" smtClean="0">
                <a:solidFill>
                  <a:schemeClr val="tx1"/>
                </a:solidFill>
                <a:latin typeface="Times New Roman" pitchFamily="18" charset="0"/>
                <a:cs typeface="Times New Roman" pitchFamily="18" charset="0"/>
              </a:rPr>
              <a:t>  </a:t>
            </a:r>
          </a:p>
          <a:p>
            <a:pPr marL="36513" algn="ctr" eaLnBrk="1" hangingPunct="1">
              <a:spcBef>
                <a:spcPct val="0"/>
              </a:spcBef>
            </a:pPr>
            <a:r>
              <a:rPr lang="kk-KZ" sz="2800" b="1" smtClean="0">
                <a:solidFill>
                  <a:schemeClr val="tx1"/>
                </a:solidFill>
                <a:latin typeface="Times New Roman" pitchFamily="18" charset="0"/>
                <a:cs typeface="Times New Roman" pitchFamily="18" charset="0"/>
              </a:rPr>
              <a:t>2.Тұлғаның қүқықтары мен бостандықтары</a:t>
            </a:r>
            <a:endParaRPr lang="ru-RU" sz="2800" smtClean="0">
              <a:solidFill>
                <a:schemeClr val="tx1"/>
              </a:solidFill>
              <a:latin typeface="Times New Roman" pitchFamily="18" charset="0"/>
              <a:cs typeface="Times New Roman" pitchFamily="18" charset="0"/>
            </a:endParaRPr>
          </a:p>
          <a:p>
            <a:pPr marL="36513" algn="ctr" eaLnBrk="1" hangingPunct="1">
              <a:spcBef>
                <a:spcPct val="0"/>
              </a:spcBef>
            </a:pPr>
            <a:endParaRPr lang="ru-RU" sz="2800" b="1" smtClean="0">
              <a:solidFill>
                <a:schemeClr val="tx1"/>
              </a:solidFill>
              <a:latin typeface="Times New Roman" pitchFamily="18" charset="0"/>
              <a:cs typeface="Times New Roman" pitchFamily="18" charset="0"/>
            </a:endParaRPr>
          </a:p>
          <a:p>
            <a:pPr marL="36513" eaLnBrk="1" hangingPunct="1">
              <a:spcBef>
                <a:spcPct val="0"/>
              </a:spcBef>
            </a:pPr>
            <a:endParaRPr lang="ru-RU" b="1" smtClean="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77500" lnSpcReduction="20000"/>
          </a:bodyPr>
          <a:lstStyle/>
          <a:p>
            <a:pPr marL="265176" indent="-265176" eaLnBrk="1" fontAlgn="auto" hangingPunct="1">
              <a:spcAft>
                <a:spcPts val="0"/>
              </a:spcAft>
              <a:buFont typeface="Wingdings 2"/>
              <a:buChar char=""/>
              <a:defRPr/>
            </a:pPr>
            <a:r>
              <a:rPr lang="kk-KZ" b="1" i="1" dirty="0" smtClean="0"/>
              <a:t>Тұлға</a:t>
            </a:r>
            <a:r>
              <a:rPr lang="kk-KZ" dirty="0" smtClean="0"/>
              <a:t> деп қоғамдық өмірдің нақтылы тарихи жағдайлары қалыптастырған, саналы іс-әрекет ете алатын, өз жүріс-тұрысына жауап беретін, еңбек етіп, қарым-қатынас жасаушы, айналадағыны танып-білуші жеке адамды айтады.</a:t>
            </a:r>
            <a:endParaRPr lang="ru-RU" dirty="0" smtClean="0"/>
          </a:p>
          <a:p>
            <a:pPr marL="265176" indent="-265176" eaLnBrk="1" fontAlgn="auto" hangingPunct="1">
              <a:spcAft>
                <a:spcPts val="0"/>
              </a:spcAft>
              <a:buFont typeface="Wingdings 2"/>
              <a:buChar char=""/>
              <a:defRPr/>
            </a:pPr>
            <a:r>
              <a:rPr lang="kk-KZ" b="1" i="1" dirty="0" smtClean="0"/>
              <a:t>Субъект</a:t>
            </a:r>
            <a:r>
              <a:rPr lang="kk-KZ" dirty="0" smtClean="0"/>
              <a:t> (латынның негізнде жату деген сөзінен) деп белсенді іс-әрекет жасаушы, сана мен жігері бар жеке адам немесе әлеуметтік топты айтады.</a:t>
            </a:r>
            <a:endParaRPr lang="ru-RU" dirty="0" smtClean="0"/>
          </a:p>
          <a:p>
            <a:pPr marL="265176" indent="-265176" eaLnBrk="1" fontAlgn="auto" hangingPunct="1">
              <a:spcAft>
                <a:spcPts val="0"/>
              </a:spcAft>
              <a:buFont typeface="Wingdings 2"/>
              <a:buChar char=""/>
              <a:defRPr/>
            </a:pPr>
            <a:r>
              <a:rPr lang="kk-KZ" b="1" i="1" dirty="0" smtClean="0"/>
              <a:t>Объект</a:t>
            </a:r>
            <a:r>
              <a:rPr lang="kk-KZ" dirty="0" smtClean="0"/>
              <a:t> (латынның қарсы қою деген сөзінен) деп субъектінің танымдық және басқа іс-әрекеті неге бағытталса, соны айтады. Басқа сөзбен айтқанда, объект – зерттелетін зат. Сонда саясаттанудың объектісіне саясат, саясат әлемі жатады</a:t>
            </a:r>
            <a:endParaRPr lang="ru-RU" dirty="0"/>
          </a:p>
        </p:txBody>
      </p:sp>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92500" lnSpcReduction="10000"/>
          </a:bodyPr>
          <a:lstStyle/>
          <a:p>
            <a:pPr marL="265176" indent="-265176" eaLnBrk="1" fontAlgn="auto" hangingPunct="1">
              <a:spcAft>
                <a:spcPts val="0"/>
              </a:spcAft>
              <a:buFont typeface="Wingdings 2"/>
              <a:buChar char=""/>
              <a:defRPr/>
            </a:pPr>
            <a:r>
              <a:rPr lang="kk-KZ" dirty="0" smtClean="0"/>
              <a:t>Саяси ғылымда негізгі орын алатын және мәні өте зор мәселелердің бірі – жеке адамның құқығы мен бостандықтары. </a:t>
            </a:r>
            <a:r>
              <a:rPr lang="kk-KZ" b="1" i="1" dirty="0" smtClean="0"/>
              <a:t>Жеке адамның құқығы</a:t>
            </a:r>
            <a:r>
              <a:rPr lang="kk-KZ" dirty="0" smtClean="0"/>
              <a:t> деп кісіге белгілі игілік алуды қамтамасыз ететін адамдар мен мемлекет арасындағы ережелердің өзара қатынастарын айтады. </a:t>
            </a:r>
            <a:r>
              <a:rPr lang="kk-KZ" b="1" i="1" dirty="0" smtClean="0"/>
              <a:t>Жеке адамның бостандығына</a:t>
            </a:r>
            <a:r>
              <a:rPr lang="kk-KZ" dirty="0" smtClean="0"/>
              <a:t> кісіге өз білгенінше істеуге мүмкіндік беретін, мемлекет пен адамдардың арақатынасының принциптері жатады.</a:t>
            </a:r>
            <a:endParaRPr lang="ru-RU" dirty="0" smtClean="0"/>
          </a:p>
          <a:p>
            <a:pPr marL="265176" indent="-265176" eaLnBrk="1" fontAlgn="auto" hangingPunct="1">
              <a:spcAft>
                <a:spcPts val="0"/>
              </a:spcAft>
              <a:buFont typeface="Wingdings 2"/>
              <a:buChar char=""/>
              <a:defRPr/>
            </a:pPr>
            <a:endParaRPr lang="ru-RU" dirty="0"/>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92500" lnSpcReduction="10000"/>
          </a:bodyPr>
          <a:lstStyle/>
          <a:p>
            <a:pPr marL="265176" indent="-265176" eaLnBrk="1" fontAlgn="auto" hangingPunct="1">
              <a:spcAft>
                <a:spcPts val="0"/>
              </a:spcAft>
              <a:buFont typeface="Wingdings 2"/>
              <a:buChar char=""/>
              <a:defRPr/>
            </a:pPr>
            <a:r>
              <a:rPr lang="kk-KZ" dirty="0" smtClean="0"/>
              <a:t>1948 жылы 10 желтоқсанда БҰҰ Бас Ассамблиясы Адам құқықтарының халықаралық Декларациясын қабылдады. Онда адам құқықтары аталып қана қойған жоқ, оларды қорғау шаралары да қарастырылған. Бұл Декларация және басқа адам құқықтары жөніндегі келісімдер міндетті түрдегі заңдық құжаттарға жатпайды. Дегенмен, оларды мойындап, қол қойған елдер онда көрсетілген тәртіптерді сақтаулары тиіс.</a:t>
            </a:r>
            <a:endParaRPr lang="ru-RU" dirty="0" smtClean="0"/>
          </a:p>
          <a:p>
            <a:pPr marL="265176" indent="-265176" eaLnBrk="1" fontAlgn="auto" hangingPunct="1">
              <a:spcAft>
                <a:spcPts val="0"/>
              </a:spcAft>
              <a:buFont typeface="Wingdings 2"/>
              <a:buChar char=""/>
              <a:defRPr/>
            </a:pPr>
            <a:endParaRPr lang="ru-RU" dirty="0"/>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627563"/>
          </a:xfrm>
        </p:spPr>
        <p:txBody>
          <a:bodyPr>
            <a:normAutofit fontScale="92500"/>
          </a:bodyPr>
          <a:lstStyle/>
          <a:p>
            <a:pPr marL="265176" indent="-265176" eaLnBrk="1" fontAlgn="auto" hangingPunct="1">
              <a:spcAft>
                <a:spcPts val="0"/>
              </a:spcAft>
              <a:buFont typeface="Wingdings 2"/>
              <a:buChar char=""/>
              <a:defRPr/>
            </a:pPr>
            <a:r>
              <a:rPr lang="kk-KZ" b="1" dirty="0" smtClean="0"/>
              <a:t>Жеке адамның құқықтарының жіктелуі</a:t>
            </a:r>
            <a:endParaRPr lang="ru-RU" dirty="0" smtClean="0"/>
          </a:p>
          <a:p>
            <a:pPr marL="265176" indent="-265176" eaLnBrk="1" fontAlgn="auto" hangingPunct="1">
              <a:spcAft>
                <a:spcPts val="0"/>
              </a:spcAft>
              <a:buFont typeface="Wingdings 2"/>
              <a:buChar char=""/>
              <a:defRPr/>
            </a:pPr>
            <a:r>
              <a:rPr lang="kk-KZ" dirty="0" smtClean="0"/>
              <a:t>барлық құқықтарды негативтік және позитивтік (қолданушы) етіп бөлу</a:t>
            </a:r>
          </a:p>
          <a:p>
            <a:pPr marL="265176" indent="-265176" eaLnBrk="1" fontAlgn="auto" hangingPunct="1">
              <a:spcAft>
                <a:spcPts val="0"/>
              </a:spcAft>
              <a:buFont typeface="Wingdings 2"/>
              <a:buChar char=""/>
              <a:defRPr/>
            </a:pPr>
            <a:r>
              <a:rPr lang="kk-KZ" b="1" i="1" dirty="0" smtClean="0"/>
              <a:t>Негативтік</a:t>
            </a:r>
            <a:r>
              <a:rPr lang="kk-KZ" dirty="0" smtClean="0"/>
              <a:t> мағынада бостандық мемлекет тарапынан жеке адамға зорлықтың, шектеудің жоқтығын білдіреді</a:t>
            </a:r>
          </a:p>
          <a:p>
            <a:pPr marL="265176" indent="-265176" eaLnBrk="1" fontAlgn="auto" hangingPunct="1">
              <a:spcAft>
                <a:spcPts val="0"/>
              </a:spcAft>
              <a:buFont typeface="Wingdings 2"/>
              <a:buChar char=""/>
              <a:defRPr/>
            </a:pPr>
            <a:r>
              <a:rPr lang="kk-KZ" b="1" i="1" dirty="0" smtClean="0"/>
              <a:t>Позитивтік</a:t>
            </a:r>
            <a:r>
              <a:rPr lang="kk-KZ" dirty="0" smtClean="0"/>
              <a:t> мағынада құқықтар таңдау, талғау еркіндігін, ең бастысы адамның өз мақсатына жете алушылықты, жеке дамуға қабілеттілігін көрсете білуді білдіреді. </a:t>
            </a:r>
          </a:p>
          <a:p>
            <a:pPr marL="265176" indent="-265176" eaLnBrk="1" fontAlgn="auto" hangingPunct="1">
              <a:spcAft>
                <a:spcPts val="0"/>
              </a:spcAft>
              <a:buFont typeface="Wingdings 2"/>
              <a:buChar char=""/>
              <a:defRPr/>
            </a:pPr>
            <a:endParaRPr lang="kk-KZ" dirty="0" smtClean="0"/>
          </a:p>
          <a:p>
            <a:pPr marL="265176" indent="-265176" eaLnBrk="1" fontAlgn="auto" hangingPunct="1">
              <a:spcAft>
                <a:spcPts val="0"/>
              </a:spcAft>
              <a:buFont typeface="Wingdings 2"/>
              <a:buChar char=""/>
              <a:defRPr/>
            </a:pPr>
            <a:endParaRPr lang="ru-RU" dirty="0"/>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3" name="Содержимое 2"/>
          <p:cNvSpPr>
            <a:spLocks noGrp="1"/>
          </p:cNvSpPr>
          <p:nvPr>
            <p:ph idx="1"/>
          </p:nvPr>
        </p:nvSpPr>
        <p:spPr>
          <a:xfrm>
            <a:off x="503238" y="530225"/>
            <a:ext cx="8183562" cy="5562600"/>
          </a:xfrm>
        </p:spPr>
        <p:txBody>
          <a:bodyPr>
            <a:normAutofit fontScale="85000" lnSpcReduction="10000"/>
          </a:bodyPr>
          <a:lstStyle/>
          <a:p>
            <a:pPr marL="265176" indent="-265176" eaLnBrk="1" fontAlgn="auto" hangingPunct="1">
              <a:spcAft>
                <a:spcPts val="0"/>
              </a:spcAft>
              <a:buFont typeface="Wingdings 2"/>
              <a:buChar char=""/>
              <a:defRPr/>
            </a:pPr>
            <a:r>
              <a:rPr lang="kk-KZ" dirty="0" smtClean="0"/>
              <a:t>Адамдардың құқықтары мен бостандықтары әр түрлі болады</a:t>
            </a:r>
          </a:p>
          <a:p>
            <a:pPr marL="265176" indent="-265176" eaLnBrk="1" fontAlgn="auto" hangingPunct="1">
              <a:spcAft>
                <a:spcPts val="0"/>
              </a:spcAft>
              <a:buFont typeface="Wingdings 2"/>
              <a:buChar char=""/>
              <a:defRPr/>
            </a:pPr>
            <a:r>
              <a:rPr lang="kk-KZ" b="1" i="1" dirty="0" smtClean="0"/>
              <a:t>Азаматтық құқық </a:t>
            </a:r>
            <a:r>
              <a:rPr lang="kk-KZ" dirty="0" smtClean="0"/>
              <a:t>Азаматтық құқыққа табиғи, адамнан ажыралмайтын, негізінен, негативтік құқыққа жататын адамдардың құқықтары кіреді</a:t>
            </a:r>
            <a:endParaRPr lang="kk-KZ" b="1" i="1" dirty="0" smtClean="0"/>
          </a:p>
          <a:p>
            <a:pPr marL="265176" indent="-265176" eaLnBrk="1" fontAlgn="auto" hangingPunct="1">
              <a:spcAft>
                <a:spcPts val="0"/>
              </a:spcAft>
              <a:buFont typeface="Wingdings 2"/>
              <a:buChar char=""/>
              <a:defRPr/>
            </a:pPr>
            <a:r>
              <a:rPr lang="kk-KZ" b="1" dirty="0" smtClean="0"/>
              <a:t>Саяси құқықтар  </a:t>
            </a:r>
            <a:r>
              <a:rPr lang="kk-KZ" dirty="0" smtClean="0"/>
              <a:t>азаматтардың мемлекетті басқаруға және қоғам өміріне белсенді қатысуын белгілейді. Оған сайлауға және сайлануға құқықтық; одақтар мен ассоцияцияларға, демонстарциялар мен шерулерге, жиналыстар мен жиындарға, митингілер мен пикеттерге еркіндік; ақпарат хабарлар құқы, сөз, пікір, оның ішінде баспасөз, радио, теледидар арқылы айтылатын сөз, дінге сену бостандығы және т.б. жатады.</a:t>
            </a:r>
            <a:r>
              <a:rPr lang="kk-KZ" b="1" dirty="0" smtClean="0"/>
              <a:t> </a:t>
            </a:r>
          </a:p>
          <a:p>
            <a:pPr marL="265176" indent="-265176" eaLnBrk="1" fontAlgn="auto" hangingPunct="1">
              <a:spcAft>
                <a:spcPts val="0"/>
              </a:spcAft>
              <a:buFont typeface="Wingdings 2"/>
              <a:buChar char=""/>
              <a:defRPr/>
            </a:pPr>
            <a:endParaRPr lang="kk-KZ" b="1" i="1" dirty="0" smtClean="0"/>
          </a:p>
          <a:p>
            <a:pPr marL="265176" indent="-265176" eaLnBrk="1" fontAlgn="auto" hangingPunct="1">
              <a:spcAft>
                <a:spcPts val="0"/>
              </a:spcAft>
              <a:buFont typeface="Wingdings 2"/>
              <a:buChar char=""/>
              <a:defRPr/>
            </a:pPr>
            <a:endParaRPr lang="kk-KZ" b="1" i="1" dirty="0" smtClean="0"/>
          </a:p>
          <a:p>
            <a:pPr marL="265176" indent="-265176" eaLnBrk="1" fontAlgn="auto" hangingPunct="1">
              <a:spcAft>
                <a:spcPts val="0"/>
              </a:spcAft>
              <a:buFont typeface="Wingdings 2"/>
              <a:buChar char=""/>
              <a:defRPr/>
            </a:pPr>
            <a:endParaRPr lang="ru-RU" dirty="0"/>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181250" name="Содержимое 2"/>
          <p:cNvSpPr>
            <a:spLocks noGrp="1"/>
          </p:cNvSpPr>
          <p:nvPr>
            <p:ph idx="1"/>
          </p:nvPr>
        </p:nvSpPr>
        <p:spPr>
          <a:xfrm>
            <a:off x="503238" y="530225"/>
            <a:ext cx="8183562" cy="4187825"/>
          </a:xfrm>
        </p:spPr>
        <p:txBody>
          <a:bodyPr/>
          <a:lstStyle/>
          <a:p>
            <a:pPr eaLnBrk="1" hangingPunct="1"/>
            <a:r>
              <a:rPr lang="kk-KZ" b="1" smtClean="0"/>
              <a:t>Экономикалық құқыққа</a:t>
            </a:r>
            <a:r>
              <a:rPr lang="kk-KZ" smtClean="0"/>
              <a:t> жеке адамның тұтыну заттарын, жеке меншігін, жұмыс күшін, іскерлігін, еркін пайдалана алуы жатады</a:t>
            </a:r>
          </a:p>
          <a:p>
            <a:pPr eaLnBrk="1" hangingPunct="1"/>
            <a:r>
              <a:rPr lang="kk-KZ" b="1" smtClean="0"/>
              <a:t>Әлеуметтік құқық</a:t>
            </a:r>
            <a:r>
              <a:rPr lang="kk-KZ" smtClean="0"/>
              <a:t> әрбір адамға лайықты өмір деңгейін және әлеуметтік қорғануды қамтамасыз етуді білдіреді</a:t>
            </a:r>
            <a:endParaRPr lang="kk-KZ" b="1" smtClean="0"/>
          </a:p>
          <a:p>
            <a:pPr eaLnBrk="1" hangingPunct="1"/>
            <a:endParaRPr lang="ru-RU" smtClean="0"/>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182274" name="Содержимое 2"/>
          <p:cNvSpPr>
            <a:spLocks noGrp="1"/>
          </p:cNvSpPr>
          <p:nvPr>
            <p:ph idx="1"/>
          </p:nvPr>
        </p:nvSpPr>
        <p:spPr>
          <a:xfrm>
            <a:off x="503238" y="530225"/>
            <a:ext cx="8183562" cy="4187825"/>
          </a:xfrm>
        </p:spPr>
        <p:txBody>
          <a:bodyPr/>
          <a:lstStyle/>
          <a:p>
            <a:pPr eaLnBrk="1" hangingPunct="1"/>
            <a:r>
              <a:rPr lang="kk-KZ" b="1" i="1" smtClean="0"/>
              <a:t>Мәдени құқық</a:t>
            </a:r>
            <a:r>
              <a:rPr lang="kk-KZ" smtClean="0"/>
              <a:t> адамның рухани дамуын өрбітіп, өрістетуге бағытталады. Оған білім алуға, мәдени қазыналарды көруге рұқсат, өнер мен техникалық жасампаздыққа, қоғамның мәдени өміріне еркін араласуға құқығы және т.б. жатады.</a:t>
            </a:r>
            <a:endParaRPr lang="ru-RU" smtClean="0"/>
          </a:p>
          <a:p>
            <a:pPr eaLnBrk="1" hangingPunct="1"/>
            <a:endParaRPr lang="ru-RU" smtClean="0"/>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22313" y="1125538"/>
            <a:ext cx="7772400" cy="2590800"/>
          </a:xfrm>
        </p:spPr>
        <p:txBody>
          <a:bodyPr/>
          <a:lstStyle/>
          <a:p>
            <a:pPr algn="ctr" eaLnBrk="1" fontAlgn="auto" hangingPunct="1">
              <a:spcAft>
                <a:spcPts val="0"/>
              </a:spcAft>
              <a:defRPr/>
            </a:pPr>
            <a:r>
              <a:rPr lang="ru-RU" sz="3200" b="0" dirty="0" smtClean="0">
                <a:solidFill>
                  <a:schemeClr val="tx1"/>
                </a:solidFill>
                <a:latin typeface="Times New Roman" pitchFamily="18" charset="0"/>
                <a:cs typeface="Times New Roman" pitchFamily="18" charset="0"/>
              </a:rPr>
              <a:t>12.Саяси</a:t>
            </a:r>
            <a:r>
              <a:rPr lang="kk-KZ" sz="3200" b="0" dirty="0" smtClean="0">
                <a:solidFill>
                  <a:schemeClr val="tx1"/>
                </a:solidFill>
                <a:latin typeface="Times New Roman" pitchFamily="18" charset="0"/>
                <a:cs typeface="Times New Roman" pitchFamily="18" charset="0"/>
              </a:rPr>
              <a:t> мәдениет</a:t>
            </a:r>
            <a:endParaRPr lang="ru-RU" sz="3200" b="0" dirty="0">
              <a:solidFill>
                <a:schemeClr val="tx1"/>
              </a:solidFill>
              <a:latin typeface="Times New Roman" pitchFamily="18" charset="0"/>
              <a:cs typeface="Times New Roman" pitchFamily="18" charset="0"/>
            </a:endParaRPr>
          </a:p>
        </p:txBody>
      </p:sp>
      <p:sp>
        <p:nvSpPr>
          <p:cNvPr id="3" name="Содержимое 2"/>
          <p:cNvSpPr>
            <a:spLocks noGrp="1"/>
          </p:cNvSpPr>
          <p:nvPr>
            <p:ph type="subTitle" idx="1"/>
          </p:nvPr>
        </p:nvSpPr>
        <p:spPr>
          <a:xfrm>
            <a:off x="722313" y="3933825"/>
            <a:ext cx="7772400" cy="1727200"/>
          </a:xfrm>
        </p:spPr>
        <p:txBody>
          <a:bodyPr>
            <a:normAutofit fontScale="92500" lnSpcReduction="10000"/>
          </a:bodyPr>
          <a:lstStyle/>
          <a:p>
            <a:pPr eaLnBrk="1" fontAlgn="auto" hangingPunct="1">
              <a:spcAft>
                <a:spcPts val="0"/>
              </a:spcAft>
              <a:buFont typeface="Wingdings 2"/>
              <a:buNone/>
              <a:defRPr/>
            </a:pPr>
            <a:endParaRPr lang="kk-KZ" dirty="0" smtClean="0"/>
          </a:p>
          <a:p>
            <a:pPr algn="ctr" eaLnBrk="1" fontAlgn="auto" hangingPunct="1">
              <a:spcAft>
                <a:spcPts val="0"/>
              </a:spcAft>
              <a:buFont typeface="Wingdings 2"/>
              <a:buNone/>
              <a:defRPr/>
            </a:pPr>
            <a:r>
              <a:rPr lang="kk-KZ" sz="3600" b="1" dirty="0" smtClean="0">
                <a:latin typeface="Times New Roman" pitchFamily="18" charset="0"/>
                <a:cs typeface="Times New Roman" pitchFamily="18" charset="0"/>
              </a:rPr>
              <a:t>Жоспар</a:t>
            </a:r>
            <a:r>
              <a:rPr lang="ru-RU" sz="3600" b="1" dirty="0" smtClean="0">
                <a:latin typeface="Times New Roman" pitchFamily="18" charset="0"/>
                <a:cs typeface="Times New Roman" pitchFamily="18" charset="0"/>
              </a:rPr>
              <a:t>:</a:t>
            </a:r>
          </a:p>
          <a:p>
            <a:pPr algn="ctr" eaLnBrk="1" fontAlgn="auto" hangingPunct="1">
              <a:spcAft>
                <a:spcPts val="0"/>
              </a:spcAft>
              <a:buFont typeface="Wingdings 2"/>
              <a:buNone/>
              <a:defRPr/>
            </a:pPr>
            <a:r>
              <a:rPr lang="ru-RU" sz="3600" b="1" dirty="0" smtClean="0">
                <a:latin typeface="Times New Roman" pitchFamily="18" charset="0"/>
                <a:cs typeface="Times New Roman" pitchFamily="18" charset="0"/>
              </a:rPr>
              <a:t>1.</a:t>
            </a:r>
            <a:r>
              <a:rPr lang="kk-KZ" sz="3600" b="1" dirty="0" smtClean="0">
                <a:latin typeface="Times New Roman" pitchFamily="18" charset="0"/>
                <a:cs typeface="Times New Roman" pitchFamily="18" charset="0"/>
              </a:rPr>
              <a:t>Саяси мәдениет ұғымы</a:t>
            </a:r>
          </a:p>
          <a:p>
            <a:pPr algn="ctr" eaLnBrk="1" fontAlgn="auto" hangingPunct="1">
              <a:spcAft>
                <a:spcPts val="0"/>
              </a:spcAft>
              <a:buFont typeface="Wingdings 2"/>
              <a:buNone/>
              <a:defRPr/>
            </a:pPr>
            <a:r>
              <a:rPr lang="kk-KZ" sz="3600" b="1" dirty="0" smtClean="0">
                <a:latin typeface="Times New Roman" pitchFamily="18" charset="0"/>
                <a:cs typeface="Times New Roman" pitchFamily="18" charset="0"/>
              </a:rPr>
              <a:t>2.Саяси мәдениеттің  жіктелүі</a:t>
            </a:r>
            <a:endParaRPr lang="ru-RU" sz="3600" b="1" dirty="0">
              <a:latin typeface="Times New Roman" pitchFamily="18" charset="0"/>
              <a:cs typeface="Times New Roman" pitchFamily="18" charset="0"/>
            </a:endParaRP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a:bodyPr>
          <a:lstStyle/>
          <a:p>
            <a:pPr eaLnBrk="1" hangingPunct="1">
              <a:lnSpc>
                <a:spcPct val="90000"/>
              </a:lnSpc>
            </a:pPr>
            <a:r>
              <a:rPr lang="kk-KZ" b="1" smtClean="0"/>
              <a:t>Саяси мәдениет</a:t>
            </a:r>
            <a:r>
              <a:rPr lang="kk-KZ" smtClean="0"/>
              <a:t> (</a:t>
            </a:r>
            <a:r>
              <a:rPr lang="kk-KZ" smtClean="0">
                <a:hlinkClick r:id="rId2" tooltip="Ағылшын тілі"/>
              </a:rPr>
              <a:t>ағылш.</a:t>
            </a:r>
            <a:r>
              <a:rPr lang="kk-KZ" smtClean="0"/>
              <a:t> </a:t>
            </a:r>
            <a:r>
              <a:rPr lang="kk-KZ" i="1" smtClean="0"/>
              <a:t>political culture</a:t>
            </a:r>
            <a:r>
              <a:rPr lang="kk-KZ" smtClean="0"/>
              <a:t>, латын</a:t>
            </a:r>
            <a:r>
              <a:rPr lang="kk-KZ" smtClean="0">
                <a:hlinkClick r:id="rId2" tooltip="Ағылшын тілі"/>
              </a:rPr>
              <a:t>.</a:t>
            </a:r>
            <a:r>
              <a:rPr lang="kk-KZ" smtClean="0"/>
              <a:t> </a:t>
            </a:r>
            <a:r>
              <a:rPr lang="kk-KZ" i="1" smtClean="0"/>
              <a:t>cultura</a:t>
            </a:r>
            <a:r>
              <a:rPr lang="kk-KZ" smtClean="0"/>
              <a:t> - тәрбие, білім, даму) - белгілі бір қоғамға немесе әлеуметтік қауымдастыққа тән саяси сана мен іс-әрекеттердің жиынтығы.</a:t>
            </a:r>
            <a:endParaRPr lang="kk-KZ" smtClean="0">
              <a:latin typeface="Arial" charset="0"/>
            </a:endParaRPr>
          </a:p>
          <a:p>
            <a:pPr eaLnBrk="1" hangingPunct="1">
              <a:lnSpc>
                <a:spcPct val="90000"/>
              </a:lnSpc>
            </a:pPr>
            <a:r>
              <a:rPr lang="kk-KZ" smtClean="0"/>
              <a:t> Яғни, өкімет пен азаматтардың өзара қатынастарына байланысты тарихи қалыптасқан саяси </a:t>
            </a:r>
            <a:r>
              <a:rPr lang="kk-KZ" smtClean="0">
                <a:hlinkClick r:id="rId3" tooltip="Нұсқау"/>
              </a:rPr>
              <a:t>нұсқаулар</a:t>
            </a:r>
            <a:r>
              <a:rPr lang="kk-KZ" smtClean="0"/>
              <a:t>, </a:t>
            </a:r>
            <a:r>
              <a:rPr lang="kk-KZ" smtClean="0">
                <a:hlinkClick r:id="rId4" tooltip="Қазына"/>
              </a:rPr>
              <a:t>қазыналар</a:t>
            </a:r>
            <a:r>
              <a:rPr lang="kk-KZ" smtClean="0"/>
              <a:t>, адамның өзін-өзі ұстауы жөніндегі </a:t>
            </a:r>
            <a:r>
              <a:rPr lang="kk-KZ" smtClean="0">
                <a:hlinkClick r:id="rId5" tooltip="Жарлық"/>
              </a:rPr>
              <a:t>жарлық</a:t>
            </a:r>
            <a:r>
              <a:rPr lang="kk-KZ" smtClean="0"/>
              <a:t>, </a:t>
            </a:r>
            <a:r>
              <a:rPr lang="kk-KZ" smtClean="0">
                <a:hlinkClick r:id="rId6" tooltip="Қаулы"/>
              </a:rPr>
              <a:t>қаулылар</a:t>
            </a:r>
            <a:r>
              <a:rPr lang="kk-KZ" smtClean="0"/>
              <a:t> жүйесі. </a:t>
            </a:r>
            <a:endParaRPr lang="ru-RU" smtClean="0"/>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185346" name="Содержимое 2"/>
          <p:cNvSpPr>
            <a:spLocks noGrp="1"/>
          </p:cNvSpPr>
          <p:nvPr>
            <p:ph idx="1"/>
          </p:nvPr>
        </p:nvSpPr>
        <p:spPr>
          <a:xfrm>
            <a:off x="503238" y="530225"/>
            <a:ext cx="8183562" cy="4187825"/>
          </a:xfrm>
        </p:spPr>
        <p:txBody>
          <a:bodyPr/>
          <a:lstStyle/>
          <a:p>
            <a:pPr eaLnBrk="1" hangingPunct="1"/>
            <a:r>
              <a:rPr lang="kk-KZ" smtClean="0"/>
              <a:t>Саяси мәдениет-құндылактардың және ұстанымдардың, білімнің және көзқарастың құралдар мен тәсілдердің, көріністер мен өмір нормаларының , бағыт-бағдарлардың және олардың белгілерін білдіретін жүйе болып табылады.</a:t>
            </a:r>
            <a:endParaRPr lang="ru-RU" smtClean="0"/>
          </a:p>
          <a:p>
            <a:pPr eaLnBrk="1" hangingPunct="1"/>
            <a:endParaRPr lang="ru-RU" smtClean="0"/>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endParaRPr lang="ru-RU" smtClean="0">
              <a:solidFill>
                <a:schemeClr val="accent1">
                  <a:tint val="88000"/>
                  <a:satMod val="150000"/>
                </a:schemeClr>
              </a:solidFill>
            </a:endParaRPr>
          </a:p>
        </p:txBody>
      </p:sp>
      <p:sp>
        <p:nvSpPr>
          <p:cNvPr id="186370" name="Rectangle 3"/>
          <p:cNvSpPr>
            <a:spLocks noGrp="1" noChangeArrowheads="1"/>
          </p:cNvSpPr>
          <p:nvPr>
            <p:ph idx="1"/>
          </p:nvPr>
        </p:nvSpPr>
        <p:spPr>
          <a:xfrm>
            <a:off x="395288" y="549275"/>
            <a:ext cx="8183562" cy="4187825"/>
          </a:xfrm>
        </p:spPr>
        <p:txBody>
          <a:bodyPr/>
          <a:lstStyle/>
          <a:p>
            <a:pPr eaLnBrk="1" hangingPunct="1"/>
            <a:r>
              <a:rPr lang="ru-RU" smtClean="0"/>
              <a:t>«Саяси мәдениет»ұғымың </a:t>
            </a:r>
            <a:r>
              <a:rPr lang="en-US" smtClean="0"/>
              <a:t>18</a:t>
            </a:r>
            <a:r>
              <a:rPr lang="kk-KZ" smtClean="0"/>
              <a:t> ғғ</a:t>
            </a:r>
            <a:r>
              <a:rPr lang="ru-RU" smtClean="0"/>
              <a:t>.</a:t>
            </a:r>
            <a:r>
              <a:rPr lang="kk-KZ" smtClean="0"/>
              <a:t> неміс ғалымы И</a:t>
            </a:r>
            <a:r>
              <a:rPr lang="ru-RU" smtClean="0"/>
              <a:t>.Гердер енгізді</a:t>
            </a:r>
          </a:p>
          <a:p>
            <a:pPr eaLnBrk="1" hangingPunct="1"/>
            <a:r>
              <a:rPr lang="ru-RU" smtClean="0"/>
              <a:t>Саяси мәдениет туралы концепциялар 20ғғ.</a:t>
            </a:r>
            <a:r>
              <a:rPr lang="kk-KZ" smtClean="0"/>
              <a:t> ортасында батыс саясаттануда үсынғаң</a:t>
            </a:r>
            <a:endParaRPr lang="ru-RU" smtClean="0"/>
          </a:p>
          <a:p>
            <a:pPr eaLnBrk="1" hangingPunct="1"/>
            <a:r>
              <a:rPr lang="ru-RU" smtClean="0"/>
              <a:t>Алғашқы  негіздеушілердің арасында американдық ғалымдар Г.Алмонд,С.Верба</a:t>
            </a:r>
          </a:p>
        </p:txBody>
      </p:sp>
    </p:spTree>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76169" y="-100036"/>
            <a:ext cx="8858312" cy="6572297"/>
          </a:xfrm>
        </p:spPr>
        <p:txBody>
          <a:bodyPr>
            <a:normAutofit fontScale="77500" lnSpcReduction="20000"/>
          </a:bodyPr>
          <a:lstStyle/>
          <a:p>
            <a:pPr marL="265176" indent="-265176" algn="ctr" eaLnBrk="1" fontAlgn="auto" hangingPunct="1">
              <a:spcAft>
                <a:spcPts val="0"/>
              </a:spcAft>
              <a:buFont typeface="Wingdings 2"/>
              <a:buNone/>
              <a:defRPr/>
            </a:pPr>
            <a:r>
              <a:rPr lang="kk-KZ" sz="3500" b="1" dirty="0" smtClean="0">
                <a:effectLst>
                  <a:glow rad="228600">
                    <a:schemeClr val="accent5">
                      <a:satMod val="175000"/>
                      <a:alpha val="40000"/>
                    </a:schemeClr>
                  </a:glow>
                  <a:reflection blurRad="6350" stA="55000" endA="300" endPos="45500" dir="5400000" sy="-100000" algn="bl" rotWithShape="0"/>
                </a:effectLst>
                <a:latin typeface="Times New Roman" pitchFamily="18" charset="0"/>
                <a:cs typeface="Times New Roman" pitchFamily="18" charset="0"/>
              </a:rPr>
              <a:t>Саяси  мәдениетті  қалыптастыратын </a:t>
            </a:r>
          </a:p>
          <a:p>
            <a:pPr marL="265176" indent="-265176" algn="ctr" eaLnBrk="1" fontAlgn="auto" hangingPunct="1">
              <a:spcAft>
                <a:spcPts val="0"/>
              </a:spcAft>
              <a:buFont typeface="Wingdings 2"/>
              <a:buNone/>
              <a:defRPr/>
            </a:pPr>
            <a:r>
              <a:rPr lang="kk-KZ" sz="3500" b="1" dirty="0" smtClean="0">
                <a:effectLst>
                  <a:glow rad="228600">
                    <a:schemeClr val="accent5">
                      <a:satMod val="175000"/>
                      <a:alpha val="40000"/>
                    </a:schemeClr>
                  </a:glow>
                  <a:reflection blurRad="6350" stA="55000" endA="300" endPos="45500" dir="5400000" sy="-100000" algn="bl" rotWithShape="0"/>
                </a:effectLst>
                <a:latin typeface="Times New Roman" pitchFamily="18" charset="0"/>
                <a:cs typeface="Times New Roman" pitchFamily="18" charset="0"/>
              </a:rPr>
              <a:t>қоғамдық күштер:</a:t>
            </a:r>
          </a:p>
          <a:p>
            <a:pPr marL="265176" indent="-265176" eaLnBrk="1" fontAlgn="auto" hangingPunct="1">
              <a:spcAft>
                <a:spcPts val="0"/>
              </a:spcAft>
              <a:buFont typeface="Wingdings" pitchFamily="2" charset="2"/>
              <a:buChar char="Ø"/>
              <a:defRPr/>
            </a:pPr>
            <a:r>
              <a:rPr lang="kk-KZ" sz="3500" b="1" dirty="0" smtClean="0">
                <a:effectLst>
                  <a:glow rad="228600">
                    <a:schemeClr val="accent1">
                      <a:satMod val="175000"/>
                      <a:alpha val="40000"/>
                    </a:schemeClr>
                  </a:glow>
                </a:effectLst>
                <a:latin typeface="Times New Roman" pitchFamily="18" charset="0"/>
                <a:cs typeface="Times New Roman" pitchFamily="18" charset="0"/>
              </a:rPr>
              <a:t>Мемлекет.</a:t>
            </a:r>
            <a:r>
              <a:rPr lang="kk-KZ" sz="3500" b="1" dirty="0" smtClean="0">
                <a:latin typeface="Times New Roman" pitchFamily="18" charset="0"/>
                <a:cs typeface="Times New Roman" pitchFamily="18" charset="0"/>
              </a:rPr>
              <a:t>Ол бұл міндетін заң шығару , атқару  және сот органдары арқылы атқарады.</a:t>
            </a:r>
          </a:p>
          <a:p>
            <a:pPr marL="265176" indent="-265176" eaLnBrk="1" fontAlgn="auto" hangingPunct="1">
              <a:spcAft>
                <a:spcPts val="0"/>
              </a:spcAft>
              <a:buFont typeface="Wingdings" pitchFamily="2" charset="2"/>
              <a:buChar char="Ø"/>
              <a:defRPr/>
            </a:pPr>
            <a:r>
              <a:rPr lang="kk-KZ" sz="3500" b="1" dirty="0" smtClean="0">
                <a:effectLst>
                  <a:glow rad="228600">
                    <a:schemeClr val="accent1">
                      <a:satMod val="175000"/>
                      <a:alpha val="40000"/>
                    </a:schemeClr>
                  </a:glow>
                </a:effectLst>
                <a:latin typeface="Times New Roman" pitchFamily="18" charset="0"/>
                <a:cs typeface="Times New Roman" pitchFamily="18" charset="0"/>
              </a:rPr>
              <a:t>Қоғамдық ұйымдар , әсіресе партиялар.</a:t>
            </a:r>
            <a:r>
              <a:rPr lang="kk-KZ" sz="3500" b="1" dirty="0" smtClean="0">
                <a:latin typeface="Times New Roman" pitchFamily="18" charset="0"/>
                <a:cs typeface="Times New Roman" pitchFamily="18" charset="0"/>
              </a:rPr>
              <a:t>Олар азаматтарды өз партиясының бағдарламаларымен таныстырады , партия мен мемлекеттің қатынасы жөнінде мағлұмат береді.</a:t>
            </a:r>
          </a:p>
          <a:p>
            <a:pPr marL="265176" indent="-265176" eaLnBrk="1" fontAlgn="auto" hangingPunct="1">
              <a:spcAft>
                <a:spcPts val="0"/>
              </a:spcAft>
              <a:buFont typeface="Wingdings" pitchFamily="2" charset="2"/>
              <a:buChar char="Ø"/>
              <a:defRPr/>
            </a:pPr>
            <a:r>
              <a:rPr lang="kk-KZ" sz="3500" b="1" dirty="0" smtClean="0">
                <a:effectLst>
                  <a:glow rad="228600">
                    <a:schemeClr val="accent1">
                      <a:satMod val="175000"/>
                      <a:alpha val="40000"/>
                    </a:schemeClr>
                  </a:glow>
                </a:effectLst>
                <a:latin typeface="Times New Roman" pitchFamily="18" charset="0"/>
                <a:cs typeface="Times New Roman" pitchFamily="18" charset="0"/>
              </a:rPr>
              <a:t>Діни ұйымдар.</a:t>
            </a:r>
            <a:r>
              <a:rPr lang="kk-KZ" sz="3500" b="1" dirty="0" smtClean="0">
                <a:latin typeface="Times New Roman" pitchFamily="18" charset="0"/>
                <a:cs typeface="Times New Roman" pitchFamily="18" charset="0"/>
              </a:rPr>
              <a:t>Олар мынау дұрыс,мынау бұрыс деген түсінік тудырып,бағыт беріп,адамдарға саяси сана мен өзін-өзі ұстаудың негізгі  ұлт-өнегесін жасайды.</a:t>
            </a:r>
          </a:p>
          <a:p>
            <a:pPr marL="265176" indent="-265176" eaLnBrk="1" fontAlgn="auto" hangingPunct="1">
              <a:spcAft>
                <a:spcPts val="0"/>
              </a:spcAft>
              <a:buFont typeface="Wingdings" pitchFamily="2" charset="2"/>
              <a:buChar char="Ø"/>
              <a:defRPr/>
            </a:pPr>
            <a:r>
              <a:rPr lang="kk-KZ" sz="3500" b="1" dirty="0" smtClean="0">
                <a:effectLst>
                  <a:glow rad="228600">
                    <a:schemeClr val="accent1">
                      <a:satMod val="175000"/>
                      <a:alpha val="40000"/>
                    </a:schemeClr>
                  </a:glow>
                </a:effectLst>
                <a:latin typeface="Times New Roman" pitchFamily="18" charset="0"/>
                <a:cs typeface="Times New Roman" pitchFamily="18" charset="0"/>
              </a:rPr>
              <a:t>Ақпарат құралдары</a:t>
            </a:r>
            <a:r>
              <a:rPr lang="kk-KZ" sz="3500" b="1" dirty="0" smtClean="0">
                <a:latin typeface="Times New Roman" pitchFamily="18" charset="0"/>
                <a:cs typeface="Times New Roman" pitchFamily="18" charset="0"/>
              </a:rPr>
              <a:t>:баспасөз,радио,телеидар.</a:t>
            </a:r>
          </a:p>
          <a:p>
            <a:pPr marL="265176" indent="-265176" eaLnBrk="1" fontAlgn="auto" hangingPunct="1">
              <a:spcAft>
                <a:spcPts val="0"/>
              </a:spcAft>
              <a:buFont typeface="Wingdings" pitchFamily="2" charset="2"/>
              <a:buChar char="Ø"/>
              <a:defRPr/>
            </a:pPr>
            <a:r>
              <a:rPr lang="kk-KZ" sz="3500" b="1" dirty="0" smtClean="0">
                <a:effectLst>
                  <a:glow rad="228600">
                    <a:schemeClr val="accent1">
                      <a:satMod val="175000"/>
                      <a:alpha val="40000"/>
                    </a:schemeClr>
                  </a:glow>
                </a:effectLst>
                <a:latin typeface="Times New Roman" pitchFamily="18" charset="0"/>
                <a:cs typeface="Times New Roman" pitchFamily="18" charset="0"/>
              </a:rPr>
              <a:t>Бизнес әлемі. </a:t>
            </a:r>
            <a:r>
              <a:rPr lang="kk-KZ" sz="3500" b="1" dirty="0" smtClean="0">
                <a:latin typeface="Times New Roman" pitchFamily="18" charset="0"/>
                <a:cs typeface="Times New Roman" pitchFamily="18" charset="0"/>
              </a:rPr>
              <a:t>Дамыған капиталистік елдердің саяси өміріне саудагерлік пен бәсекелестік едәуір әсер етеді.</a:t>
            </a:r>
          </a:p>
          <a:p>
            <a:pPr marL="265176" indent="-265176" eaLnBrk="1" fontAlgn="auto" hangingPunct="1">
              <a:spcAft>
                <a:spcPts val="0"/>
              </a:spcAft>
              <a:buFont typeface="Wingdings" pitchFamily="2" charset="2"/>
              <a:buChar char="Ø"/>
              <a:defRPr/>
            </a:pPr>
            <a:r>
              <a:rPr lang="kk-KZ" sz="3500" b="1" dirty="0" smtClean="0">
                <a:effectLst>
                  <a:glow rad="228600">
                    <a:schemeClr val="accent1">
                      <a:satMod val="175000"/>
                      <a:alpha val="40000"/>
                    </a:schemeClr>
                  </a:glow>
                </a:effectLst>
                <a:latin typeface="Times New Roman" pitchFamily="18" charset="0"/>
                <a:cs typeface="Times New Roman" pitchFamily="18" charset="0"/>
              </a:rPr>
              <a:t>Академиялық қауым.</a:t>
            </a:r>
            <a:endParaRPr lang="ru-RU" sz="3500" b="1" dirty="0" smtClean="0">
              <a:effectLst>
                <a:glow rad="228600">
                  <a:schemeClr val="accent1">
                    <a:satMod val="175000"/>
                    <a:alpha val="40000"/>
                  </a:schemeClr>
                </a:glow>
              </a:effectLst>
              <a:latin typeface="Times New Roman" pitchFamily="18" charset="0"/>
              <a:cs typeface="Times New Roman" pitchFamily="18" charset="0"/>
            </a:endParaRPr>
          </a:p>
          <a:p>
            <a:pPr marL="265176" indent="-265176" eaLnBrk="1" fontAlgn="auto" hangingPunct="1">
              <a:spcAft>
                <a:spcPts val="0"/>
              </a:spcAft>
              <a:buFont typeface="Wingdings" pitchFamily="2" charset="2"/>
              <a:buChar char="Ø"/>
              <a:defRPr/>
            </a:pPr>
            <a:endParaRPr lang="kk-KZ" sz="2000" b="1" dirty="0" smtClean="0">
              <a:solidFill>
                <a:schemeClr val="bg1"/>
              </a:solidFill>
              <a:latin typeface="Times New Roman" pitchFamily="18" charset="0"/>
              <a:cs typeface="Times New Roman" pitchFamily="18" charset="0"/>
            </a:endParaRPr>
          </a:p>
          <a:p>
            <a:pPr marL="265176" indent="-265176" eaLnBrk="1" fontAlgn="auto" hangingPunct="1">
              <a:spcAft>
                <a:spcPts val="0"/>
              </a:spcAft>
              <a:buFont typeface="Wingdings" pitchFamily="2" charset="2"/>
              <a:buChar char="Ø"/>
              <a:defRPr/>
            </a:pPr>
            <a:endParaRPr lang="kk-KZ" sz="1600" b="1" dirty="0" smtClean="0">
              <a:solidFill>
                <a:schemeClr val="accent1"/>
              </a:solidFill>
              <a:effectLst>
                <a:glow rad="228600">
                  <a:schemeClr val="accent5">
                    <a:satMod val="175000"/>
                    <a:alpha val="40000"/>
                  </a:schemeClr>
                </a:glow>
                <a:reflection blurRad="6350" stA="55000" endA="300" endPos="45500" dir="5400000" sy="-100000" algn="bl" rotWithShape="0"/>
              </a:effectLst>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22"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29"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36"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43" dur="1000" fill="hold"/>
                                        <p:tgtEl>
                                          <p:spTgt spid="3">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4" dur="10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9"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1000" fill="hold"/>
                                        <p:tgtEl>
                                          <p:spTgt spid="3">
                                            <p:txEl>
                                              <p:pRg st="6" end="6"/>
                                            </p:txEl>
                                          </p:spTgt>
                                        </p:tgtEl>
                                        <p:attrNameLst>
                                          <p:attrName>ppt_x</p:attrName>
                                        </p:attrNameLst>
                                      </p:cBhvr>
                                      <p:tavLst>
                                        <p:tav tm="0">
                                          <p:val>
                                            <p:strVal val="#ppt_x-.2"/>
                                          </p:val>
                                        </p:tav>
                                        <p:tav tm="100000">
                                          <p:val>
                                            <p:strVal val="#ppt_x"/>
                                          </p:val>
                                        </p:tav>
                                      </p:tavLst>
                                    </p:anim>
                                    <p:anim calcmode="lin" valueType="num">
                                      <p:cBhvr>
                                        <p:cTn id="50" dur="1000" fill="hold"/>
                                        <p:tgtEl>
                                          <p:spTgt spid="3">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51" dur="1000"/>
                                        <p:tgtEl>
                                          <p:spTgt spid="3">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9"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 calcmode="lin" valueType="num">
                                      <p:cBhvr>
                                        <p:cTn id="56" dur="1000" fill="hold"/>
                                        <p:tgtEl>
                                          <p:spTgt spid="3">
                                            <p:txEl>
                                              <p:pRg st="7" end="7"/>
                                            </p:txEl>
                                          </p:spTgt>
                                        </p:tgtEl>
                                        <p:attrNameLst>
                                          <p:attrName>ppt_x</p:attrName>
                                        </p:attrNameLst>
                                      </p:cBhvr>
                                      <p:tavLst>
                                        <p:tav tm="0">
                                          <p:val>
                                            <p:strVal val="#ppt_x-.2"/>
                                          </p:val>
                                        </p:tav>
                                        <p:tav tm="100000">
                                          <p:val>
                                            <p:strVal val="#ppt_x"/>
                                          </p:val>
                                        </p:tav>
                                      </p:tavLst>
                                    </p:anim>
                                    <p:anim calcmode="lin" valueType="num">
                                      <p:cBhvr>
                                        <p:cTn id="57" dur="1000" fill="hold"/>
                                        <p:tgtEl>
                                          <p:spTgt spid="3">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58"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8417" name="Группа 36"/>
          <p:cNvGrpSpPr>
            <a:grpSpLocks/>
          </p:cNvGrpSpPr>
          <p:nvPr/>
        </p:nvGrpSpPr>
        <p:grpSpPr bwMode="auto">
          <a:xfrm>
            <a:off x="395288" y="260350"/>
            <a:ext cx="9001125" cy="5786438"/>
            <a:chOff x="250825" y="1"/>
            <a:chExt cx="8165534" cy="5094922"/>
          </a:xfrm>
        </p:grpSpPr>
        <p:sp>
          <p:nvSpPr>
            <p:cNvPr id="188422" name="Rectangle 6"/>
            <p:cNvSpPr>
              <a:spLocks noChangeArrowheads="1"/>
            </p:cNvSpPr>
            <p:nvPr/>
          </p:nvSpPr>
          <p:spPr bwMode="auto">
            <a:xfrm>
              <a:off x="834080" y="1"/>
              <a:ext cx="7315226" cy="692150"/>
            </a:xfrm>
            <a:prstGeom prst="rect">
              <a:avLst/>
            </a:prstGeom>
            <a:solidFill>
              <a:srgbClr val="92D050"/>
            </a:solidFill>
            <a:ln w="9525">
              <a:solidFill>
                <a:schemeClr val="tx1"/>
              </a:solidFill>
              <a:miter lim="800000"/>
              <a:headEnd/>
              <a:tailEnd/>
            </a:ln>
          </p:spPr>
          <p:txBody>
            <a:bodyPr wrap="none" anchor="ctr"/>
            <a:lstStyle/>
            <a:p>
              <a:pPr algn="ctr"/>
              <a:r>
                <a:rPr lang="kk-KZ" sz="3200" b="1">
                  <a:latin typeface="Verdana" pitchFamily="34" charset="0"/>
                </a:rPr>
                <a:t>САЯСИ МӘДЕНИЕТТІҢ ҚҮРЫЛЫМЫ</a:t>
              </a:r>
              <a:endParaRPr lang="ru-RU" sz="3200" b="1">
                <a:latin typeface="Verdana" pitchFamily="34" charset="0"/>
              </a:endParaRPr>
            </a:p>
          </p:txBody>
        </p:sp>
        <p:sp>
          <p:nvSpPr>
            <p:cNvPr id="188423" name="Rectangle 8"/>
            <p:cNvSpPr>
              <a:spLocks noChangeArrowheads="1"/>
            </p:cNvSpPr>
            <p:nvPr/>
          </p:nvSpPr>
          <p:spPr bwMode="auto">
            <a:xfrm>
              <a:off x="250825" y="1132206"/>
              <a:ext cx="2266550" cy="647700"/>
            </a:xfrm>
            <a:prstGeom prst="rect">
              <a:avLst/>
            </a:prstGeom>
            <a:solidFill>
              <a:srgbClr val="92D050"/>
            </a:solidFill>
            <a:ln w="9525">
              <a:solidFill>
                <a:schemeClr val="tx1"/>
              </a:solidFill>
              <a:miter lim="800000"/>
              <a:headEnd/>
              <a:tailEnd/>
            </a:ln>
          </p:spPr>
          <p:txBody>
            <a:bodyPr wrap="none" anchor="ctr"/>
            <a:lstStyle/>
            <a:p>
              <a:pPr algn="ctr"/>
              <a:r>
                <a:rPr lang="kk-KZ" sz="2000" b="1">
                  <a:latin typeface="Verdana" pitchFamily="34" charset="0"/>
                </a:rPr>
                <a:t>КОГНИТИВТІК</a:t>
              </a:r>
            </a:p>
            <a:p>
              <a:pPr algn="ctr"/>
              <a:r>
                <a:rPr lang="kk-KZ" sz="2000" b="1">
                  <a:latin typeface="Verdana" pitchFamily="34" charset="0"/>
                </a:rPr>
                <a:t>БАҒЫТТАР</a:t>
              </a:r>
              <a:endParaRPr lang="ru-RU" sz="2000" b="1">
                <a:latin typeface="Verdana" pitchFamily="34" charset="0"/>
              </a:endParaRPr>
            </a:p>
          </p:txBody>
        </p:sp>
        <p:sp>
          <p:nvSpPr>
            <p:cNvPr id="188424" name="Rectangle 9"/>
            <p:cNvSpPr>
              <a:spLocks noChangeArrowheads="1"/>
            </p:cNvSpPr>
            <p:nvPr/>
          </p:nvSpPr>
          <p:spPr bwMode="auto">
            <a:xfrm>
              <a:off x="3296710" y="1069306"/>
              <a:ext cx="2403917" cy="647700"/>
            </a:xfrm>
            <a:prstGeom prst="rect">
              <a:avLst/>
            </a:prstGeom>
            <a:solidFill>
              <a:srgbClr val="92D050"/>
            </a:solidFill>
            <a:ln w="9525">
              <a:solidFill>
                <a:schemeClr val="tx1"/>
              </a:solidFill>
              <a:miter lim="800000"/>
              <a:headEnd/>
              <a:tailEnd/>
            </a:ln>
          </p:spPr>
          <p:txBody>
            <a:bodyPr wrap="none" anchor="ctr"/>
            <a:lstStyle/>
            <a:p>
              <a:pPr algn="ctr"/>
              <a:r>
                <a:rPr lang="ru-RU" b="1">
                  <a:latin typeface="Verdana" pitchFamily="34" charset="0"/>
                </a:rPr>
                <a:t>БАҒАЛАУ-НОРМАТИВТІК</a:t>
              </a:r>
            </a:p>
            <a:p>
              <a:pPr algn="ctr"/>
              <a:r>
                <a:rPr lang="kk-KZ" b="1">
                  <a:latin typeface="Verdana" pitchFamily="34" charset="0"/>
                </a:rPr>
                <a:t>БАҒЫТТАР</a:t>
              </a:r>
              <a:endParaRPr lang="ru-RU" b="1">
                <a:latin typeface="Verdana" pitchFamily="34" charset="0"/>
              </a:endParaRPr>
            </a:p>
          </p:txBody>
        </p:sp>
        <p:sp>
          <p:nvSpPr>
            <p:cNvPr id="188425" name="Rectangle 10"/>
            <p:cNvSpPr>
              <a:spLocks noChangeArrowheads="1"/>
            </p:cNvSpPr>
            <p:nvPr/>
          </p:nvSpPr>
          <p:spPr bwMode="auto">
            <a:xfrm>
              <a:off x="5901879" y="1195106"/>
              <a:ext cx="2514480" cy="647700"/>
            </a:xfrm>
            <a:prstGeom prst="rect">
              <a:avLst/>
            </a:prstGeom>
            <a:solidFill>
              <a:srgbClr val="92D050"/>
            </a:solidFill>
            <a:ln w="9525">
              <a:solidFill>
                <a:schemeClr val="tx1"/>
              </a:solidFill>
              <a:miter lim="800000"/>
              <a:headEnd/>
              <a:tailEnd/>
            </a:ln>
          </p:spPr>
          <p:txBody>
            <a:bodyPr wrap="none" anchor="ctr"/>
            <a:lstStyle/>
            <a:p>
              <a:pPr algn="ctr"/>
              <a:r>
                <a:rPr lang="kk-KZ" sz="2000" b="1">
                  <a:latin typeface="Verdana" pitchFamily="34" charset="0"/>
                </a:rPr>
                <a:t>МІНЕЗ </a:t>
              </a:r>
              <a:r>
                <a:rPr lang="ru-RU" sz="2000" b="1">
                  <a:latin typeface="Verdana" pitchFamily="34" charset="0"/>
                </a:rPr>
                <a:t>–</a:t>
              </a:r>
              <a:r>
                <a:rPr lang="kk-KZ" sz="2000" b="1">
                  <a:latin typeface="Verdana" pitchFamily="34" charset="0"/>
                </a:rPr>
                <a:t>ҚҰЛЫҚТЫҚ</a:t>
              </a:r>
            </a:p>
            <a:p>
              <a:pPr algn="ctr"/>
              <a:r>
                <a:rPr lang="kk-KZ" sz="2000" b="1">
                  <a:latin typeface="Verdana" pitchFamily="34" charset="0"/>
                </a:rPr>
                <a:t>БАҒЫТТАР</a:t>
              </a:r>
              <a:endParaRPr lang="ru-RU" sz="2000" b="1">
                <a:latin typeface="Verdana" pitchFamily="34" charset="0"/>
              </a:endParaRPr>
            </a:p>
          </p:txBody>
        </p:sp>
        <p:sp>
          <p:nvSpPr>
            <p:cNvPr id="188426" name="Rectangle 12"/>
            <p:cNvSpPr>
              <a:spLocks noChangeArrowheads="1"/>
            </p:cNvSpPr>
            <p:nvPr/>
          </p:nvSpPr>
          <p:spPr bwMode="auto">
            <a:xfrm>
              <a:off x="6083370" y="2641812"/>
              <a:ext cx="2332989" cy="2453110"/>
            </a:xfrm>
            <a:prstGeom prst="rect">
              <a:avLst/>
            </a:prstGeom>
            <a:solidFill>
              <a:srgbClr val="92D050"/>
            </a:solidFill>
            <a:ln w="9525">
              <a:solidFill>
                <a:schemeClr val="tx1"/>
              </a:solidFill>
              <a:miter lim="800000"/>
              <a:headEnd/>
              <a:tailEnd/>
            </a:ln>
          </p:spPr>
          <p:txBody>
            <a:bodyPr wrap="none" anchor="ctr"/>
            <a:lstStyle/>
            <a:p>
              <a:r>
                <a:rPr lang="kk-KZ" sz="2000">
                  <a:latin typeface="Times New Roman" pitchFamily="18" charset="0"/>
                  <a:cs typeface="Times New Roman" pitchFamily="18" charset="0"/>
                </a:rPr>
                <a:t>САЯСИ ДӘСТҮРЛЕР</a:t>
              </a:r>
            </a:p>
            <a:p>
              <a:r>
                <a:rPr lang="kk-KZ" sz="2000">
                  <a:latin typeface="Times New Roman" pitchFamily="18" charset="0"/>
                  <a:cs typeface="Times New Roman" pitchFamily="18" charset="0"/>
                </a:rPr>
                <a:t>САЯСИ ӘДЕТТЕР</a:t>
              </a:r>
            </a:p>
            <a:p>
              <a:r>
                <a:rPr lang="kk-KZ" sz="2000">
                  <a:latin typeface="Times New Roman" pitchFamily="18" charset="0"/>
                  <a:cs typeface="Times New Roman" pitchFamily="18" charset="0"/>
                </a:rPr>
                <a:t>САЯСИ МІНЕЗ </a:t>
              </a:r>
              <a:r>
                <a:rPr lang="ru-RU" sz="2000">
                  <a:latin typeface="Times New Roman" pitchFamily="18" charset="0"/>
                  <a:cs typeface="Times New Roman" pitchFamily="18" charset="0"/>
                </a:rPr>
                <a:t>–</a:t>
              </a:r>
            </a:p>
            <a:p>
              <a:r>
                <a:rPr lang="ru-RU" sz="2000">
                  <a:latin typeface="Times New Roman" pitchFamily="18" charset="0"/>
                  <a:cs typeface="Times New Roman" pitchFamily="18" charset="0"/>
                </a:rPr>
                <a:t> </a:t>
              </a:r>
              <a:r>
                <a:rPr lang="kk-KZ" sz="2000">
                  <a:latin typeface="Times New Roman" pitchFamily="18" charset="0"/>
                  <a:cs typeface="Times New Roman" pitchFamily="18" charset="0"/>
                </a:rPr>
                <a:t>ҚҰЛЫҚ  ТӘСІЛДЕРІ</a:t>
              </a:r>
              <a:endParaRPr lang="ru-RU" sz="2000">
                <a:latin typeface="Times New Roman" pitchFamily="18" charset="0"/>
                <a:cs typeface="Times New Roman" pitchFamily="18" charset="0"/>
              </a:endParaRPr>
            </a:p>
          </p:txBody>
        </p:sp>
        <p:sp>
          <p:nvSpPr>
            <p:cNvPr id="188427" name="Rectangle 13"/>
            <p:cNvSpPr>
              <a:spLocks noChangeArrowheads="1"/>
            </p:cNvSpPr>
            <p:nvPr/>
          </p:nvSpPr>
          <p:spPr bwMode="auto">
            <a:xfrm>
              <a:off x="2907873" y="2641812"/>
              <a:ext cx="2851466" cy="2453110"/>
            </a:xfrm>
            <a:prstGeom prst="rect">
              <a:avLst/>
            </a:prstGeom>
            <a:solidFill>
              <a:srgbClr val="92D050"/>
            </a:solidFill>
            <a:ln w="9525">
              <a:solidFill>
                <a:schemeClr val="tx1"/>
              </a:solidFill>
              <a:miter lim="800000"/>
              <a:headEnd/>
              <a:tailEnd/>
            </a:ln>
          </p:spPr>
          <p:txBody>
            <a:bodyPr wrap="none" anchor="ctr"/>
            <a:lstStyle/>
            <a:p>
              <a:r>
                <a:rPr lang="ru-RU" sz="2400">
                  <a:latin typeface="Times New Roman" pitchFamily="18" charset="0"/>
                  <a:cs typeface="Times New Roman" pitchFamily="18" charset="0"/>
                </a:rPr>
                <a:t>САЯСИ САНА</a:t>
              </a:r>
            </a:p>
            <a:p>
              <a:r>
                <a:rPr lang="ru-RU" sz="2400">
                  <a:latin typeface="Times New Roman" pitchFamily="18" charset="0"/>
                  <a:cs typeface="Times New Roman" pitchFamily="18" charset="0"/>
                </a:rPr>
                <a:t>САЯСИ САНА-СЕЗІМ</a:t>
              </a:r>
              <a:br>
                <a:rPr lang="ru-RU" sz="2400">
                  <a:latin typeface="Times New Roman" pitchFamily="18" charset="0"/>
                  <a:cs typeface="Times New Roman" pitchFamily="18" charset="0"/>
                </a:rPr>
              </a:br>
              <a:r>
                <a:rPr lang="ru-RU" sz="2400">
                  <a:latin typeface="Times New Roman" pitchFamily="18" charset="0"/>
                  <a:cs typeface="Times New Roman" pitchFamily="18" charset="0"/>
                </a:rPr>
                <a:t> БАҒАЛАУ.</a:t>
              </a:r>
              <a:br>
                <a:rPr lang="ru-RU" sz="2400">
                  <a:latin typeface="Times New Roman" pitchFamily="18" charset="0"/>
                  <a:cs typeface="Times New Roman" pitchFamily="18" charset="0"/>
                </a:rPr>
              </a:br>
              <a:r>
                <a:rPr lang="ru-RU" sz="2400">
                  <a:latin typeface="Times New Roman" pitchFamily="18" charset="0"/>
                  <a:cs typeface="Times New Roman" pitchFamily="18" charset="0"/>
                </a:rPr>
                <a:t>- </a:t>
              </a:r>
              <a:br>
                <a:rPr lang="ru-RU" sz="2400">
                  <a:latin typeface="Times New Roman" pitchFamily="18" charset="0"/>
                  <a:cs typeface="Times New Roman" pitchFamily="18" charset="0"/>
                </a:rPr>
              </a:br>
              <a:endParaRPr lang="ru-RU" sz="2400" b="1">
                <a:latin typeface="Times New Roman" pitchFamily="18" charset="0"/>
                <a:cs typeface="Times New Roman" pitchFamily="18" charset="0"/>
              </a:endParaRPr>
            </a:p>
          </p:txBody>
        </p:sp>
        <p:sp>
          <p:nvSpPr>
            <p:cNvPr id="188428" name="Line 14"/>
            <p:cNvSpPr>
              <a:spLocks noChangeShapeType="1"/>
            </p:cNvSpPr>
            <p:nvPr/>
          </p:nvSpPr>
          <p:spPr bwMode="auto">
            <a:xfrm flipH="1">
              <a:off x="1352528" y="1824109"/>
              <a:ext cx="6486" cy="691903"/>
            </a:xfrm>
            <a:prstGeom prst="line">
              <a:avLst/>
            </a:prstGeom>
            <a:noFill/>
            <a:ln w="9525">
              <a:solidFill>
                <a:schemeClr val="tx1"/>
              </a:solidFill>
              <a:round/>
              <a:headEnd/>
              <a:tailEnd type="triangle" w="med" len="med"/>
            </a:ln>
          </p:spPr>
          <p:txBody>
            <a:bodyPr/>
            <a:lstStyle/>
            <a:p>
              <a:endParaRPr lang="ru-RU"/>
            </a:p>
          </p:txBody>
        </p:sp>
        <p:sp>
          <p:nvSpPr>
            <p:cNvPr id="188429" name="Line 15"/>
            <p:cNvSpPr>
              <a:spLocks noChangeShapeType="1"/>
            </p:cNvSpPr>
            <p:nvPr/>
          </p:nvSpPr>
          <p:spPr bwMode="auto">
            <a:xfrm flipH="1">
              <a:off x="1676558" y="691904"/>
              <a:ext cx="2786660" cy="314501"/>
            </a:xfrm>
            <a:prstGeom prst="line">
              <a:avLst/>
            </a:prstGeom>
            <a:noFill/>
            <a:ln w="9525">
              <a:solidFill>
                <a:schemeClr val="tx1"/>
              </a:solidFill>
              <a:round/>
              <a:headEnd/>
              <a:tailEnd type="triangle" w="med" len="med"/>
            </a:ln>
          </p:spPr>
          <p:txBody>
            <a:bodyPr/>
            <a:lstStyle/>
            <a:p>
              <a:endParaRPr lang="ru-RU"/>
            </a:p>
          </p:txBody>
        </p:sp>
        <p:sp>
          <p:nvSpPr>
            <p:cNvPr id="188430" name="Rectangle 17"/>
            <p:cNvSpPr>
              <a:spLocks noChangeArrowheads="1"/>
            </p:cNvSpPr>
            <p:nvPr/>
          </p:nvSpPr>
          <p:spPr bwMode="auto">
            <a:xfrm>
              <a:off x="250825" y="2641812"/>
              <a:ext cx="2333018" cy="2453111"/>
            </a:xfrm>
            <a:prstGeom prst="rect">
              <a:avLst/>
            </a:prstGeom>
            <a:solidFill>
              <a:srgbClr val="92D050"/>
            </a:solidFill>
            <a:ln w="9525">
              <a:solidFill>
                <a:schemeClr val="bg1"/>
              </a:solidFill>
              <a:miter lim="800000"/>
              <a:headEnd/>
              <a:tailEnd/>
            </a:ln>
          </p:spPr>
          <p:txBody>
            <a:bodyPr wrap="none" anchor="ctr"/>
            <a:lstStyle/>
            <a:p>
              <a:pPr algn="ctr"/>
              <a:r>
                <a:rPr lang="kk-KZ" sz="2400">
                  <a:latin typeface="Times New Roman" pitchFamily="18" charset="0"/>
                  <a:cs typeface="Times New Roman" pitchFamily="18" charset="0"/>
                </a:rPr>
                <a:t>САЯСИ  ТАНУ</a:t>
              </a:r>
            </a:p>
            <a:p>
              <a:pPr algn="ctr"/>
              <a:r>
                <a:rPr lang="kk-KZ" sz="2400">
                  <a:latin typeface="Times New Roman" pitchFamily="18" charset="0"/>
                  <a:cs typeface="Times New Roman" pitchFamily="18" charset="0"/>
                </a:rPr>
                <a:t>САЯСИ БІЛІМ</a:t>
              </a:r>
            </a:p>
            <a:p>
              <a:pPr algn="ctr"/>
              <a:endParaRPr lang="ru-RU" sz="2400">
                <a:latin typeface="Times New Roman" pitchFamily="18" charset="0"/>
                <a:cs typeface="Times New Roman" pitchFamily="18" charset="0"/>
              </a:endParaRPr>
            </a:p>
          </p:txBody>
        </p:sp>
      </p:grpSp>
      <p:sp>
        <p:nvSpPr>
          <p:cNvPr id="188418" name="Line 15"/>
          <p:cNvSpPr>
            <a:spLocks noChangeShapeType="1"/>
          </p:cNvSpPr>
          <p:nvPr/>
        </p:nvSpPr>
        <p:spPr bwMode="auto">
          <a:xfrm>
            <a:off x="4714875" y="1000125"/>
            <a:ext cx="2571750" cy="357188"/>
          </a:xfrm>
          <a:prstGeom prst="line">
            <a:avLst/>
          </a:prstGeom>
          <a:noFill/>
          <a:ln w="9525">
            <a:solidFill>
              <a:schemeClr val="tx1"/>
            </a:solidFill>
            <a:round/>
            <a:headEnd/>
            <a:tailEnd type="triangle" w="med" len="med"/>
          </a:ln>
        </p:spPr>
        <p:txBody>
          <a:bodyPr/>
          <a:lstStyle/>
          <a:p>
            <a:endParaRPr lang="ru-RU"/>
          </a:p>
        </p:txBody>
      </p:sp>
      <p:sp>
        <p:nvSpPr>
          <p:cNvPr id="188419" name="Line 15"/>
          <p:cNvSpPr>
            <a:spLocks noChangeShapeType="1"/>
          </p:cNvSpPr>
          <p:nvPr/>
        </p:nvSpPr>
        <p:spPr bwMode="auto">
          <a:xfrm>
            <a:off x="4714875" y="1000125"/>
            <a:ext cx="0" cy="357188"/>
          </a:xfrm>
          <a:prstGeom prst="line">
            <a:avLst/>
          </a:prstGeom>
          <a:noFill/>
          <a:ln w="9525">
            <a:solidFill>
              <a:schemeClr val="tx1"/>
            </a:solidFill>
            <a:round/>
            <a:headEnd/>
            <a:tailEnd type="triangle" w="med" len="med"/>
          </a:ln>
        </p:spPr>
        <p:txBody>
          <a:bodyPr/>
          <a:lstStyle/>
          <a:p>
            <a:endParaRPr lang="ru-RU"/>
          </a:p>
        </p:txBody>
      </p:sp>
      <p:sp>
        <p:nvSpPr>
          <p:cNvPr id="188420" name="Line 14"/>
          <p:cNvSpPr>
            <a:spLocks noChangeShapeType="1"/>
          </p:cNvSpPr>
          <p:nvPr/>
        </p:nvSpPr>
        <p:spPr bwMode="auto">
          <a:xfrm flipH="1">
            <a:off x="7858125" y="2357438"/>
            <a:ext cx="7938" cy="714375"/>
          </a:xfrm>
          <a:prstGeom prst="line">
            <a:avLst/>
          </a:prstGeom>
          <a:noFill/>
          <a:ln w="9525">
            <a:solidFill>
              <a:schemeClr val="tx1"/>
            </a:solidFill>
            <a:round/>
            <a:headEnd/>
            <a:tailEnd type="triangle" w="med" len="med"/>
          </a:ln>
        </p:spPr>
        <p:txBody>
          <a:bodyPr/>
          <a:lstStyle/>
          <a:p>
            <a:endParaRPr lang="ru-RU"/>
          </a:p>
        </p:txBody>
      </p:sp>
      <p:sp>
        <p:nvSpPr>
          <p:cNvPr id="188421" name="Line 14"/>
          <p:cNvSpPr>
            <a:spLocks noChangeShapeType="1"/>
          </p:cNvSpPr>
          <p:nvPr/>
        </p:nvSpPr>
        <p:spPr bwMode="auto">
          <a:xfrm flipH="1">
            <a:off x="4714875" y="2286000"/>
            <a:ext cx="7938" cy="785813"/>
          </a:xfrm>
          <a:prstGeom prst="line">
            <a:avLst/>
          </a:prstGeom>
          <a:noFill/>
          <a:ln w="9525">
            <a:solidFill>
              <a:schemeClr val="tx1"/>
            </a:solidFill>
            <a:round/>
            <a:headEnd/>
            <a:tailEnd type="triangle" w="med" len="med"/>
          </a:ln>
        </p:spPr>
        <p:txBody>
          <a:bodyPr/>
          <a:lstStyle/>
          <a:p>
            <a:endParaRPr lang="ru-RU"/>
          </a:p>
        </p:txBody>
      </p:sp>
    </p:spTree>
  </p:cSld>
  <p:clrMapOvr>
    <a:masterClrMapping/>
  </p:clrMapOvr>
  <p:transition/>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388" y="188913"/>
            <a:ext cx="8229600" cy="1143000"/>
          </a:xfrm>
        </p:spPr>
        <p:txBody>
          <a:bodyPr>
            <a:normAutofit fontScale="90000"/>
          </a:bodyPr>
          <a:lstStyle/>
          <a:p>
            <a:pPr eaLnBrk="1" fontAlgn="auto" hangingPunct="1">
              <a:spcAft>
                <a:spcPts val="0"/>
              </a:spcAft>
              <a:defRPr/>
            </a:pPr>
            <a:r>
              <a:rPr lang="kk-KZ" dirty="0" smtClean="0">
                <a:solidFill>
                  <a:schemeClr val="accent1">
                    <a:tint val="88000"/>
                    <a:satMod val="150000"/>
                  </a:schemeClr>
                </a:solidFill>
                <a:latin typeface="Times New Roman" pitchFamily="18" charset="0"/>
                <a:cs typeface="Times New Roman" pitchFamily="18" charset="0"/>
              </a:rPr>
              <a:t/>
            </a:r>
            <a:br>
              <a:rPr lang="kk-KZ" dirty="0" smtClean="0">
                <a:solidFill>
                  <a:schemeClr val="accent1">
                    <a:tint val="88000"/>
                    <a:satMod val="150000"/>
                  </a:schemeClr>
                </a:solidFill>
                <a:latin typeface="Times New Roman" pitchFamily="18" charset="0"/>
                <a:cs typeface="Times New Roman" pitchFamily="18" charset="0"/>
              </a:rPr>
            </a:br>
            <a:r>
              <a:rPr lang="kk-KZ" dirty="0" smtClean="0">
                <a:solidFill>
                  <a:schemeClr val="accent1">
                    <a:tint val="88000"/>
                    <a:satMod val="150000"/>
                  </a:schemeClr>
                </a:solidFill>
                <a:latin typeface="Times New Roman" pitchFamily="18" charset="0"/>
                <a:cs typeface="Times New Roman" pitchFamily="18" charset="0"/>
              </a:rPr>
              <a:t>САЯСИ МӘДЕНИЕТТІҢ ҚЫЗМЕТТЕРІ</a:t>
            </a:r>
            <a:r>
              <a:rPr lang="ru-RU" dirty="0" smtClean="0">
                <a:solidFill>
                  <a:schemeClr val="accent1">
                    <a:tint val="88000"/>
                    <a:satMod val="150000"/>
                  </a:schemeClr>
                </a:solidFill>
                <a:latin typeface="Times New Roman" pitchFamily="18" charset="0"/>
                <a:cs typeface="Times New Roman" pitchFamily="18" charset="0"/>
              </a:rPr>
              <a:t/>
            </a:r>
            <a:br>
              <a:rPr lang="ru-RU" dirty="0" smtClean="0">
                <a:solidFill>
                  <a:schemeClr val="accent1">
                    <a:tint val="88000"/>
                    <a:satMod val="150000"/>
                  </a:schemeClr>
                </a:solidFill>
                <a:latin typeface="Times New Roman" pitchFamily="18" charset="0"/>
                <a:cs typeface="Times New Roman" pitchFamily="18" charset="0"/>
              </a:rPr>
            </a:br>
            <a:endParaRPr lang="ru-RU" dirty="0">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92500" lnSpcReduction="20000"/>
          </a:bodyPr>
          <a:lstStyle/>
          <a:p>
            <a:pPr eaLnBrk="1" hangingPunct="1">
              <a:lnSpc>
                <a:spcPct val="70000"/>
              </a:lnSpc>
            </a:pPr>
            <a:r>
              <a:rPr lang="kk-KZ" sz="2000" b="1" smtClean="0"/>
              <a:t>Танымдық қызметі</a:t>
            </a:r>
            <a:r>
              <a:rPr lang="kk-KZ" sz="2000" smtClean="0"/>
              <a:t> -  қоғам мен саясаттың  дамуын айқындайтын заңдылықтар мен принциптерді танып –білуге, субъектті саяси салада табысты жұмыс істеуге керекті біліммен, қоғамды басқарудың әдіс – тәсілдерімен қаруландыру.</a:t>
            </a:r>
            <a:endParaRPr lang="ru-RU" sz="2000" smtClean="0"/>
          </a:p>
          <a:p>
            <a:pPr eaLnBrk="1" hangingPunct="1">
              <a:lnSpc>
                <a:spcPct val="70000"/>
              </a:lnSpc>
            </a:pPr>
            <a:r>
              <a:rPr lang="kk-KZ" sz="2000" b="1" smtClean="0"/>
              <a:t>          Реттеушілік қызметі</a:t>
            </a:r>
            <a:r>
              <a:rPr lang="kk-KZ" sz="2000" smtClean="0"/>
              <a:t> – саяси жүйенің қалыпты жұмысын, дамуын, саналы қоғамдық тәртіпті қамтамасыз ету, әлеуметтік – таптық, ұлттық қатынастарды реттеу.   </a:t>
            </a:r>
            <a:endParaRPr lang="ru-RU" sz="2000" smtClean="0"/>
          </a:p>
          <a:p>
            <a:pPr eaLnBrk="1" hangingPunct="1">
              <a:lnSpc>
                <a:spcPct val="70000"/>
              </a:lnSpc>
            </a:pPr>
            <a:r>
              <a:rPr lang="kk-KZ" sz="2000" b="1" smtClean="0"/>
              <a:t>          Тәрбиелік қызметі</a:t>
            </a:r>
            <a:r>
              <a:rPr lang="kk-KZ" sz="2000" smtClean="0"/>
              <a:t> - әркімді қоғамдық – саяси қызметке әрекетке, саяси белсенділікке ынталандыру, табандылыққа, кемшілікке, төзімділікке, қоғам алдында жауапкершілікке баулу.  </a:t>
            </a:r>
            <a:endParaRPr lang="ru-RU" sz="2000" smtClean="0"/>
          </a:p>
          <a:p>
            <a:pPr eaLnBrk="1" hangingPunct="1">
              <a:lnSpc>
                <a:spcPct val="70000"/>
              </a:lnSpc>
            </a:pPr>
            <a:r>
              <a:rPr lang="kk-KZ" sz="2000" b="1" smtClean="0"/>
              <a:t>          Біріктірушілік қызметі</a:t>
            </a:r>
            <a:r>
              <a:rPr lang="kk-KZ" sz="2000" smtClean="0"/>
              <a:t> – қазіргі өмір сүріп отырған саяси жүйені қолдау арқылы әлеуметтік топтар, талаптарды біріктіру, бұқараны мемлекет пен  қоғам жұмыстарын басқаруға жұмылдыру.</a:t>
            </a:r>
            <a:endParaRPr lang="ru-RU" sz="2000" smtClean="0"/>
          </a:p>
          <a:p>
            <a:pPr eaLnBrk="1" hangingPunct="1">
              <a:lnSpc>
                <a:spcPct val="70000"/>
              </a:lnSpc>
            </a:pPr>
            <a:r>
              <a:rPr lang="kk-KZ" sz="2000" smtClean="0"/>
              <a:t>          </a:t>
            </a:r>
            <a:r>
              <a:rPr lang="kk-KZ" sz="2000" b="1" smtClean="0"/>
              <a:t>Қорғау қызметі</a:t>
            </a:r>
            <a:r>
              <a:rPr lang="kk-KZ" sz="2000" smtClean="0"/>
              <a:t> – қоғамның қарыштап алға дамуына сәйкес келетін саяси құндылықтарды, қазыналарды сақтау. </a:t>
            </a:r>
            <a:endParaRPr lang="ru-RU" sz="2000" smtClean="0"/>
          </a:p>
          <a:p>
            <a:pPr eaLnBrk="1" hangingPunct="1">
              <a:lnSpc>
                <a:spcPct val="70000"/>
              </a:lnSpc>
            </a:pPr>
            <a:r>
              <a:rPr lang="kk-KZ" sz="2000" smtClean="0"/>
              <a:t>           </a:t>
            </a:r>
            <a:r>
              <a:rPr lang="kk-KZ" sz="2000" b="1" smtClean="0"/>
              <a:t>Сабақтастық қызметі</a:t>
            </a:r>
            <a:r>
              <a:rPr lang="kk-KZ" sz="2000" smtClean="0"/>
              <a:t> – саяси тәжірибені бір ұрпақтан екінші ұрпаққа жалғастырып, саяси процесті тоқтауыз ұласып  дамуын қамтамасыз ететін тарихи сабақтастық</a:t>
            </a:r>
            <a:endParaRPr lang="ru-RU" sz="2000" smtClean="0"/>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r>
              <a:rPr lang="kk-KZ" dirty="0" smtClean="0">
                <a:solidFill>
                  <a:schemeClr val="accent1">
                    <a:tint val="88000"/>
                    <a:satMod val="150000"/>
                  </a:schemeClr>
                </a:solidFill>
              </a:rPr>
              <a:t>шағын мәдениет</a:t>
            </a:r>
            <a:r>
              <a:rPr lang="kk-KZ" sz="3200" dirty="0" smtClean="0">
                <a:solidFill>
                  <a:schemeClr val="accent1">
                    <a:tint val="88000"/>
                    <a:satMod val="150000"/>
                  </a:schemeClr>
                </a:solidFill>
                <a:latin typeface="Times New Roman" pitchFamily="18" charset="0"/>
                <a:cs typeface="Times New Roman" pitchFamily="18" charset="0"/>
              </a:rPr>
              <a:t>(СУБМӘДЕНИЕТ)</a:t>
            </a:r>
            <a:r>
              <a:rPr lang="kk-KZ" dirty="0" smtClean="0">
                <a:solidFill>
                  <a:schemeClr val="accent1">
                    <a:tint val="88000"/>
                    <a:satMod val="150000"/>
                  </a:schemeClr>
                </a:solidFill>
              </a:rPr>
              <a:t> </a:t>
            </a:r>
            <a:endParaRPr lang="ru-RU" dirty="0">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92500" lnSpcReduction="20000"/>
          </a:bodyPr>
          <a:lstStyle/>
          <a:p>
            <a:pPr marL="265176" indent="-265176" eaLnBrk="1" fontAlgn="auto" hangingPunct="1">
              <a:spcAft>
                <a:spcPts val="0"/>
              </a:spcAft>
              <a:buFont typeface="Wingdings 2"/>
              <a:buChar char=""/>
              <a:defRPr/>
            </a:pPr>
            <a:r>
              <a:rPr lang="kk-KZ" dirty="0" smtClean="0"/>
              <a:t>Жеке қоғамдық топтардың саяси мәдениетінің ерекшеліктері. </a:t>
            </a:r>
          </a:p>
          <a:p>
            <a:pPr marL="265176" indent="-265176" eaLnBrk="1" fontAlgn="auto" hangingPunct="1">
              <a:spcAft>
                <a:spcPts val="0"/>
              </a:spcAft>
              <a:buFont typeface="Wingdings 2"/>
              <a:buChar char=""/>
              <a:defRPr/>
            </a:pPr>
            <a:r>
              <a:rPr lang="kk-KZ" dirty="0" smtClean="0"/>
              <a:t>Саяси мәдениет салалық шағын мәдениеттің толық жиынтығы емес. </a:t>
            </a:r>
          </a:p>
          <a:p>
            <a:pPr marL="265176" indent="-265176" eaLnBrk="1" fontAlgn="auto" hangingPunct="1">
              <a:spcAft>
                <a:spcPts val="0"/>
              </a:spcAft>
              <a:buFont typeface="Wingdings 2"/>
              <a:buChar char=""/>
              <a:defRPr/>
            </a:pPr>
            <a:r>
              <a:rPr lang="kk-KZ" dirty="0" smtClean="0"/>
              <a:t>Ол өмір сүріп отырған қоғамдағы халықтың негізгі бұқарасының саяси санасы мен мінез-құлқын сипаттайтын ең тұрақты, тұрпатты белгілерін жинақтайды.</a:t>
            </a:r>
          </a:p>
          <a:p>
            <a:pPr marL="265176" indent="-265176" eaLnBrk="1" fontAlgn="auto" hangingPunct="1">
              <a:spcAft>
                <a:spcPts val="0"/>
              </a:spcAft>
              <a:buFont typeface="Wingdings 2"/>
              <a:buChar char=""/>
              <a:defRPr/>
            </a:pPr>
            <a:r>
              <a:rPr lang="kk-KZ" dirty="0" smtClean="0"/>
              <a:t> Ол этникалық, расалық, діни, білім, жыныс-жасы тағы басқа айырмашылықтарына байланысты өзгешеліктерін көрсетеді.</a:t>
            </a:r>
            <a:endParaRPr lang="ru-RU" dirty="0" smtClean="0"/>
          </a:p>
          <a:p>
            <a:pPr marL="265176" indent="-265176" eaLnBrk="1" fontAlgn="auto" hangingPunct="1">
              <a:spcAft>
                <a:spcPts val="0"/>
              </a:spcAft>
              <a:buFont typeface="Wingdings 2"/>
              <a:buChar char=""/>
              <a:defRPr/>
            </a:pPr>
            <a:endParaRPr lang="ru-RU" dirty="0"/>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r>
              <a:rPr lang="kk-KZ" dirty="0" smtClean="0">
                <a:solidFill>
                  <a:schemeClr val="accent1">
                    <a:tint val="88000"/>
                    <a:satMod val="150000"/>
                  </a:schemeClr>
                </a:solidFill>
              </a:rPr>
              <a:t>Саяси мәдениеттің жіктелуі</a:t>
            </a:r>
            <a:endParaRPr lang="ru-RU" dirty="0">
              <a:solidFill>
                <a:schemeClr val="accent1">
                  <a:tint val="88000"/>
                  <a:satMod val="150000"/>
                </a:schemeClr>
              </a:solidFill>
            </a:endParaRPr>
          </a:p>
        </p:txBody>
      </p:sp>
      <p:sp>
        <p:nvSpPr>
          <p:cNvPr id="191490" name="Содержимое 2"/>
          <p:cNvSpPr>
            <a:spLocks noGrp="1"/>
          </p:cNvSpPr>
          <p:nvPr>
            <p:ph idx="1"/>
          </p:nvPr>
        </p:nvSpPr>
        <p:spPr>
          <a:xfrm>
            <a:off x="395288" y="1196975"/>
            <a:ext cx="8229600" cy="4857750"/>
          </a:xfrm>
        </p:spPr>
        <p:txBody>
          <a:bodyPr/>
          <a:lstStyle/>
          <a:p>
            <a:pPr eaLnBrk="1" hangingPunct="1"/>
            <a:endParaRPr lang="kk-KZ" b="1" smtClean="0"/>
          </a:p>
          <a:p>
            <a:pPr eaLnBrk="1" hangingPunct="1"/>
            <a:r>
              <a:rPr lang="kk-KZ" b="1" smtClean="0">
                <a:latin typeface="Times New Roman" pitchFamily="18" charset="0"/>
                <a:cs typeface="Times New Roman" pitchFamily="18" charset="0"/>
              </a:rPr>
              <a:t> </a:t>
            </a:r>
            <a:r>
              <a:rPr lang="kk-KZ" b="1" smtClean="0">
                <a:latin typeface="Times New Roman" pitchFamily="18" charset="0"/>
                <a:cs typeface="Times New Roman" pitchFamily="18" charset="0"/>
                <a:hlinkClick r:id="rId2" tooltip="Г.Алмонд (мұндай бет жоқ)"/>
              </a:rPr>
              <a:t>Г.Алмонд</a:t>
            </a:r>
            <a:r>
              <a:rPr lang="kk-KZ" b="1" smtClean="0">
                <a:latin typeface="Times New Roman" pitchFamily="18" charset="0"/>
                <a:cs typeface="Times New Roman" pitchFamily="18" charset="0"/>
              </a:rPr>
              <a:t> пен </a:t>
            </a:r>
            <a:r>
              <a:rPr lang="kk-KZ" b="1" smtClean="0">
                <a:latin typeface="Times New Roman" pitchFamily="18" charset="0"/>
                <a:cs typeface="Times New Roman" pitchFamily="18" charset="0"/>
                <a:hlinkClick r:id="rId3" tooltip="С.Верба (мұндай бет жоқ)"/>
              </a:rPr>
              <a:t>С.Верба</a:t>
            </a:r>
            <a:r>
              <a:rPr lang="kk-KZ" b="1" smtClean="0">
                <a:latin typeface="Times New Roman" pitchFamily="18" charset="0"/>
                <a:cs typeface="Times New Roman" pitchFamily="18" charset="0"/>
              </a:rPr>
              <a:t> ұсынған саяси мәдениет түрлері:</a:t>
            </a:r>
          </a:p>
          <a:p>
            <a:pPr eaLnBrk="1" hangingPunct="1"/>
            <a:r>
              <a:rPr lang="kk-KZ" b="1" i="1" smtClean="0">
                <a:latin typeface="Times New Roman" pitchFamily="18" charset="0"/>
                <a:cs typeface="Times New Roman" pitchFamily="18" charset="0"/>
              </a:rPr>
              <a:t>Патриархал мәдениеті </a:t>
            </a:r>
            <a:r>
              <a:rPr lang="kk-KZ" b="1" smtClean="0">
                <a:latin typeface="Times New Roman" pitchFamily="18" charset="0"/>
                <a:cs typeface="Times New Roman" pitchFamily="18" charset="0"/>
              </a:rPr>
              <a:t>, </a:t>
            </a:r>
          </a:p>
          <a:p>
            <a:pPr eaLnBrk="1" hangingPunct="1"/>
            <a:r>
              <a:rPr lang="kk-KZ" b="1" i="1" smtClean="0">
                <a:latin typeface="Times New Roman" pitchFamily="18" charset="0"/>
                <a:cs typeface="Times New Roman" pitchFamily="18" charset="0"/>
              </a:rPr>
              <a:t>Бағыну, тәуелділік пен табыну мәдениеті</a:t>
            </a:r>
            <a:r>
              <a:rPr lang="kk-KZ" b="1" smtClean="0">
                <a:latin typeface="Times New Roman" pitchFamily="18" charset="0"/>
                <a:cs typeface="Times New Roman" pitchFamily="18" charset="0"/>
              </a:rPr>
              <a:t>;</a:t>
            </a:r>
          </a:p>
          <a:p>
            <a:pPr eaLnBrk="1" hangingPunct="1"/>
            <a:r>
              <a:rPr lang="kk-KZ" b="1" i="1" smtClean="0">
                <a:latin typeface="Times New Roman" pitchFamily="18" charset="0"/>
                <a:cs typeface="Times New Roman" pitchFamily="18" charset="0"/>
              </a:rPr>
              <a:t>Қатысу мәдениеті</a:t>
            </a:r>
            <a:endParaRPr lang="kk-KZ" b="1" smtClean="0">
              <a:latin typeface="Times New Roman" pitchFamily="18" charset="0"/>
              <a:cs typeface="Times New Roman" pitchFamily="18" charset="0"/>
            </a:endParaRPr>
          </a:p>
          <a:p>
            <a:pPr eaLnBrk="1" hangingPunct="1"/>
            <a:endParaRPr lang="ru-RU" smtClean="0"/>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9" name="Rectangle 4"/>
          <p:cNvSpPr>
            <a:spLocks noGrp="1" noChangeArrowheads="1"/>
          </p:cNvSpPr>
          <p:nvPr>
            <p:ph type="title"/>
          </p:nvPr>
        </p:nvSpPr>
        <p:spPr>
          <a:xfrm>
            <a:off x="457200" y="274638"/>
            <a:ext cx="8229600" cy="58737"/>
          </a:xfrm>
        </p:spPr>
        <p:txBody>
          <a:bodyPr>
            <a:normAutofit fontScale="90000"/>
          </a:bodyPr>
          <a:lstStyle/>
          <a:p>
            <a:pPr eaLnBrk="1" fontAlgn="auto" hangingPunct="1">
              <a:spcAft>
                <a:spcPts val="0"/>
              </a:spcAft>
              <a:defRPr/>
            </a:pPr>
            <a:endParaRPr lang="ru-RU" dirty="0" smtClean="0">
              <a:solidFill>
                <a:schemeClr val="accent1">
                  <a:tint val="88000"/>
                  <a:satMod val="150000"/>
                </a:schemeClr>
              </a:solidFill>
            </a:endParaRPr>
          </a:p>
        </p:txBody>
      </p:sp>
      <p:graphicFrame>
        <p:nvGraphicFramePr>
          <p:cNvPr id="4" name="Схема 3"/>
          <p:cNvGraphicFramePr/>
          <p:nvPr/>
        </p:nvGraphicFramePr>
        <p:xfrm>
          <a:off x="347663" y="410568"/>
          <a:ext cx="8208963" cy="53572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title"/>
          </p:nvPr>
        </p:nvSpPr>
        <p:spPr>
          <a:xfrm>
            <a:off x="323850" y="0"/>
            <a:ext cx="8229600" cy="130175"/>
          </a:xfrm>
        </p:spPr>
        <p:txBody>
          <a:bodyPr>
            <a:normAutofit fontScale="90000"/>
          </a:bodyPr>
          <a:lstStyle/>
          <a:p>
            <a:pPr eaLnBrk="1" fontAlgn="auto" hangingPunct="1">
              <a:spcAft>
                <a:spcPts val="0"/>
              </a:spcAft>
              <a:defRPr/>
            </a:pPr>
            <a:endParaRPr lang="ru-RU" sz="4000" smtClean="0">
              <a:solidFill>
                <a:schemeClr val="accent1">
                  <a:tint val="88000"/>
                  <a:satMod val="150000"/>
                </a:schemeClr>
              </a:solidFill>
            </a:endParaRPr>
          </a:p>
        </p:txBody>
      </p:sp>
      <p:sp>
        <p:nvSpPr>
          <p:cNvPr id="193538" name="Rectangle 5"/>
          <p:cNvSpPr>
            <a:spLocks noGrp="1" noChangeArrowheads="1"/>
          </p:cNvSpPr>
          <p:nvPr>
            <p:ph sz="half" idx="1"/>
          </p:nvPr>
        </p:nvSpPr>
        <p:spPr>
          <a:xfrm>
            <a:off x="457200" y="188913"/>
            <a:ext cx="4038600" cy="5937250"/>
          </a:xfrm>
        </p:spPr>
        <p:txBody>
          <a:bodyPr/>
          <a:lstStyle/>
          <a:p>
            <a:pPr eaLnBrk="1" hangingPunct="1"/>
            <a:endParaRPr lang="ru-RU" sz="1800" smtClean="0"/>
          </a:p>
          <a:p>
            <a:pPr eaLnBrk="1" hangingPunct="1"/>
            <a:endParaRPr lang="ru-RU" sz="1800" smtClean="0"/>
          </a:p>
          <a:p>
            <a:pPr eaLnBrk="1" hangingPunct="1">
              <a:buFont typeface="Wingdings 2" pitchFamily="18" charset="2"/>
              <a:buNone/>
            </a:pPr>
            <a:r>
              <a:rPr lang="ru-RU" sz="1800" b="1" smtClean="0"/>
              <a:t>БАТЫС САЯСИ М</a:t>
            </a:r>
            <a:r>
              <a:rPr lang="kk-KZ" sz="1800" b="1" smtClean="0"/>
              <a:t>ӘДЕНИЕТТІҢ ҚҮНДЫЛЫҚТАРЫ МЕН БАҒЫТТАРЫ:</a:t>
            </a:r>
          </a:p>
          <a:p>
            <a:pPr eaLnBrk="1" hangingPunct="1"/>
            <a:r>
              <a:rPr lang="kk-KZ" sz="1800" smtClean="0"/>
              <a:t>1.САЯСАТТА РАЦИОНАЛДЫҚ МАҚСАТҚА БАҒДАРЛАУ</a:t>
            </a:r>
            <a:endParaRPr lang="ru-RU" sz="1800" smtClean="0"/>
          </a:p>
          <a:p>
            <a:pPr eaLnBrk="1" hangingPunct="1"/>
            <a:r>
              <a:rPr lang="ru-RU" sz="1800" smtClean="0"/>
              <a:t>2.ЖЕКЕ ТҰЛҒАНЫҢ ЕРКІНДІКТЕРІМЕН ҚҮҚЫҚТАРЫҢ МОЙЫНДАУ</a:t>
            </a:r>
          </a:p>
          <a:p>
            <a:pPr eaLnBrk="1" hangingPunct="1"/>
            <a:r>
              <a:rPr lang="ru-RU" sz="1800" smtClean="0"/>
              <a:t>3.ЖАНЖАЛДЫҚ,</a:t>
            </a:r>
            <a:r>
              <a:rPr lang="kk-KZ" sz="1800" smtClean="0"/>
              <a:t> ОППОЗИЦИЯНЫ  ҚОЛДАУ</a:t>
            </a:r>
            <a:endParaRPr lang="ru-RU" sz="1800" smtClean="0"/>
          </a:p>
          <a:p>
            <a:pPr eaLnBrk="1" hangingPunct="1"/>
            <a:r>
              <a:rPr lang="ru-RU" sz="1800" smtClean="0"/>
              <a:t>4.ДЕМОКРАТИЯ,</a:t>
            </a:r>
            <a:r>
              <a:rPr lang="kk-KZ" sz="1800" smtClean="0"/>
              <a:t> АЗАМАТТЫҚ ҚОҒАМҒА БАҒДАРЛАУ</a:t>
            </a:r>
            <a:endParaRPr lang="ru-RU" sz="1800" smtClean="0"/>
          </a:p>
          <a:p>
            <a:pPr eaLnBrk="1" hangingPunct="1"/>
            <a:r>
              <a:rPr lang="ru-RU" sz="1800" smtClean="0"/>
              <a:t>5.</a:t>
            </a:r>
            <a:r>
              <a:rPr lang="kk-KZ" sz="1800" smtClean="0"/>
              <a:t>ҚҰҚЫҚТЫҚ МЕМЛЕКЕТКЕ БАҒДАРЛАУ</a:t>
            </a:r>
            <a:endParaRPr lang="ru-RU" sz="1800" smtClean="0"/>
          </a:p>
        </p:txBody>
      </p:sp>
      <p:sp>
        <p:nvSpPr>
          <p:cNvPr id="193539" name="Rectangle 6"/>
          <p:cNvSpPr>
            <a:spLocks noGrp="1" noChangeArrowheads="1"/>
          </p:cNvSpPr>
          <p:nvPr>
            <p:ph sz="half" idx="2"/>
          </p:nvPr>
        </p:nvSpPr>
        <p:spPr>
          <a:xfrm>
            <a:off x="4643438" y="188913"/>
            <a:ext cx="4038600" cy="5937250"/>
          </a:xfrm>
        </p:spPr>
        <p:txBody>
          <a:bodyPr/>
          <a:lstStyle/>
          <a:p>
            <a:pPr eaLnBrk="1" hangingPunct="1"/>
            <a:endParaRPr lang="kk-KZ" sz="1800" smtClean="0"/>
          </a:p>
          <a:p>
            <a:pPr eaLnBrk="1" hangingPunct="1"/>
            <a:endParaRPr lang="kk-KZ" sz="1800" smtClean="0"/>
          </a:p>
          <a:p>
            <a:pPr eaLnBrk="1" hangingPunct="1">
              <a:buFont typeface="Wingdings 2" pitchFamily="18" charset="2"/>
              <a:buNone/>
            </a:pPr>
            <a:r>
              <a:rPr lang="kk-KZ" sz="1800" b="1" smtClean="0"/>
              <a:t>ШЫҒЫС САЯСИ МӘДЕНИЕТТІҢ ҚҮНДЫЛЫҚТАРЫ МЕН БАҒЫТТАРЫ</a:t>
            </a:r>
            <a:r>
              <a:rPr lang="ru-RU" sz="1800" b="1" smtClean="0"/>
              <a:t>:</a:t>
            </a:r>
          </a:p>
          <a:p>
            <a:pPr eaLnBrk="1" hangingPunct="1"/>
            <a:r>
              <a:rPr lang="ru-RU" sz="1800" smtClean="0"/>
              <a:t>1.ДӘСТҮРЛЕРГЕ БАҒДАРЛАУ</a:t>
            </a:r>
          </a:p>
          <a:p>
            <a:pPr eaLnBrk="1" hangingPunct="1"/>
            <a:r>
              <a:rPr lang="ru-RU" sz="1800" smtClean="0"/>
              <a:t>2.ӘЛЕУМЕТТІК ЖӘНЕ ТОПТЫҚ МҮДДЕЛЕРІҢ ЖЕКЕ ТҮЛҒАНЫҢ МҮДДЕЛЕРІНЕҢ ЖОҒАРЫ САНАУ, </a:t>
            </a:r>
          </a:p>
          <a:p>
            <a:pPr eaLnBrk="1" hangingPunct="1"/>
            <a:r>
              <a:rPr lang="ru-RU" sz="1800" smtClean="0"/>
              <a:t>3.ЖАНЖАЛДЫҚСЫЗ.  ОППОЗИЦИЯНЫ ҚАРСЫ АЛУ, </a:t>
            </a:r>
          </a:p>
          <a:p>
            <a:pPr eaLnBrk="1" hangingPunct="1"/>
            <a:r>
              <a:rPr lang="ru-RU" sz="1800" smtClean="0"/>
              <a:t>4.ОТБАСЫ, РУ, ҚАУМ,  КОРПОРАЦИЯ ҚҮНДЫЛЫҚТАРЫНА БАҒДАРЛАУ</a:t>
            </a:r>
          </a:p>
          <a:p>
            <a:pPr eaLnBrk="1" hangingPunct="1"/>
            <a:r>
              <a:rPr lang="en-US" sz="1800" smtClean="0"/>
              <a:t>5</a:t>
            </a:r>
            <a:r>
              <a:rPr lang="ru-RU" sz="1800" smtClean="0"/>
              <a:t>.МЕМЛЕКЕТТІҢ КҮШІН МОЙЫНДАУ</a:t>
            </a:r>
          </a:p>
        </p:txBody>
      </p:sp>
    </p:spTree>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1341438"/>
            <a:ext cx="7772400" cy="1871662"/>
          </a:xfrm>
        </p:spPr>
        <p:txBody>
          <a:bodyPr/>
          <a:lstStyle/>
          <a:p>
            <a:pPr eaLnBrk="1" fontAlgn="auto" hangingPunct="1">
              <a:spcAft>
                <a:spcPts val="0"/>
              </a:spcAft>
              <a:defRPr/>
            </a:pPr>
            <a:r>
              <a:rPr lang="en-US" sz="3200" dirty="0" smtClean="0">
                <a:latin typeface="Times New Roman" pitchFamily="18" charset="0"/>
                <a:cs typeface="Times New Roman" pitchFamily="18" charset="0"/>
              </a:rPr>
              <a:t>13</a:t>
            </a:r>
            <a:r>
              <a:rPr lang="ru-RU" sz="3200" dirty="0" smtClean="0">
                <a:latin typeface="Times New Roman" pitchFamily="18" charset="0"/>
                <a:cs typeface="Times New Roman" pitchFamily="18" charset="0"/>
              </a:rPr>
              <a:t>.</a:t>
            </a:r>
            <a:r>
              <a:rPr lang="kk-KZ" sz="3200" dirty="0" smtClean="0">
                <a:latin typeface="Times New Roman" pitchFamily="18" charset="0"/>
                <a:cs typeface="Times New Roman" pitchFamily="18" charset="0"/>
              </a:rPr>
              <a:t>ҒАЛАМДЫҚ ПРОБЛЕМАЛАР</a:t>
            </a:r>
            <a:endParaRPr lang="ru-RU" sz="3200" dirty="0">
              <a:latin typeface="Times New Roman" pitchFamily="18" charset="0"/>
              <a:cs typeface="Times New Roman" pitchFamily="18" charset="0"/>
            </a:endParaRPr>
          </a:p>
        </p:txBody>
      </p:sp>
      <p:sp>
        <p:nvSpPr>
          <p:cNvPr id="2051" name="Rectangle 3"/>
          <p:cNvSpPr>
            <a:spLocks noGrp="1" noChangeArrowheads="1"/>
          </p:cNvSpPr>
          <p:nvPr>
            <p:ph type="subTitle" idx="1"/>
          </p:nvPr>
        </p:nvSpPr>
        <p:spPr>
          <a:xfrm>
            <a:off x="1371600" y="3213100"/>
            <a:ext cx="6400800" cy="3095625"/>
          </a:xfrm>
        </p:spPr>
        <p:txBody>
          <a:bodyPr>
            <a:noAutofit/>
          </a:bodyPr>
          <a:lstStyle/>
          <a:p>
            <a:pPr eaLnBrk="1" fontAlgn="auto" hangingPunct="1">
              <a:spcAft>
                <a:spcPts val="0"/>
              </a:spcAft>
              <a:buFont typeface="Wingdings 2"/>
              <a:buNone/>
              <a:defRPr/>
            </a:pPr>
            <a:r>
              <a:rPr lang="ru-RU" sz="2800" b="1" dirty="0" smtClean="0">
                <a:latin typeface="Times New Roman" pitchFamily="18" charset="0"/>
                <a:cs typeface="Times New Roman" pitchFamily="18" charset="0"/>
              </a:rPr>
              <a:t>ЖОСПАР:</a:t>
            </a:r>
          </a:p>
          <a:p>
            <a:pPr eaLnBrk="1" fontAlgn="auto" hangingPunct="1">
              <a:spcAft>
                <a:spcPts val="0"/>
              </a:spcAft>
              <a:buFont typeface="Wingdings 2"/>
              <a:buNone/>
              <a:defRPr/>
            </a:pPr>
            <a:r>
              <a:rPr lang="ru-RU" sz="2800" b="1" dirty="0" smtClean="0">
                <a:latin typeface="Times New Roman" pitchFamily="18" charset="0"/>
                <a:cs typeface="Times New Roman" pitchFamily="18" charset="0"/>
              </a:rPr>
              <a:t>1.</a:t>
            </a:r>
            <a:r>
              <a:rPr lang="kk-KZ" sz="2800" b="1" dirty="0" smtClean="0">
                <a:latin typeface="Times New Roman" pitchFamily="18" charset="0"/>
                <a:cs typeface="Times New Roman" pitchFamily="18" charset="0"/>
              </a:rPr>
              <a:t>ҒАЛАМДЫҚ ПРОБЛЕМА ҮҒЫМЫ ЖӘНЕ МАҢЫЗЫ</a:t>
            </a:r>
            <a:endParaRPr lang="ru-RU" sz="2800" b="1" dirty="0">
              <a:latin typeface="Times New Roman" pitchFamily="18" charset="0"/>
              <a:cs typeface="Times New Roman" pitchFamily="18" charset="0"/>
            </a:endParaRPr>
          </a:p>
          <a:p>
            <a:pPr eaLnBrk="1" fontAlgn="auto" hangingPunct="1">
              <a:spcAft>
                <a:spcPts val="0"/>
              </a:spcAft>
              <a:buFont typeface="Wingdings 2"/>
              <a:buNone/>
              <a:defRPr/>
            </a:pPr>
            <a:r>
              <a:rPr lang="ru-RU" sz="2800" b="1" dirty="0" smtClean="0">
                <a:latin typeface="Times New Roman" pitchFamily="18" charset="0"/>
                <a:cs typeface="Times New Roman" pitchFamily="18" charset="0"/>
              </a:rPr>
              <a:t>2.ҒАЛАМДЫҚ ПРОБЛЕМАЛАРДЫҢ ЖІКТЕЛҮІ, ОЛАРДЫН ШЕШУ ЖОЛДАРЫ</a:t>
            </a:r>
            <a:endParaRPr lang="ru-RU" sz="2800" b="1" dirty="0">
              <a:latin typeface="Times New Roman" pitchFamily="18" charset="0"/>
              <a:cs typeface="Times New Roman" pitchFamily="18" charset="0"/>
            </a:endParaRP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195586" name="Rectangle 3"/>
          <p:cNvSpPr>
            <a:spLocks noGrp="1" noChangeArrowheads="1"/>
          </p:cNvSpPr>
          <p:nvPr>
            <p:ph idx="1"/>
          </p:nvPr>
        </p:nvSpPr>
        <p:spPr>
          <a:xfrm>
            <a:off x="503238" y="530225"/>
            <a:ext cx="8183562" cy="4187825"/>
          </a:xfrm>
        </p:spPr>
        <p:txBody>
          <a:bodyPr/>
          <a:lstStyle/>
          <a:p>
            <a:pPr eaLnBrk="1" hangingPunct="1"/>
            <a:r>
              <a:rPr lang="ru-RU" smtClean="0"/>
              <a:t>ҒАЛАМДЫҚ – ЖАЛПЫ, БӘРІН ҚАМТУШЫ</a:t>
            </a:r>
          </a:p>
          <a:p>
            <a:pPr eaLnBrk="1" hangingPunct="1"/>
            <a:r>
              <a:rPr lang="ru-RU" smtClean="0"/>
              <a:t>САЯСАТТАНУДА БҮЛ ТҮСІНІК </a:t>
            </a:r>
            <a:r>
              <a:rPr lang="en-US" smtClean="0"/>
              <a:t>20</a:t>
            </a:r>
            <a:r>
              <a:rPr lang="kk-KZ" smtClean="0"/>
              <a:t> ҒАСЫРДА ПАЙДА БОЛҒАН ПРОБЛЕМАЛАРДЫ АНЫҚТАЙДЫ</a:t>
            </a:r>
          </a:p>
          <a:p>
            <a:pPr eaLnBrk="1" hangingPunct="1"/>
            <a:r>
              <a:rPr lang="kk-KZ" smtClean="0"/>
              <a:t>БҮЛ ПРОБЛЕМАЛАР БӘРІ ӘЛЕМГЕ</a:t>
            </a:r>
            <a:r>
              <a:rPr lang="ru-RU" smtClean="0"/>
              <a:t>,</a:t>
            </a:r>
            <a:r>
              <a:rPr lang="kk-KZ" smtClean="0"/>
              <a:t> САЯСИ ӨМІРГЕ ТАРИХИ ӨЗГЕРІСТЕР ӘКЕЛІП ОТЫР</a:t>
            </a:r>
          </a:p>
          <a:p>
            <a:pPr eaLnBrk="1" hangingPunct="1"/>
            <a:endParaRPr lang="ru-RU" smtClean="0"/>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274638"/>
            <a:ext cx="8229600" cy="201612"/>
          </a:xfrm>
        </p:spPr>
        <p:txBody>
          <a:bodyPr>
            <a:normAutofit fontScale="90000"/>
          </a:bodyPr>
          <a:lstStyle/>
          <a:p>
            <a:pPr eaLnBrk="1" fontAlgn="auto" hangingPunct="1">
              <a:spcAft>
                <a:spcPts val="0"/>
              </a:spcAft>
              <a:defRPr/>
            </a:pPr>
            <a:endParaRPr lang="ru-RU" sz="4000">
              <a:solidFill>
                <a:schemeClr val="accent1">
                  <a:tint val="88000"/>
                  <a:satMod val="150000"/>
                </a:schemeClr>
              </a:solidFill>
            </a:endParaRPr>
          </a:p>
        </p:txBody>
      </p:sp>
      <p:sp>
        <p:nvSpPr>
          <p:cNvPr id="196610" name="Rectangle 3"/>
          <p:cNvSpPr>
            <a:spLocks noGrp="1" noChangeArrowheads="1"/>
          </p:cNvSpPr>
          <p:nvPr>
            <p:ph idx="1"/>
          </p:nvPr>
        </p:nvSpPr>
        <p:spPr>
          <a:xfrm>
            <a:off x="611188" y="765175"/>
            <a:ext cx="8229600" cy="5616575"/>
          </a:xfrm>
        </p:spPr>
        <p:txBody>
          <a:bodyPr/>
          <a:lstStyle/>
          <a:p>
            <a:pPr eaLnBrk="1" hangingPunct="1"/>
            <a:r>
              <a:rPr lang="ru-RU" smtClean="0"/>
              <a:t>К глобальным проблемам современности относится совокупность наиболее острых, жизненно важных мировых общечеловеческих проблем, решение которых требует объединения усилий народов и государств.</a:t>
            </a:r>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9" name="Oval 7"/>
          <p:cNvSpPr>
            <a:spLocks noChangeArrowheads="1"/>
          </p:cNvSpPr>
          <p:nvPr/>
        </p:nvSpPr>
        <p:spPr bwMode="auto">
          <a:xfrm>
            <a:off x="2411413" y="692150"/>
            <a:ext cx="3889375" cy="1130300"/>
          </a:xfrm>
          <a:prstGeom prst="ellipse">
            <a:avLst/>
          </a:prstGeom>
          <a:solidFill>
            <a:srgbClr val="CCFFCC"/>
          </a:solidFill>
          <a:ln w="38100">
            <a:solidFill>
              <a:srgbClr val="A50021"/>
            </a:solidFill>
            <a:round/>
            <a:headEnd/>
            <a:tailEnd/>
          </a:ln>
        </p:spPr>
        <p:txBody>
          <a:bodyPr wrap="none" anchor="ctr"/>
          <a:lstStyle/>
          <a:p>
            <a:pPr algn="ctr"/>
            <a:r>
              <a:rPr lang="kk-KZ" sz="2400" b="1">
                <a:solidFill>
                  <a:srgbClr val="A50021"/>
                </a:solidFill>
                <a:latin typeface="Tahoma" pitchFamily="34" charset="0"/>
              </a:rPr>
              <a:t>АҒП ЕРЕКШЕЛІКТЕРІ</a:t>
            </a:r>
            <a:endParaRPr lang="ru-RU" sz="2400" b="1">
              <a:solidFill>
                <a:srgbClr val="A50021"/>
              </a:solidFill>
              <a:latin typeface="Tahoma" pitchFamily="34" charset="0"/>
            </a:endParaRPr>
          </a:p>
        </p:txBody>
      </p:sp>
      <p:sp>
        <p:nvSpPr>
          <p:cNvPr id="8204" name="Rectangle 12"/>
          <p:cNvSpPr>
            <a:spLocks noChangeAspect="1" noChangeArrowheads="1"/>
          </p:cNvSpPr>
          <p:nvPr/>
        </p:nvSpPr>
        <p:spPr bwMode="auto">
          <a:xfrm>
            <a:off x="468313" y="2636838"/>
            <a:ext cx="3127375" cy="1258887"/>
          </a:xfrm>
          <a:prstGeom prst="rect">
            <a:avLst/>
          </a:prstGeom>
          <a:solidFill>
            <a:srgbClr val="FFFF99"/>
          </a:solidFill>
          <a:ln w="38100">
            <a:solidFill>
              <a:srgbClr val="A50021"/>
            </a:solidFill>
            <a:miter lim="800000"/>
            <a:headEnd/>
            <a:tailEnd/>
          </a:ln>
        </p:spPr>
        <p:txBody>
          <a:bodyPr wrap="none" anchor="ctr"/>
          <a:lstStyle/>
          <a:p>
            <a:pPr algn="ctr"/>
            <a:r>
              <a:rPr lang="ru-RU">
                <a:solidFill>
                  <a:srgbClr val="333333"/>
                </a:solidFill>
                <a:latin typeface="Tahoma" pitchFamily="34" charset="0"/>
              </a:rPr>
              <a:t>ПЛАНЕТАРЛЫҚ,</a:t>
            </a:r>
          </a:p>
          <a:p>
            <a:pPr algn="ctr"/>
            <a:r>
              <a:rPr lang="ru-RU">
                <a:solidFill>
                  <a:srgbClr val="333333"/>
                </a:solidFill>
                <a:latin typeface="Tahoma" pitchFamily="34" charset="0"/>
              </a:rPr>
              <a:t> ЖАЛПЫӘЛЕМДІК, </a:t>
            </a:r>
          </a:p>
          <a:p>
            <a:pPr algn="ctr"/>
            <a:r>
              <a:rPr lang="ru-RU">
                <a:solidFill>
                  <a:srgbClr val="333333"/>
                </a:solidFill>
                <a:latin typeface="Tahoma" pitchFamily="34" charset="0"/>
              </a:rPr>
              <a:t>КОМПЛЕКСТІК СИПАТТАМА</a:t>
            </a:r>
          </a:p>
        </p:txBody>
      </p:sp>
      <p:sp>
        <p:nvSpPr>
          <p:cNvPr id="8205" name="Rectangle 13"/>
          <p:cNvSpPr>
            <a:spLocks noChangeAspect="1" noChangeArrowheads="1"/>
          </p:cNvSpPr>
          <p:nvPr/>
        </p:nvSpPr>
        <p:spPr bwMode="auto">
          <a:xfrm>
            <a:off x="0" y="4797425"/>
            <a:ext cx="3675063" cy="1258888"/>
          </a:xfrm>
          <a:prstGeom prst="rect">
            <a:avLst/>
          </a:prstGeom>
          <a:solidFill>
            <a:srgbClr val="FFFF99"/>
          </a:solidFill>
          <a:ln w="38100">
            <a:solidFill>
              <a:srgbClr val="A50021"/>
            </a:solidFill>
            <a:miter lim="800000"/>
            <a:headEnd/>
            <a:tailEnd/>
          </a:ln>
        </p:spPr>
        <p:txBody>
          <a:bodyPr wrap="none" anchor="ctr"/>
          <a:lstStyle/>
          <a:p>
            <a:pPr algn="ctr"/>
            <a:r>
              <a:rPr lang="ru-RU">
                <a:solidFill>
                  <a:srgbClr val="333333"/>
                </a:solidFill>
                <a:latin typeface="Tahoma" pitchFamily="34" charset="0"/>
              </a:rPr>
              <a:t>АДАМЗАТТЫҢ АЗҒЫҢДАУШЫЛЫҚ,</a:t>
            </a:r>
          </a:p>
          <a:p>
            <a:pPr algn="ctr"/>
            <a:r>
              <a:rPr lang="ru-RU">
                <a:solidFill>
                  <a:srgbClr val="333333"/>
                </a:solidFill>
                <a:latin typeface="Tahoma" pitchFamily="34" charset="0"/>
              </a:rPr>
              <a:t> АПАТ</a:t>
            </a:r>
          </a:p>
          <a:p>
            <a:pPr algn="ctr"/>
            <a:r>
              <a:rPr lang="ru-RU">
                <a:solidFill>
                  <a:srgbClr val="333333"/>
                </a:solidFill>
                <a:latin typeface="Tahoma" pitchFamily="34" charset="0"/>
              </a:rPr>
              <a:t> ҚАУІП ҚАТЕРІ</a:t>
            </a:r>
          </a:p>
          <a:p>
            <a:pPr algn="ctr"/>
            <a:r>
              <a:rPr lang="ru-RU">
                <a:solidFill>
                  <a:srgbClr val="333333"/>
                </a:solidFill>
                <a:latin typeface="Tahoma" pitchFamily="34" charset="0"/>
              </a:rPr>
              <a:t> </a:t>
            </a:r>
          </a:p>
        </p:txBody>
      </p:sp>
      <p:sp>
        <p:nvSpPr>
          <p:cNvPr id="8206" name="Rectangle 14"/>
          <p:cNvSpPr>
            <a:spLocks noChangeAspect="1" noChangeArrowheads="1"/>
          </p:cNvSpPr>
          <p:nvPr/>
        </p:nvSpPr>
        <p:spPr bwMode="auto">
          <a:xfrm>
            <a:off x="5724525" y="4797425"/>
            <a:ext cx="2990850" cy="1258888"/>
          </a:xfrm>
          <a:prstGeom prst="rect">
            <a:avLst/>
          </a:prstGeom>
          <a:solidFill>
            <a:srgbClr val="FFFF99"/>
          </a:solidFill>
          <a:ln w="38100">
            <a:solidFill>
              <a:srgbClr val="A50021"/>
            </a:solidFill>
            <a:miter lim="800000"/>
            <a:headEnd/>
            <a:tailEnd/>
          </a:ln>
        </p:spPr>
        <p:txBody>
          <a:bodyPr wrap="none" anchor="ctr"/>
          <a:lstStyle/>
          <a:p>
            <a:pPr algn="ctr"/>
            <a:r>
              <a:rPr lang="kk-KZ">
                <a:solidFill>
                  <a:srgbClr val="333333"/>
                </a:solidFill>
                <a:latin typeface="Tahoma" pitchFamily="34" charset="0"/>
              </a:rPr>
              <a:t>БАРЛЫҚ МЕМЛЕКЕТТЕРМЕН</a:t>
            </a:r>
          </a:p>
          <a:p>
            <a:pPr algn="ctr"/>
            <a:r>
              <a:rPr lang="kk-KZ">
                <a:solidFill>
                  <a:srgbClr val="333333"/>
                </a:solidFill>
                <a:latin typeface="Tahoma" pitchFamily="34" charset="0"/>
              </a:rPr>
              <a:t> АДАМЗАТТЫҢ ТОПТЫҚ </a:t>
            </a:r>
          </a:p>
          <a:p>
            <a:pPr algn="ctr"/>
            <a:r>
              <a:rPr lang="kk-KZ">
                <a:solidFill>
                  <a:srgbClr val="333333"/>
                </a:solidFill>
                <a:latin typeface="Tahoma" pitchFamily="34" charset="0"/>
              </a:rPr>
              <a:t>ЖИГЕРІҢ  ТАЛАП ЕТУ</a:t>
            </a:r>
            <a:endParaRPr lang="ru-RU">
              <a:solidFill>
                <a:srgbClr val="333333"/>
              </a:solidFill>
              <a:latin typeface="Tahoma" pitchFamily="34" charset="0"/>
            </a:endParaRPr>
          </a:p>
        </p:txBody>
      </p:sp>
      <p:sp>
        <p:nvSpPr>
          <p:cNvPr id="8207" name="Rectangle 15"/>
          <p:cNvSpPr>
            <a:spLocks noChangeAspect="1" noChangeArrowheads="1"/>
          </p:cNvSpPr>
          <p:nvPr/>
        </p:nvSpPr>
        <p:spPr bwMode="auto">
          <a:xfrm>
            <a:off x="5580063" y="2565400"/>
            <a:ext cx="3135312" cy="1258888"/>
          </a:xfrm>
          <a:prstGeom prst="rect">
            <a:avLst/>
          </a:prstGeom>
          <a:solidFill>
            <a:srgbClr val="FFFF99"/>
          </a:solidFill>
          <a:ln w="38100">
            <a:solidFill>
              <a:srgbClr val="A50021"/>
            </a:solidFill>
            <a:miter lim="800000"/>
            <a:headEnd/>
            <a:tailEnd/>
          </a:ln>
        </p:spPr>
        <p:txBody>
          <a:bodyPr wrap="none" anchor="ctr"/>
          <a:lstStyle/>
          <a:p>
            <a:pPr algn="ctr"/>
            <a:r>
              <a:rPr lang="ru-RU">
                <a:solidFill>
                  <a:srgbClr val="333333"/>
                </a:solidFill>
                <a:latin typeface="Tahoma" pitchFamily="34" charset="0"/>
              </a:rPr>
              <a:t>ЖЕДЕЛ, </a:t>
            </a:r>
            <a:r>
              <a:rPr lang="kk-KZ">
                <a:solidFill>
                  <a:srgbClr val="333333"/>
                </a:solidFill>
                <a:latin typeface="Tahoma" pitchFamily="34" charset="0"/>
              </a:rPr>
              <a:t>ТИІМДІ </a:t>
            </a:r>
          </a:p>
          <a:p>
            <a:pPr algn="ctr"/>
            <a:r>
              <a:rPr lang="kk-KZ">
                <a:solidFill>
                  <a:srgbClr val="333333"/>
                </a:solidFill>
                <a:latin typeface="Tahoma" pitchFamily="34" charset="0"/>
              </a:rPr>
              <a:t>ШЕШІМДЕР ЖЕТПЕУШІЛІК</a:t>
            </a:r>
            <a:endParaRPr lang="ru-RU">
              <a:solidFill>
                <a:srgbClr val="333333"/>
              </a:solidFill>
              <a:latin typeface="Tahoma" pitchFamily="34" charset="0"/>
            </a:endParaRPr>
          </a:p>
        </p:txBody>
      </p:sp>
      <p:cxnSp>
        <p:nvCxnSpPr>
          <p:cNvPr id="8208" name="AutoShape 16"/>
          <p:cNvCxnSpPr>
            <a:cxnSpLocks noChangeShapeType="1"/>
            <a:stCxn id="8199" idx="4"/>
            <a:endCxn id="8204" idx="0"/>
          </p:cNvCxnSpPr>
          <p:nvPr/>
        </p:nvCxnSpPr>
        <p:spPr bwMode="auto">
          <a:xfrm flipH="1">
            <a:off x="2032000" y="1822450"/>
            <a:ext cx="2324100" cy="814388"/>
          </a:xfrm>
          <a:prstGeom prst="straightConnector1">
            <a:avLst/>
          </a:prstGeom>
          <a:noFill/>
          <a:ln w="38100">
            <a:solidFill>
              <a:srgbClr val="A50021"/>
            </a:solidFill>
            <a:round/>
            <a:headEnd/>
            <a:tailEnd type="stealth" w="med" len="med"/>
          </a:ln>
        </p:spPr>
      </p:cxnSp>
      <p:cxnSp>
        <p:nvCxnSpPr>
          <p:cNvPr id="8211" name="AutoShape 19"/>
          <p:cNvCxnSpPr>
            <a:cxnSpLocks noChangeShapeType="1"/>
            <a:stCxn id="8199" idx="4"/>
            <a:endCxn id="8207" idx="0"/>
          </p:cNvCxnSpPr>
          <p:nvPr/>
        </p:nvCxnSpPr>
        <p:spPr bwMode="auto">
          <a:xfrm>
            <a:off x="4356100" y="1822450"/>
            <a:ext cx="2792413" cy="742950"/>
          </a:xfrm>
          <a:prstGeom prst="straightConnector1">
            <a:avLst/>
          </a:prstGeom>
          <a:noFill/>
          <a:ln w="38100">
            <a:solidFill>
              <a:srgbClr val="A50021"/>
            </a:solidFill>
            <a:round/>
            <a:headEnd/>
            <a:tailEnd type="stealth" w="med" len="med"/>
          </a:ln>
        </p:spPr>
      </p:cxnSp>
      <p:sp>
        <p:nvSpPr>
          <p:cNvPr id="8212" name="Line 20"/>
          <p:cNvSpPr>
            <a:spLocks noChangeShapeType="1"/>
          </p:cNvSpPr>
          <p:nvPr/>
        </p:nvSpPr>
        <p:spPr bwMode="auto">
          <a:xfrm flipH="1">
            <a:off x="3419475" y="1844675"/>
            <a:ext cx="1008063" cy="2952750"/>
          </a:xfrm>
          <a:prstGeom prst="line">
            <a:avLst/>
          </a:prstGeom>
          <a:noFill/>
          <a:ln w="38100">
            <a:solidFill>
              <a:srgbClr val="A50021"/>
            </a:solidFill>
            <a:round/>
            <a:headEnd/>
            <a:tailEnd type="stealth" w="med" len="med"/>
          </a:ln>
        </p:spPr>
        <p:txBody>
          <a:bodyPr/>
          <a:lstStyle/>
          <a:p>
            <a:endParaRPr lang="ru-RU"/>
          </a:p>
        </p:txBody>
      </p:sp>
      <p:sp>
        <p:nvSpPr>
          <p:cNvPr id="8215" name="Line 23"/>
          <p:cNvSpPr>
            <a:spLocks noChangeShapeType="1"/>
          </p:cNvSpPr>
          <p:nvPr/>
        </p:nvSpPr>
        <p:spPr bwMode="auto">
          <a:xfrm>
            <a:off x="4427538" y="1844675"/>
            <a:ext cx="1296987" cy="2952750"/>
          </a:xfrm>
          <a:prstGeom prst="line">
            <a:avLst/>
          </a:prstGeom>
          <a:noFill/>
          <a:ln w="38100">
            <a:solidFill>
              <a:srgbClr val="A50021"/>
            </a:solidFill>
            <a:round/>
            <a:headEnd/>
            <a:tailEnd type="stealth" w="med" len="med"/>
          </a:ln>
        </p:spPr>
        <p:txBody>
          <a:bodyPr/>
          <a:lstStyle/>
          <a:p>
            <a:endParaRPr lang="ru-RU"/>
          </a:p>
        </p:txBody>
      </p:sp>
      <p:pic>
        <p:nvPicPr>
          <p:cNvPr id="8216" name="Picture 24" descr="ekologia"/>
          <p:cNvPicPr>
            <a:picLocks noChangeAspect="1" noChangeArrowheads="1"/>
          </p:cNvPicPr>
          <p:nvPr/>
        </p:nvPicPr>
        <p:blipFill>
          <a:blip r:embed="rId2"/>
          <a:srcRect/>
          <a:stretch>
            <a:fillRect/>
          </a:stretch>
        </p:blipFill>
        <p:spPr bwMode="auto">
          <a:xfrm>
            <a:off x="4211638" y="4652963"/>
            <a:ext cx="952500" cy="1435100"/>
          </a:xfrm>
          <a:prstGeom prst="rect">
            <a:avLst/>
          </a:prstGeom>
          <a:noFill/>
          <a:ln w="9525">
            <a:noFill/>
            <a:miter lim="800000"/>
            <a:headEnd/>
            <a:tailEnd/>
          </a:ln>
        </p:spPr>
      </p:pic>
      <p:pic>
        <p:nvPicPr>
          <p:cNvPr id="8217" name="Picture 25" descr="ozon-603_04927083333"/>
          <p:cNvPicPr>
            <a:picLocks noChangeAspect="1" noChangeArrowheads="1"/>
          </p:cNvPicPr>
          <p:nvPr/>
        </p:nvPicPr>
        <p:blipFill>
          <a:blip r:embed="rId3"/>
          <a:srcRect l="4050" r="4050"/>
          <a:stretch>
            <a:fillRect/>
          </a:stretch>
        </p:blipFill>
        <p:spPr bwMode="auto">
          <a:xfrm>
            <a:off x="395288" y="333375"/>
            <a:ext cx="1512887" cy="1079500"/>
          </a:xfrm>
          <a:prstGeom prst="rect">
            <a:avLst/>
          </a:prstGeom>
          <a:noFill/>
          <a:ln w="9525">
            <a:noFill/>
            <a:miter lim="800000"/>
            <a:headEnd/>
            <a:tailEnd/>
          </a:ln>
        </p:spPr>
      </p:pic>
      <p:pic>
        <p:nvPicPr>
          <p:cNvPr id="8218" name="Picture 26" descr="10 млн подписей поставлены под петицией мэров городов мира о запрете ядерного оружия"/>
          <p:cNvPicPr>
            <a:picLocks noChangeAspect="1" noChangeArrowheads="1"/>
          </p:cNvPicPr>
          <p:nvPr/>
        </p:nvPicPr>
        <p:blipFill>
          <a:blip r:embed="rId4"/>
          <a:srcRect/>
          <a:stretch>
            <a:fillRect/>
          </a:stretch>
        </p:blipFill>
        <p:spPr bwMode="auto">
          <a:xfrm>
            <a:off x="7164388" y="188913"/>
            <a:ext cx="1728787" cy="1296987"/>
          </a:xfrm>
          <a:prstGeom prst="rect">
            <a:avLst/>
          </a:prstGeom>
          <a:noFill/>
          <a:ln w="9525">
            <a:noFill/>
            <a:miter lim="800000"/>
            <a:headEnd/>
            <a:tailEnd/>
          </a:ln>
        </p:spPr>
      </p:pic>
      <p:sp>
        <p:nvSpPr>
          <p:cNvPr id="197645" name="AutoShape 29">
            <a:hlinkClick r:id="rId5" action="ppaction://hlinksldjump" highlightClick="1"/>
          </p:cNvPr>
          <p:cNvSpPr>
            <a:spLocks noChangeArrowheads="1"/>
          </p:cNvSpPr>
          <p:nvPr/>
        </p:nvSpPr>
        <p:spPr bwMode="auto">
          <a:xfrm>
            <a:off x="8604250" y="6308725"/>
            <a:ext cx="395288" cy="395288"/>
          </a:xfrm>
          <a:prstGeom prst="actionButtonHome">
            <a:avLst/>
          </a:prstGeom>
          <a:solidFill>
            <a:schemeClr val="accent1"/>
          </a:solidFill>
          <a:ln w="9525">
            <a:noFill/>
            <a:miter lim="800000"/>
            <a:headEnd/>
            <a:tailEnd/>
          </a:ln>
        </p:spPr>
        <p:txBody>
          <a:bodyPr wrap="none" anchor="ctr"/>
          <a:lstStyle/>
          <a:p>
            <a:endParaRPr lang="ru-RU">
              <a:latin typeface="Verdana" pitchFamily="34" charset="0"/>
            </a:endParaRP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grpId="1" nodeType="afterEffect">
                                  <p:stCondLst>
                                    <p:cond delay="500"/>
                                  </p:stCondLst>
                                  <p:childTnLst>
                                    <p:set>
                                      <p:cBhvr>
                                        <p:cTn id="6" dur="1" fill="hold">
                                          <p:stCondLst>
                                            <p:cond delay="0"/>
                                          </p:stCondLst>
                                        </p:cTn>
                                        <p:tgtEl>
                                          <p:spTgt spid="8199"/>
                                        </p:tgtEl>
                                        <p:attrNameLst>
                                          <p:attrName>style.visibility</p:attrName>
                                        </p:attrNameLst>
                                      </p:cBhvr>
                                      <p:to>
                                        <p:strVal val="visible"/>
                                      </p:to>
                                    </p:set>
                                    <p:animEffect transition="in" filter="wheel(4)">
                                      <p:cBhvr>
                                        <p:cTn id="7" dur="2000"/>
                                        <p:tgtEl>
                                          <p:spTgt spid="8199"/>
                                        </p:tgtEl>
                                      </p:cBhvr>
                                    </p:animEffect>
                                  </p:childTnLst>
                                </p:cTn>
                              </p:par>
                              <p:par>
                                <p:cTn id="8" presetID="10" presetClass="entr" presetSubtype="0" fill="hold" nodeType="withEffect">
                                  <p:stCondLst>
                                    <p:cond delay="0"/>
                                  </p:stCondLst>
                                  <p:childTnLst>
                                    <p:set>
                                      <p:cBhvr>
                                        <p:cTn id="9" dur="1" fill="hold">
                                          <p:stCondLst>
                                            <p:cond delay="0"/>
                                          </p:stCondLst>
                                        </p:cTn>
                                        <p:tgtEl>
                                          <p:spTgt spid="8218"/>
                                        </p:tgtEl>
                                        <p:attrNameLst>
                                          <p:attrName>style.visibility</p:attrName>
                                        </p:attrNameLst>
                                      </p:cBhvr>
                                      <p:to>
                                        <p:strVal val="visible"/>
                                      </p:to>
                                    </p:set>
                                    <p:animEffect transition="in" filter="fade">
                                      <p:cBhvr>
                                        <p:cTn id="10" dur="2000"/>
                                        <p:tgtEl>
                                          <p:spTgt spid="8218"/>
                                        </p:tgtEl>
                                      </p:cBhvr>
                                    </p:animEffect>
                                  </p:childTnLst>
                                </p:cTn>
                              </p:par>
                              <p:par>
                                <p:cTn id="11" presetID="10" presetClass="entr" presetSubtype="0" fill="hold" nodeType="withEffect">
                                  <p:stCondLst>
                                    <p:cond delay="0"/>
                                  </p:stCondLst>
                                  <p:childTnLst>
                                    <p:set>
                                      <p:cBhvr>
                                        <p:cTn id="12" dur="1" fill="hold">
                                          <p:stCondLst>
                                            <p:cond delay="0"/>
                                          </p:stCondLst>
                                        </p:cTn>
                                        <p:tgtEl>
                                          <p:spTgt spid="8216"/>
                                        </p:tgtEl>
                                        <p:attrNameLst>
                                          <p:attrName>style.visibility</p:attrName>
                                        </p:attrNameLst>
                                      </p:cBhvr>
                                      <p:to>
                                        <p:strVal val="visible"/>
                                      </p:to>
                                    </p:set>
                                    <p:animEffect transition="in" filter="fade">
                                      <p:cBhvr>
                                        <p:cTn id="13" dur="2000"/>
                                        <p:tgtEl>
                                          <p:spTgt spid="8216"/>
                                        </p:tgtEl>
                                      </p:cBhvr>
                                    </p:animEffect>
                                  </p:childTnLst>
                                </p:cTn>
                              </p:par>
                              <p:par>
                                <p:cTn id="14" presetID="10" presetClass="entr" presetSubtype="0" fill="hold" nodeType="withEffect">
                                  <p:stCondLst>
                                    <p:cond delay="0"/>
                                  </p:stCondLst>
                                  <p:childTnLst>
                                    <p:set>
                                      <p:cBhvr>
                                        <p:cTn id="15" dur="1" fill="hold">
                                          <p:stCondLst>
                                            <p:cond delay="0"/>
                                          </p:stCondLst>
                                        </p:cTn>
                                        <p:tgtEl>
                                          <p:spTgt spid="8217"/>
                                        </p:tgtEl>
                                        <p:attrNameLst>
                                          <p:attrName>style.visibility</p:attrName>
                                        </p:attrNameLst>
                                      </p:cBhvr>
                                      <p:to>
                                        <p:strVal val="visible"/>
                                      </p:to>
                                    </p:set>
                                    <p:animEffect transition="in" filter="fade">
                                      <p:cBhvr>
                                        <p:cTn id="16" dur="2000"/>
                                        <p:tgtEl>
                                          <p:spTgt spid="8217"/>
                                        </p:tgtEl>
                                      </p:cBhvr>
                                    </p:animEffect>
                                  </p:childTnLst>
                                </p:cTn>
                              </p:par>
                            </p:childTnLst>
                          </p:cTn>
                        </p:par>
                        <p:par>
                          <p:cTn id="17" fill="hold">
                            <p:stCondLst>
                              <p:cond delay="2500"/>
                            </p:stCondLst>
                            <p:childTnLst>
                              <p:par>
                                <p:cTn id="18" presetID="51" presetClass="entr" presetSubtype="0" fill="hold" grpId="0" nodeType="afterEffect">
                                  <p:stCondLst>
                                    <p:cond delay="0"/>
                                  </p:stCondLst>
                                  <p:childTnLst>
                                    <p:set>
                                      <p:cBhvr>
                                        <p:cTn id="19" dur="1" fill="hold">
                                          <p:stCondLst>
                                            <p:cond delay="0"/>
                                          </p:stCondLst>
                                        </p:cTn>
                                        <p:tgtEl>
                                          <p:spTgt spid="8204"/>
                                        </p:tgtEl>
                                        <p:attrNameLst>
                                          <p:attrName>style.visibility</p:attrName>
                                        </p:attrNameLst>
                                      </p:cBhvr>
                                      <p:to>
                                        <p:strVal val="visible"/>
                                      </p:to>
                                    </p:set>
                                    <p:animEffect transition="in" filter="fade">
                                      <p:cBhvr>
                                        <p:cTn id="20" dur="770" decel="100000"/>
                                        <p:tgtEl>
                                          <p:spTgt spid="8204"/>
                                        </p:tgtEl>
                                      </p:cBhvr>
                                    </p:animEffect>
                                    <p:animScale>
                                      <p:cBhvr>
                                        <p:cTn id="21" dur="770" decel="100000"/>
                                        <p:tgtEl>
                                          <p:spTgt spid="8204"/>
                                        </p:tgtEl>
                                      </p:cBhvr>
                                      <p:from x="10000" y="10000"/>
                                      <p:to x="200000" y="450000"/>
                                    </p:animScale>
                                    <p:animScale>
                                      <p:cBhvr>
                                        <p:cTn id="22" dur="1230" accel="100000" fill="hold">
                                          <p:stCondLst>
                                            <p:cond delay="770"/>
                                          </p:stCondLst>
                                        </p:cTn>
                                        <p:tgtEl>
                                          <p:spTgt spid="8204"/>
                                        </p:tgtEl>
                                      </p:cBhvr>
                                      <p:from x="200000" y="450000"/>
                                      <p:to x="100000" y="100000"/>
                                    </p:animScale>
                                    <p:set>
                                      <p:cBhvr>
                                        <p:cTn id="23" dur="770" fill="hold"/>
                                        <p:tgtEl>
                                          <p:spTgt spid="8204"/>
                                        </p:tgtEl>
                                        <p:attrNameLst>
                                          <p:attrName>ppt_x</p:attrName>
                                        </p:attrNameLst>
                                      </p:cBhvr>
                                      <p:to>
                                        <p:strVal val="(0.5)"/>
                                      </p:to>
                                    </p:set>
                                    <p:anim from="(0.5)" to="(#ppt_x)" calcmode="lin" valueType="num">
                                      <p:cBhvr>
                                        <p:cTn id="24" dur="1230" accel="100000" fill="hold">
                                          <p:stCondLst>
                                            <p:cond delay="770"/>
                                          </p:stCondLst>
                                        </p:cTn>
                                        <p:tgtEl>
                                          <p:spTgt spid="8204"/>
                                        </p:tgtEl>
                                        <p:attrNameLst>
                                          <p:attrName>ppt_x</p:attrName>
                                        </p:attrNameLst>
                                      </p:cBhvr>
                                    </p:anim>
                                    <p:set>
                                      <p:cBhvr>
                                        <p:cTn id="25" dur="770" fill="hold"/>
                                        <p:tgtEl>
                                          <p:spTgt spid="8204"/>
                                        </p:tgtEl>
                                        <p:attrNameLst>
                                          <p:attrName>ppt_y</p:attrName>
                                        </p:attrNameLst>
                                      </p:cBhvr>
                                      <p:to>
                                        <p:strVal val="(#ppt_y+0.4)"/>
                                      </p:to>
                                    </p:set>
                                    <p:anim from="(#ppt_y+0.4)" to="(#ppt_y)" calcmode="lin" valueType="num">
                                      <p:cBhvr>
                                        <p:cTn id="26" dur="1230" accel="100000" fill="hold">
                                          <p:stCondLst>
                                            <p:cond delay="770"/>
                                          </p:stCondLst>
                                        </p:cTn>
                                        <p:tgtEl>
                                          <p:spTgt spid="8204"/>
                                        </p:tgtEl>
                                        <p:attrNameLst>
                                          <p:attrName>ppt_y</p:attrName>
                                        </p:attrNameLst>
                                      </p:cBhvr>
                                    </p:anim>
                                  </p:childTnLst>
                                </p:cTn>
                              </p:par>
                              <p:par>
                                <p:cTn id="27" presetID="10" presetClass="entr" presetSubtype="0" fill="hold" nodeType="withEffect">
                                  <p:stCondLst>
                                    <p:cond delay="0"/>
                                  </p:stCondLst>
                                  <p:childTnLst>
                                    <p:set>
                                      <p:cBhvr>
                                        <p:cTn id="28" dur="1" fill="hold">
                                          <p:stCondLst>
                                            <p:cond delay="0"/>
                                          </p:stCondLst>
                                        </p:cTn>
                                        <p:tgtEl>
                                          <p:spTgt spid="8208"/>
                                        </p:tgtEl>
                                        <p:attrNameLst>
                                          <p:attrName>style.visibility</p:attrName>
                                        </p:attrNameLst>
                                      </p:cBhvr>
                                      <p:to>
                                        <p:strVal val="visible"/>
                                      </p:to>
                                    </p:set>
                                    <p:animEffect transition="in" filter="fade">
                                      <p:cBhvr>
                                        <p:cTn id="29" dur="2000"/>
                                        <p:tgtEl>
                                          <p:spTgt spid="8208"/>
                                        </p:tgtEl>
                                      </p:cBhvr>
                                    </p:animEffect>
                                  </p:childTnLst>
                                </p:cTn>
                              </p:par>
                            </p:childTnLst>
                          </p:cTn>
                        </p:par>
                        <p:par>
                          <p:cTn id="30" fill="hold">
                            <p:stCondLst>
                              <p:cond delay="4500"/>
                            </p:stCondLst>
                            <p:childTnLst>
                              <p:par>
                                <p:cTn id="31" presetID="51" presetClass="entr" presetSubtype="0" fill="hold" grpId="0" nodeType="afterEffect">
                                  <p:stCondLst>
                                    <p:cond delay="0"/>
                                  </p:stCondLst>
                                  <p:childTnLst>
                                    <p:set>
                                      <p:cBhvr>
                                        <p:cTn id="32" dur="1" fill="hold">
                                          <p:stCondLst>
                                            <p:cond delay="0"/>
                                          </p:stCondLst>
                                        </p:cTn>
                                        <p:tgtEl>
                                          <p:spTgt spid="8205"/>
                                        </p:tgtEl>
                                        <p:attrNameLst>
                                          <p:attrName>style.visibility</p:attrName>
                                        </p:attrNameLst>
                                      </p:cBhvr>
                                      <p:to>
                                        <p:strVal val="visible"/>
                                      </p:to>
                                    </p:set>
                                    <p:animEffect transition="in" filter="fade">
                                      <p:cBhvr>
                                        <p:cTn id="33" dur="770" decel="100000"/>
                                        <p:tgtEl>
                                          <p:spTgt spid="8205"/>
                                        </p:tgtEl>
                                      </p:cBhvr>
                                    </p:animEffect>
                                    <p:animScale>
                                      <p:cBhvr>
                                        <p:cTn id="34" dur="770" decel="100000"/>
                                        <p:tgtEl>
                                          <p:spTgt spid="8205"/>
                                        </p:tgtEl>
                                      </p:cBhvr>
                                      <p:from x="10000" y="10000"/>
                                      <p:to x="200000" y="450000"/>
                                    </p:animScale>
                                    <p:animScale>
                                      <p:cBhvr>
                                        <p:cTn id="35" dur="1230" accel="100000" fill="hold">
                                          <p:stCondLst>
                                            <p:cond delay="770"/>
                                          </p:stCondLst>
                                        </p:cTn>
                                        <p:tgtEl>
                                          <p:spTgt spid="8205"/>
                                        </p:tgtEl>
                                      </p:cBhvr>
                                      <p:from x="200000" y="450000"/>
                                      <p:to x="100000" y="100000"/>
                                    </p:animScale>
                                    <p:set>
                                      <p:cBhvr>
                                        <p:cTn id="36" dur="770" fill="hold"/>
                                        <p:tgtEl>
                                          <p:spTgt spid="8205"/>
                                        </p:tgtEl>
                                        <p:attrNameLst>
                                          <p:attrName>ppt_x</p:attrName>
                                        </p:attrNameLst>
                                      </p:cBhvr>
                                      <p:to>
                                        <p:strVal val="(0.5)"/>
                                      </p:to>
                                    </p:set>
                                    <p:anim from="(0.5)" to="(#ppt_x)" calcmode="lin" valueType="num">
                                      <p:cBhvr>
                                        <p:cTn id="37" dur="1230" accel="100000" fill="hold">
                                          <p:stCondLst>
                                            <p:cond delay="770"/>
                                          </p:stCondLst>
                                        </p:cTn>
                                        <p:tgtEl>
                                          <p:spTgt spid="8205"/>
                                        </p:tgtEl>
                                        <p:attrNameLst>
                                          <p:attrName>ppt_x</p:attrName>
                                        </p:attrNameLst>
                                      </p:cBhvr>
                                    </p:anim>
                                    <p:set>
                                      <p:cBhvr>
                                        <p:cTn id="38" dur="770" fill="hold"/>
                                        <p:tgtEl>
                                          <p:spTgt spid="8205"/>
                                        </p:tgtEl>
                                        <p:attrNameLst>
                                          <p:attrName>ppt_y</p:attrName>
                                        </p:attrNameLst>
                                      </p:cBhvr>
                                      <p:to>
                                        <p:strVal val="(#ppt_y+0.4)"/>
                                      </p:to>
                                    </p:set>
                                    <p:anim from="(#ppt_y+0.4)" to="(#ppt_y)" calcmode="lin" valueType="num">
                                      <p:cBhvr>
                                        <p:cTn id="39" dur="1230" accel="100000" fill="hold">
                                          <p:stCondLst>
                                            <p:cond delay="770"/>
                                          </p:stCondLst>
                                        </p:cTn>
                                        <p:tgtEl>
                                          <p:spTgt spid="8205"/>
                                        </p:tgtEl>
                                        <p:attrNameLst>
                                          <p:attrName>ppt_y</p:attrName>
                                        </p:attrNameLst>
                                      </p:cBhvr>
                                    </p:anim>
                                  </p:childTnLst>
                                </p:cTn>
                              </p:par>
                              <p:par>
                                <p:cTn id="40" presetID="10" presetClass="entr" presetSubtype="0" fill="hold" grpId="0" nodeType="withEffect">
                                  <p:stCondLst>
                                    <p:cond delay="0"/>
                                  </p:stCondLst>
                                  <p:childTnLst>
                                    <p:set>
                                      <p:cBhvr>
                                        <p:cTn id="41" dur="1" fill="hold">
                                          <p:stCondLst>
                                            <p:cond delay="0"/>
                                          </p:stCondLst>
                                        </p:cTn>
                                        <p:tgtEl>
                                          <p:spTgt spid="8212"/>
                                        </p:tgtEl>
                                        <p:attrNameLst>
                                          <p:attrName>style.visibility</p:attrName>
                                        </p:attrNameLst>
                                      </p:cBhvr>
                                      <p:to>
                                        <p:strVal val="visible"/>
                                      </p:to>
                                    </p:set>
                                    <p:animEffect transition="in" filter="fade">
                                      <p:cBhvr>
                                        <p:cTn id="42" dur="2000"/>
                                        <p:tgtEl>
                                          <p:spTgt spid="8212"/>
                                        </p:tgtEl>
                                      </p:cBhvr>
                                    </p:animEffect>
                                  </p:childTnLst>
                                </p:cTn>
                              </p:par>
                            </p:childTnLst>
                          </p:cTn>
                        </p:par>
                        <p:par>
                          <p:cTn id="43" fill="hold">
                            <p:stCondLst>
                              <p:cond delay="6500"/>
                            </p:stCondLst>
                            <p:childTnLst>
                              <p:par>
                                <p:cTn id="44" presetID="51" presetClass="entr" presetSubtype="0" fill="hold" grpId="0" nodeType="afterEffect">
                                  <p:stCondLst>
                                    <p:cond delay="0"/>
                                  </p:stCondLst>
                                  <p:childTnLst>
                                    <p:set>
                                      <p:cBhvr>
                                        <p:cTn id="45" dur="1" fill="hold">
                                          <p:stCondLst>
                                            <p:cond delay="0"/>
                                          </p:stCondLst>
                                        </p:cTn>
                                        <p:tgtEl>
                                          <p:spTgt spid="8207"/>
                                        </p:tgtEl>
                                        <p:attrNameLst>
                                          <p:attrName>style.visibility</p:attrName>
                                        </p:attrNameLst>
                                      </p:cBhvr>
                                      <p:to>
                                        <p:strVal val="visible"/>
                                      </p:to>
                                    </p:set>
                                    <p:animEffect transition="in" filter="fade">
                                      <p:cBhvr>
                                        <p:cTn id="46" dur="770" decel="100000"/>
                                        <p:tgtEl>
                                          <p:spTgt spid="8207"/>
                                        </p:tgtEl>
                                      </p:cBhvr>
                                    </p:animEffect>
                                    <p:animScale>
                                      <p:cBhvr>
                                        <p:cTn id="47" dur="770" decel="100000"/>
                                        <p:tgtEl>
                                          <p:spTgt spid="8207"/>
                                        </p:tgtEl>
                                      </p:cBhvr>
                                      <p:from x="10000" y="10000"/>
                                      <p:to x="200000" y="450000"/>
                                    </p:animScale>
                                    <p:animScale>
                                      <p:cBhvr>
                                        <p:cTn id="48" dur="1230" accel="100000" fill="hold">
                                          <p:stCondLst>
                                            <p:cond delay="770"/>
                                          </p:stCondLst>
                                        </p:cTn>
                                        <p:tgtEl>
                                          <p:spTgt spid="8207"/>
                                        </p:tgtEl>
                                      </p:cBhvr>
                                      <p:from x="200000" y="450000"/>
                                      <p:to x="100000" y="100000"/>
                                    </p:animScale>
                                    <p:set>
                                      <p:cBhvr>
                                        <p:cTn id="49" dur="770" fill="hold"/>
                                        <p:tgtEl>
                                          <p:spTgt spid="8207"/>
                                        </p:tgtEl>
                                        <p:attrNameLst>
                                          <p:attrName>ppt_x</p:attrName>
                                        </p:attrNameLst>
                                      </p:cBhvr>
                                      <p:to>
                                        <p:strVal val="(0.5)"/>
                                      </p:to>
                                    </p:set>
                                    <p:anim from="(0.5)" to="(#ppt_x)" calcmode="lin" valueType="num">
                                      <p:cBhvr>
                                        <p:cTn id="50" dur="1230" accel="100000" fill="hold">
                                          <p:stCondLst>
                                            <p:cond delay="770"/>
                                          </p:stCondLst>
                                        </p:cTn>
                                        <p:tgtEl>
                                          <p:spTgt spid="8207"/>
                                        </p:tgtEl>
                                        <p:attrNameLst>
                                          <p:attrName>ppt_x</p:attrName>
                                        </p:attrNameLst>
                                      </p:cBhvr>
                                    </p:anim>
                                    <p:set>
                                      <p:cBhvr>
                                        <p:cTn id="51" dur="770" fill="hold"/>
                                        <p:tgtEl>
                                          <p:spTgt spid="8207"/>
                                        </p:tgtEl>
                                        <p:attrNameLst>
                                          <p:attrName>ppt_y</p:attrName>
                                        </p:attrNameLst>
                                      </p:cBhvr>
                                      <p:to>
                                        <p:strVal val="(#ppt_y+0.4)"/>
                                      </p:to>
                                    </p:set>
                                    <p:anim from="(#ppt_y+0.4)" to="(#ppt_y)" calcmode="lin" valueType="num">
                                      <p:cBhvr>
                                        <p:cTn id="52" dur="1230" accel="100000" fill="hold">
                                          <p:stCondLst>
                                            <p:cond delay="770"/>
                                          </p:stCondLst>
                                        </p:cTn>
                                        <p:tgtEl>
                                          <p:spTgt spid="8207"/>
                                        </p:tgtEl>
                                        <p:attrNameLst>
                                          <p:attrName>ppt_y</p:attrName>
                                        </p:attrNameLst>
                                      </p:cBhvr>
                                    </p:anim>
                                  </p:childTnLst>
                                </p:cTn>
                              </p:par>
                              <p:par>
                                <p:cTn id="53" presetID="10" presetClass="entr" presetSubtype="0" fill="hold" nodeType="withEffect">
                                  <p:stCondLst>
                                    <p:cond delay="0"/>
                                  </p:stCondLst>
                                  <p:childTnLst>
                                    <p:set>
                                      <p:cBhvr>
                                        <p:cTn id="54" dur="1" fill="hold">
                                          <p:stCondLst>
                                            <p:cond delay="0"/>
                                          </p:stCondLst>
                                        </p:cTn>
                                        <p:tgtEl>
                                          <p:spTgt spid="8211"/>
                                        </p:tgtEl>
                                        <p:attrNameLst>
                                          <p:attrName>style.visibility</p:attrName>
                                        </p:attrNameLst>
                                      </p:cBhvr>
                                      <p:to>
                                        <p:strVal val="visible"/>
                                      </p:to>
                                    </p:set>
                                    <p:animEffect transition="in" filter="fade">
                                      <p:cBhvr>
                                        <p:cTn id="55" dur="2000"/>
                                        <p:tgtEl>
                                          <p:spTgt spid="8211"/>
                                        </p:tgtEl>
                                      </p:cBhvr>
                                    </p:animEffect>
                                  </p:childTnLst>
                                </p:cTn>
                              </p:par>
                            </p:childTnLst>
                          </p:cTn>
                        </p:par>
                        <p:par>
                          <p:cTn id="56" fill="hold">
                            <p:stCondLst>
                              <p:cond delay="8500"/>
                            </p:stCondLst>
                            <p:childTnLst>
                              <p:par>
                                <p:cTn id="57" presetID="51" presetClass="entr" presetSubtype="0" fill="hold" grpId="0" nodeType="afterEffect">
                                  <p:stCondLst>
                                    <p:cond delay="0"/>
                                  </p:stCondLst>
                                  <p:childTnLst>
                                    <p:set>
                                      <p:cBhvr>
                                        <p:cTn id="58" dur="1" fill="hold">
                                          <p:stCondLst>
                                            <p:cond delay="0"/>
                                          </p:stCondLst>
                                        </p:cTn>
                                        <p:tgtEl>
                                          <p:spTgt spid="8206"/>
                                        </p:tgtEl>
                                        <p:attrNameLst>
                                          <p:attrName>style.visibility</p:attrName>
                                        </p:attrNameLst>
                                      </p:cBhvr>
                                      <p:to>
                                        <p:strVal val="visible"/>
                                      </p:to>
                                    </p:set>
                                    <p:animEffect transition="in" filter="fade">
                                      <p:cBhvr>
                                        <p:cTn id="59" dur="770" decel="100000"/>
                                        <p:tgtEl>
                                          <p:spTgt spid="8206"/>
                                        </p:tgtEl>
                                      </p:cBhvr>
                                    </p:animEffect>
                                    <p:animScale>
                                      <p:cBhvr>
                                        <p:cTn id="60" dur="770" decel="100000"/>
                                        <p:tgtEl>
                                          <p:spTgt spid="8206"/>
                                        </p:tgtEl>
                                      </p:cBhvr>
                                      <p:from x="10000" y="10000"/>
                                      <p:to x="200000" y="450000"/>
                                    </p:animScale>
                                    <p:animScale>
                                      <p:cBhvr>
                                        <p:cTn id="61" dur="1230" accel="100000" fill="hold">
                                          <p:stCondLst>
                                            <p:cond delay="770"/>
                                          </p:stCondLst>
                                        </p:cTn>
                                        <p:tgtEl>
                                          <p:spTgt spid="8206"/>
                                        </p:tgtEl>
                                      </p:cBhvr>
                                      <p:from x="200000" y="450000"/>
                                      <p:to x="100000" y="100000"/>
                                    </p:animScale>
                                    <p:set>
                                      <p:cBhvr>
                                        <p:cTn id="62" dur="770" fill="hold"/>
                                        <p:tgtEl>
                                          <p:spTgt spid="8206"/>
                                        </p:tgtEl>
                                        <p:attrNameLst>
                                          <p:attrName>ppt_x</p:attrName>
                                        </p:attrNameLst>
                                      </p:cBhvr>
                                      <p:to>
                                        <p:strVal val="(0.5)"/>
                                      </p:to>
                                    </p:set>
                                    <p:anim from="(0.5)" to="(#ppt_x)" calcmode="lin" valueType="num">
                                      <p:cBhvr>
                                        <p:cTn id="63" dur="1230" accel="100000" fill="hold">
                                          <p:stCondLst>
                                            <p:cond delay="770"/>
                                          </p:stCondLst>
                                        </p:cTn>
                                        <p:tgtEl>
                                          <p:spTgt spid="8206"/>
                                        </p:tgtEl>
                                        <p:attrNameLst>
                                          <p:attrName>ppt_x</p:attrName>
                                        </p:attrNameLst>
                                      </p:cBhvr>
                                    </p:anim>
                                    <p:set>
                                      <p:cBhvr>
                                        <p:cTn id="64" dur="770" fill="hold"/>
                                        <p:tgtEl>
                                          <p:spTgt spid="8206"/>
                                        </p:tgtEl>
                                        <p:attrNameLst>
                                          <p:attrName>ppt_y</p:attrName>
                                        </p:attrNameLst>
                                      </p:cBhvr>
                                      <p:to>
                                        <p:strVal val="(#ppt_y+0.4)"/>
                                      </p:to>
                                    </p:set>
                                    <p:anim from="(#ppt_y+0.4)" to="(#ppt_y)" calcmode="lin" valueType="num">
                                      <p:cBhvr>
                                        <p:cTn id="65" dur="1230" accel="100000" fill="hold">
                                          <p:stCondLst>
                                            <p:cond delay="770"/>
                                          </p:stCondLst>
                                        </p:cTn>
                                        <p:tgtEl>
                                          <p:spTgt spid="8206"/>
                                        </p:tgtEl>
                                        <p:attrNameLst>
                                          <p:attrName>ppt_y</p:attrName>
                                        </p:attrNameLst>
                                      </p:cBhvr>
                                    </p:anim>
                                  </p:childTnLst>
                                </p:cTn>
                              </p:par>
                              <p:par>
                                <p:cTn id="66" presetID="10" presetClass="entr" presetSubtype="0" fill="hold" grpId="0" nodeType="withEffect">
                                  <p:stCondLst>
                                    <p:cond delay="0"/>
                                  </p:stCondLst>
                                  <p:childTnLst>
                                    <p:set>
                                      <p:cBhvr>
                                        <p:cTn id="67" dur="1" fill="hold">
                                          <p:stCondLst>
                                            <p:cond delay="0"/>
                                          </p:stCondLst>
                                        </p:cTn>
                                        <p:tgtEl>
                                          <p:spTgt spid="8215"/>
                                        </p:tgtEl>
                                        <p:attrNameLst>
                                          <p:attrName>style.visibility</p:attrName>
                                        </p:attrNameLst>
                                      </p:cBhvr>
                                      <p:to>
                                        <p:strVal val="visible"/>
                                      </p:to>
                                    </p:set>
                                    <p:animEffect transition="in" filter="fade">
                                      <p:cBhvr>
                                        <p:cTn id="68" dur="2000"/>
                                        <p:tgtEl>
                                          <p:spTgt spid="8215"/>
                                        </p:tgtEl>
                                      </p:cBhvr>
                                    </p:animEffect>
                                  </p:childTnLst>
                                </p:cTn>
                              </p:par>
                            </p:childTnLst>
                          </p:cTn>
                        </p:par>
                        <p:par>
                          <p:cTn id="69" fill="hold">
                            <p:stCondLst>
                              <p:cond delay="10500"/>
                            </p:stCondLst>
                            <p:childTnLst>
                              <p:par>
                                <p:cTn id="70" presetID="28" presetClass="emph" presetSubtype="0" fill="hold" grpId="0" nodeType="afterEffect">
                                  <p:stCondLst>
                                    <p:cond delay="0"/>
                                  </p:stCondLst>
                                  <p:iterate type="lt">
                                    <p:tmPct val="10000"/>
                                  </p:iterate>
                                  <p:childTnLst>
                                    <p:animClr clrSpc="rgb" dir="cw">
                                      <p:cBhvr override="childStyle">
                                        <p:cTn id="71" dur="500" fill="hold"/>
                                        <p:tgtEl>
                                          <p:spTgt spid="8199">
                                            <p:txEl>
                                              <p:charRg st="4294967295" end="4294967295"/>
                                            </p:txEl>
                                          </p:spTgt>
                                        </p:tgtEl>
                                        <p:attrNameLst>
                                          <p:attrName>style.color</p:attrName>
                                        </p:attrNameLst>
                                      </p:cBhvr>
                                      <p:to>
                                        <a:schemeClr val="accent2"/>
                                      </p:to>
                                    </p:animClr>
                                    <p:animClr clrSpc="rgb" dir="cw">
                                      <p:cBhvr>
                                        <p:cTn id="72" dur="500" fill="hold"/>
                                        <p:tgtEl>
                                          <p:spTgt spid="8199">
                                            <p:txEl>
                                              <p:charRg st="4294967295" end="4294967295"/>
                                            </p:txEl>
                                          </p:spTgt>
                                        </p:tgtEl>
                                        <p:attrNameLst>
                                          <p:attrName>fillcolor</p:attrName>
                                        </p:attrNameLst>
                                      </p:cBhvr>
                                      <p:to>
                                        <a:schemeClr val="accent2"/>
                                      </p:to>
                                    </p:animClr>
                                    <p:set>
                                      <p:cBhvr>
                                        <p:cTn id="73" dur="500" fill="hold"/>
                                        <p:tgtEl>
                                          <p:spTgt spid="8199">
                                            <p:txEl>
                                              <p:charRg st="4294967295" end="4294967295"/>
                                            </p:txEl>
                                          </p:spTgt>
                                        </p:tgtEl>
                                        <p:attrNameLst>
                                          <p:attrName>fill.type</p:attrName>
                                        </p:attrNameLst>
                                      </p:cBhvr>
                                      <p:to>
                                        <p:strVal val="solid"/>
                                      </p:to>
                                    </p:set>
                                    <p:anim to="1.5" calcmode="lin" valueType="num">
                                      <p:cBhvr override="childStyle">
                                        <p:cTn id="74" dur="500" fill="hold"/>
                                        <p:tgtEl>
                                          <p:spTgt spid="8199">
                                            <p:txEl>
                                              <p:charRg st="4294967295" end="4294967295"/>
                                            </p:txEl>
                                          </p:spTgt>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9" grpId="0"/>
      <p:bldP spid="8199" grpId="1" animBg="1"/>
      <p:bldP spid="8204" grpId="0" animBg="1"/>
      <p:bldP spid="8205" grpId="0" animBg="1"/>
      <p:bldP spid="8206" grpId="0" animBg="1"/>
      <p:bldP spid="8207" grpId="0" animBg="1"/>
      <p:bldP spid="8212" grpId="0" animBg="1"/>
      <p:bldP spid="8215" grpId="0" animBg="1"/>
    </p:bld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4"/>
          <p:cNvSpPr>
            <a:spLocks noChangeArrowheads="1"/>
          </p:cNvSpPr>
          <p:nvPr/>
        </p:nvSpPr>
        <p:spPr bwMode="auto">
          <a:xfrm>
            <a:off x="1331913" y="188913"/>
            <a:ext cx="6840537" cy="1006475"/>
          </a:xfrm>
          <a:prstGeom prst="rect">
            <a:avLst/>
          </a:prstGeom>
          <a:gradFill rotWithShape="1">
            <a:gsLst>
              <a:gs pos="0">
                <a:srgbClr val="00FF99"/>
              </a:gs>
              <a:gs pos="100000">
                <a:srgbClr val="007647"/>
              </a:gs>
            </a:gsLst>
            <a:path path="shape">
              <a:fillToRect l="50000" t="50000" r="50000" b="50000"/>
            </a:path>
          </a:gradFill>
          <a:ln w="9525">
            <a:noFill/>
            <a:miter lim="800000"/>
            <a:headEnd/>
            <a:tailEnd/>
          </a:ln>
        </p:spPr>
        <p:txBody>
          <a:bodyPr>
            <a:spAutoFit/>
          </a:bodyPr>
          <a:lstStyle/>
          <a:p>
            <a:pPr algn="ctr"/>
            <a:r>
              <a:rPr lang="kk-KZ" sz="3200" b="1">
                <a:solidFill>
                  <a:srgbClr val="FF5050"/>
                </a:solidFill>
                <a:latin typeface="Verdana" pitchFamily="34" charset="0"/>
              </a:rPr>
              <a:t>АҒП ПАЙДА БОЛУ СЕБЕПТЕРІ</a:t>
            </a:r>
            <a:endParaRPr lang="ru-RU" sz="3200" b="1">
              <a:solidFill>
                <a:srgbClr val="FF5050"/>
              </a:solidFill>
              <a:latin typeface="Verdana" pitchFamily="34" charset="0"/>
            </a:endParaRPr>
          </a:p>
          <a:p>
            <a:pPr algn="ctr"/>
            <a:r>
              <a:rPr lang="ru-RU" sz="2800" b="1">
                <a:latin typeface="Verdana" pitchFamily="34" charset="0"/>
              </a:rPr>
              <a:t> </a:t>
            </a:r>
            <a:endParaRPr lang="ru-RU" sz="2800" b="1">
              <a:solidFill>
                <a:srgbClr val="CC0000"/>
              </a:solidFill>
              <a:latin typeface="Verdana" pitchFamily="34" charset="0"/>
            </a:endParaRPr>
          </a:p>
        </p:txBody>
      </p:sp>
      <p:sp>
        <p:nvSpPr>
          <p:cNvPr id="9221" name="Rectangle 5"/>
          <p:cNvSpPr>
            <a:spLocks noChangeArrowheads="1"/>
          </p:cNvSpPr>
          <p:nvPr/>
        </p:nvSpPr>
        <p:spPr bwMode="auto">
          <a:xfrm>
            <a:off x="539750" y="1485900"/>
            <a:ext cx="2519363" cy="914400"/>
          </a:xfrm>
          <a:prstGeom prst="rect">
            <a:avLst/>
          </a:prstGeom>
          <a:solidFill>
            <a:srgbClr val="CCFFCC"/>
          </a:solidFill>
          <a:ln w="38100">
            <a:solidFill>
              <a:srgbClr val="FF5050"/>
            </a:solidFill>
            <a:miter lim="800000"/>
            <a:headEnd/>
            <a:tailEnd/>
          </a:ln>
        </p:spPr>
        <p:txBody>
          <a:bodyPr wrap="none" anchor="ctr"/>
          <a:lstStyle/>
          <a:p>
            <a:pPr algn="ctr"/>
            <a:r>
              <a:rPr lang="kk-KZ" sz="2400" b="1">
                <a:solidFill>
                  <a:srgbClr val="333333"/>
                </a:solidFill>
                <a:latin typeface="Tahoma" pitchFamily="34" charset="0"/>
              </a:rPr>
              <a:t>АДАМ</a:t>
            </a:r>
            <a:endParaRPr lang="ru-RU" sz="2400" b="1">
              <a:solidFill>
                <a:srgbClr val="333333"/>
              </a:solidFill>
              <a:latin typeface="Tahoma" pitchFamily="34" charset="0"/>
            </a:endParaRPr>
          </a:p>
        </p:txBody>
      </p:sp>
      <p:sp>
        <p:nvSpPr>
          <p:cNvPr id="9222" name="Rectangle 6"/>
          <p:cNvSpPr>
            <a:spLocks noChangeArrowheads="1"/>
          </p:cNvSpPr>
          <p:nvPr/>
        </p:nvSpPr>
        <p:spPr bwMode="auto">
          <a:xfrm>
            <a:off x="539750" y="2781300"/>
            <a:ext cx="2519363" cy="914400"/>
          </a:xfrm>
          <a:prstGeom prst="rect">
            <a:avLst/>
          </a:prstGeom>
          <a:solidFill>
            <a:srgbClr val="CCFFCC"/>
          </a:solidFill>
          <a:ln w="38100">
            <a:solidFill>
              <a:srgbClr val="FF5050"/>
            </a:solidFill>
            <a:miter lim="800000"/>
            <a:headEnd/>
            <a:tailEnd/>
          </a:ln>
        </p:spPr>
        <p:txBody>
          <a:bodyPr wrap="none" anchor="ctr"/>
          <a:lstStyle/>
          <a:p>
            <a:pPr algn="ctr"/>
            <a:r>
              <a:rPr lang="kk-KZ" sz="2400" b="1">
                <a:solidFill>
                  <a:srgbClr val="333333"/>
                </a:solidFill>
                <a:latin typeface="Tahoma" pitchFamily="34" charset="0"/>
              </a:rPr>
              <a:t>МЕМЛЕКЕТ</a:t>
            </a:r>
            <a:endParaRPr lang="ru-RU" sz="2400" b="1">
              <a:solidFill>
                <a:srgbClr val="333333"/>
              </a:solidFill>
              <a:latin typeface="Tahoma" pitchFamily="34" charset="0"/>
            </a:endParaRPr>
          </a:p>
        </p:txBody>
      </p:sp>
      <p:sp>
        <p:nvSpPr>
          <p:cNvPr id="9223" name="Rectangle 7"/>
          <p:cNvSpPr>
            <a:spLocks noChangeArrowheads="1"/>
          </p:cNvSpPr>
          <p:nvPr/>
        </p:nvSpPr>
        <p:spPr bwMode="auto">
          <a:xfrm>
            <a:off x="539750" y="4076700"/>
            <a:ext cx="2519363" cy="914400"/>
          </a:xfrm>
          <a:prstGeom prst="rect">
            <a:avLst/>
          </a:prstGeom>
          <a:solidFill>
            <a:srgbClr val="CCFFCC"/>
          </a:solidFill>
          <a:ln w="38100">
            <a:solidFill>
              <a:srgbClr val="FF5050"/>
            </a:solidFill>
            <a:miter lim="800000"/>
            <a:headEnd/>
            <a:tailEnd/>
          </a:ln>
        </p:spPr>
        <p:txBody>
          <a:bodyPr wrap="none" anchor="ctr"/>
          <a:lstStyle/>
          <a:p>
            <a:pPr algn="ctr"/>
            <a:r>
              <a:rPr lang="kk-KZ" sz="2400" b="1">
                <a:solidFill>
                  <a:srgbClr val="333333"/>
                </a:solidFill>
                <a:latin typeface="Tahoma" pitchFamily="34" charset="0"/>
              </a:rPr>
              <a:t>КҮШТІ</a:t>
            </a:r>
          </a:p>
          <a:p>
            <a:pPr algn="ctr"/>
            <a:r>
              <a:rPr lang="kk-KZ" sz="2400" b="1">
                <a:solidFill>
                  <a:srgbClr val="333333"/>
                </a:solidFill>
                <a:latin typeface="Tahoma" pitchFamily="34" charset="0"/>
              </a:rPr>
              <a:t> МЕМЛЕКЕТТЕР</a:t>
            </a:r>
            <a:endParaRPr lang="ru-RU" sz="2400" b="1">
              <a:solidFill>
                <a:srgbClr val="333333"/>
              </a:solidFill>
              <a:latin typeface="Tahoma" pitchFamily="34" charset="0"/>
            </a:endParaRPr>
          </a:p>
        </p:txBody>
      </p:sp>
      <p:sp>
        <p:nvSpPr>
          <p:cNvPr id="9224" name="Rectangle 8"/>
          <p:cNvSpPr>
            <a:spLocks noChangeArrowheads="1"/>
          </p:cNvSpPr>
          <p:nvPr/>
        </p:nvSpPr>
        <p:spPr bwMode="auto">
          <a:xfrm>
            <a:off x="539750" y="5373688"/>
            <a:ext cx="2519363" cy="1223962"/>
          </a:xfrm>
          <a:prstGeom prst="rect">
            <a:avLst/>
          </a:prstGeom>
          <a:solidFill>
            <a:srgbClr val="CCFFCC"/>
          </a:solidFill>
          <a:ln w="38100">
            <a:solidFill>
              <a:srgbClr val="FF5050"/>
            </a:solidFill>
            <a:miter lim="800000"/>
            <a:headEnd/>
            <a:tailEnd/>
          </a:ln>
        </p:spPr>
        <p:txBody>
          <a:bodyPr wrap="none" anchor="ctr"/>
          <a:lstStyle/>
          <a:p>
            <a:pPr algn="ctr"/>
            <a:r>
              <a:rPr lang="ru-RU" b="1">
                <a:solidFill>
                  <a:srgbClr val="333333"/>
                </a:solidFill>
                <a:latin typeface="Tahoma" pitchFamily="34" charset="0"/>
              </a:rPr>
              <a:t>ҚОРЛАРҒА ҚАРАЙ</a:t>
            </a:r>
          </a:p>
          <a:p>
            <a:pPr algn="ctr"/>
            <a:r>
              <a:rPr lang="ru-RU" b="1">
                <a:solidFill>
                  <a:srgbClr val="333333"/>
                </a:solidFill>
                <a:latin typeface="Tahoma" pitchFamily="34" charset="0"/>
              </a:rPr>
              <a:t>ШЕКТЕЛМЕГЕН</a:t>
            </a:r>
          </a:p>
          <a:p>
            <a:pPr algn="ctr"/>
            <a:r>
              <a:rPr lang="kk-KZ" b="1">
                <a:solidFill>
                  <a:srgbClr val="333333"/>
                </a:solidFill>
                <a:latin typeface="Tahoma" pitchFamily="34" charset="0"/>
              </a:rPr>
              <a:t>МҰҚТАЖДЫҚ</a:t>
            </a:r>
            <a:endParaRPr lang="ru-RU" b="1">
              <a:solidFill>
                <a:srgbClr val="333333"/>
              </a:solidFill>
              <a:latin typeface="Tahoma" pitchFamily="34" charset="0"/>
            </a:endParaRPr>
          </a:p>
          <a:p>
            <a:pPr algn="ctr"/>
            <a:endParaRPr lang="ru-RU" b="1">
              <a:solidFill>
                <a:srgbClr val="333333"/>
              </a:solidFill>
              <a:latin typeface="Tahoma" pitchFamily="34" charset="0"/>
            </a:endParaRPr>
          </a:p>
        </p:txBody>
      </p:sp>
      <p:sp>
        <p:nvSpPr>
          <p:cNvPr id="9225" name="Rectangle 9"/>
          <p:cNvSpPr>
            <a:spLocks noChangeArrowheads="1"/>
          </p:cNvSpPr>
          <p:nvPr/>
        </p:nvSpPr>
        <p:spPr bwMode="auto">
          <a:xfrm>
            <a:off x="6300788" y="1412875"/>
            <a:ext cx="2519362" cy="914400"/>
          </a:xfrm>
          <a:prstGeom prst="rect">
            <a:avLst/>
          </a:prstGeom>
          <a:solidFill>
            <a:srgbClr val="CCFFCC"/>
          </a:solidFill>
          <a:ln w="38100">
            <a:solidFill>
              <a:srgbClr val="FF5050"/>
            </a:solidFill>
            <a:miter lim="800000"/>
            <a:headEnd/>
            <a:tailEnd/>
          </a:ln>
        </p:spPr>
        <p:txBody>
          <a:bodyPr wrap="none" anchor="ctr"/>
          <a:lstStyle/>
          <a:p>
            <a:pPr algn="ctr"/>
            <a:r>
              <a:rPr lang="kk-KZ" sz="2400" b="1">
                <a:solidFill>
                  <a:srgbClr val="333333"/>
                </a:solidFill>
                <a:latin typeface="Tahoma" pitchFamily="34" charset="0"/>
              </a:rPr>
              <a:t>ТАБИҒАТ</a:t>
            </a:r>
            <a:endParaRPr lang="ru-RU" sz="2400" b="1">
              <a:solidFill>
                <a:srgbClr val="333333"/>
              </a:solidFill>
              <a:latin typeface="Tahoma" pitchFamily="34" charset="0"/>
            </a:endParaRPr>
          </a:p>
        </p:txBody>
      </p:sp>
      <p:sp>
        <p:nvSpPr>
          <p:cNvPr id="9226" name="Rectangle 10"/>
          <p:cNvSpPr>
            <a:spLocks noChangeArrowheads="1"/>
          </p:cNvSpPr>
          <p:nvPr/>
        </p:nvSpPr>
        <p:spPr bwMode="auto">
          <a:xfrm>
            <a:off x="6300788" y="2708275"/>
            <a:ext cx="2519362" cy="914400"/>
          </a:xfrm>
          <a:prstGeom prst="rect">
            <a:avLst/>
          </a:prstGeom>
          <a:solidFill>
            <a:srgbClr val="CCFFCC"/>
          </a:solidFill>
          <a:ln w="38100">
            <a:solidFill>
              <a:srgbClr val="FF5050"/>
            </a:solidFill>
            <a:miter lim="800000"/>
            <a:headEnd/>
            <a:tailEnd/>
          </a:ln>
        </p:spPr>
        <p:txBody>
          <a:bodyPr wrap="none" anchor="ctr"/>
          <a:lstStyle/>
          <a:p>
            <a:pPr algn="ctr"/>
            <a:r>
              <a:rPr lang="kk-KZ" sz="2400" b="1">
                <a:solidFill>
                  <a:srgbClr val="333333"/>
                </a:solidFill>
                <a:latin typeface="Tahoma" pitchFamily="34" charset="0"/>
              </a:rPr>
              <a:t>ТҮЛҒА</a:t>
            </a:r>
            <a:endParaRPr lang="ru-RU" sz="2400" b="1">
              <a:solidFill>
                <a:srgbClr val="333333"/>
              </a:solidFill>
              <a:latin typeface="Tahoma" pitchFamily="34" charset="0"/>
            </a:endParaRPr>
          </a:p>
        </p:txBody>
      </p:sp>
      <p:sp>
        <p:nvSpPr>
          <p:cNvPr id="9227" name="Rectangle 11"/>
          <p:cNvSpPr>
            <a:spLocks noChangeArrowheads="1"/>
          </p:cNvSpPr>
          <p:nvPr/>
        </p:nvSpPr>
        <p:spPr bwMode="auto">
          <a:xfrm>
            <a:off x="6300788" y="4003675"/>
            <a:ext cx="2519362" cy="914400"/>
          </a:xfrm>
          <a:prstGeom prst="rect">
            <a:avLst/>
          </a:prstGeom>
          <a:solidFill>
            <a:srgbClr val="CCFFCC"/>
          </a:solidFill>
          <a:ln w="38100">
            <a:solidFill>
              <a:srgbClr val="FF5050"/>
            </a:solidFill>
            <a:miter lim="800000"/>
            <a:headEnd/>
            <a:tailEnd/>
          </a:ln>
        </p:spPr>
        <p:txBody>
          <a:bodyPr wrap="none" anchor="ctr"/>
          <a:lstStyle/>
          <a:p>
            <a:pPr algn="ctr"/>
            <a:r>
              <a:rPr lang="kk-KZ" sz="2400" b="1">
                <a:solidFill>
                  <a:srgbClr val="333333"/>
                </a:solidFill>
                <a:latin typeface="Tahoma" pitchFamily="34" charset="0"/>
              </a:rPr>
              <a:t>КҮШСІЗ</a:t>
            </a:r>
            <a:endParaRPr lang="ru-RU" sz="2400" b="1">
              <a:solidFill>
                <a:srgbClr val="333333"/>
              </a:solidFill>
              <a:latin typeface="Tahoma" pitchFamily="34" charset="0"/>
            </a:endParaRPr>
          </a:p>
          <a:p>
            <a:pPr algn="ctr"/>
            <a:r>
              <a:rPr lang="kk-KZ" sz="2400" b="1">
                <a:solidFill>
                  <a:srgbClr val="333333"/>
                </a:solidFill>
                <a:latin typeface="Tahoma" pitchFamily="34" charset="0"/>
              </a:rPr>
              <a:t>МЕМЛЕКЕТТЕР</a:t>
            </a:r>
            <a:endParaRPr lang="ru-RU" sz="2400" b="1">
              <a:solidFill>
                <a:srgbClr val="333333"/>
              </a:solidFill>
              <a:latin typeface="Tahoma" pitchFamily="34" charset="0"/>
            </a:endParaRPr>
          </a:p>
        </p:txBody>
      </p:sp>
      <p:sp>
        <p:nvSpPr>
          <p:cNvPr id="9228" name="Rectangle 12"/>
          <p:cNvSpPr>
            <a:spLocks noChangeArrowheads="1"/>
          </p:cNvSpPr>
          <p:nvPr/>
        </p:nvSpPr>
        <p:spPr bwMode="auto">
          <a:xfrm>
            <a:off x="6300788" y="5300663"/>
            <a:ext cx="2519362" cy="914400"/>
          </a:xfrm>
          <a:prstGeom prst="rect">
            <a:avLst/>
          </a:prstGeom>
          <a:solidFill>
            <a:srgbClr val="CCFFCC"/>
          </a:solidFill>
          <a:ln w="38100">
            <a:solidFill>
              <a:srgbClr val="FF5050"/>
            </a:solidFill>
            <a:miter lim="800000"/>
            <a:headEnd/>
            <a:tailEnd/>
          </a:ln>
        </p:spPr>
        <p:txBody>
          <a:bodyPr wrap="none" anchor="ctr"/>
          <a:lstStyle/>
          <a:p>
            <a:pPr algn="ctr"/>
            <a:r>
              <a:rPr lang="ru-RU" b="1">
                <a:solidFill>
                  <a:srgbClr val="333333"/>
                </a:solidFill>
                <a:latin typeface="Tahoma" pitchFamily="34" charset="0"/>
              </a:rPr>
              <a:t>ҚОРЛАРДЫН </a:t>
            </a:r>
          </a:p>
          <a:p>
            <a:pPr algn="ctr"/>
            <a:r>
              <a:rPr lang="ru-RU" b="1">
                <a:solidFill>
                  <a:srgbClr val="333333"/>
                </a:solidFill>
                <a:latin typeface="Tahoma" pitchFamily="34" charset="0"/>
              </a:rPr>
              <a:t>ШЕКТЕЛГЕН</a:t>
            </a:r>
          </a:p>
          <a:p>
            <a:pPr algn="ctr"/>
            <a:r>
              <a:rPr lang="ru-RU" b="1">
                <a:solidFill>
                  <a:srgbClr val="333333"/>
                </a:solidFill>
                <a:latin typeface="Tahoma" pitchFamily="34" charset="0"/>
              </a:rPr>
              <a:t> СИПАТТАМАСЫ</a:t>
            </a:r>
          </a:p>
        </p:txBody>
      </p:sp>
      <p:sp>
        <p:nvSpPr>
          <p:cNvPr id="9229" name="AutoShape 13"/>
          <p:cNvSpPr>
            <a:spLocks noChangeAspect="1" noChangeArrowheads="1"/>
          </p:cNvSpPr>
          <p:nvPr/>
        </p:nvSpPr>
        <p:spPr bwMode="auto">
          <a:xfrm rot="1287478">
            <a:off x="2700338" y="1700213"/>
            <a:ext cx="4189412" cy="4189412"/>
          </a:xfrm>
          <a:prstGeom prst="lightningBolt">
            <a:avLst/>
          </a:prstGeom>
          <a:gradFill rotWithShape="1">
            <a:gsLst>
              <a:gs pos="0">
                <a:srgbClr val="FF5050"/>
              </a:gs>
              <a:gs pos="100000">
                <a:srgbClr val="762525"/>
              </a:gs>
            </a:gsLst>
            <a:path path="rect">
              <a:fillToRect l="50000" t="50000" r="50000" b="50000"/>
            </a:path>
          </a:gradFill>
          <a:ln w="25400">
            <a:solidFill>
              <a:srgbClr val="333333"/>
            </a:solidFill>
            <a:miter lim="800000"/>
            <a:headEnd/>
            <a:tailEnd/>
          </a:ln>
        </p:spPr>
        <p:txBody>
          <a:bodyPr wrap="none" anchor="ctr"/>
          <a:lstStyle/>
          <a:p>
            <a:pPr algn="ctr"/>
            <a:r>
              <a:rPr lang="kk-KZ" sz="3200" b="1">
                <a:solidFill>
                  <a:srgbClr val="333333"/>
                </a:solidFill>
                <a:latin typeface="Verdana" pitchFamily="34" charset="0"/>
              </a:rPr>
              <a:t>ШИЕЛЕНІСТЕР</a:t>
            </a:r>
            <a:endParaRPr lang="ru-RU" sz="3200" b="1">
              <a:solidFill>
                <a:srgbClr val="333333"/>
              </a:solidFill>
              <a:latin typeface="Verdana" pitchFamily="34" charset="0"/>
            </a:endParaRPr>
          </a:p>
        </p:txBody>
      </p:sp>
      <p:sp>
        <p:nvSpPr>
          <p:cNvPr id="198667" name="AutoShape 14">
            <a:hlinkClick r:id="rId2" action="ppaction://hlinksldjump" highlightClick="1"/>
          </p:cNvPr>
          <p:cNvSpPr>
            <a:spLocks noChangeArrowheads="1"/>
          </p:cNvSpPr>
          <p:nvPr/>
        </p:nvSpPr>
        <p:spPr bwMode="auto">
          <a:xfrm>
            <a:off x="8604250" y="6308725"/>
            <a:ext cx="395288" cy="395288"/>
          </a:xfrm>
          <a:prstGeom prst="actionButtonHome">
            <a:avLst/>
          </a:prstGeom>
          <a:solidFill>
            <a:schemeClr val="accent1"/>
          </a:solidFill>
          <a:ln w="9525">
            <a:noFill/>
            <a:miter lim="800000"/>
            <a:headEnd/>
            <a:tailEnd/>
          </a:ln>
        </p:spPr>
        <p:txBody>
          <a:bodyPr wrap="none" anchor="ctr"/>
          <a:lstStyle/>
          <a:p>
            <a:endParaRPr lang="ru-RU">
              <a:latin typeface="Verdana" pitchFamily="34" charset="0"/>
            </a:endParaRP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500"/>
                                  </p:stCondLst>
                                  <p:childTnLst>
                                    <p:set>
                                      <p:cBhvr>
                                        <p:cTn id="6" dur="1" fill="hold">
                                          <p:stCondLst>
                                            <p:cond delay="0"/>
                                          </p:stCondLst>
                                        </p:cTn>
                                        <p:tgtEl>
                                          <p:spTgt spid="9220"/>
                                        </p:tgtEl>
                                        <p:attrNameLst>
                                          <p:attrName>style.visibility</p:attrName>
                                        </p:attrNameLst>
                                      </p:cBhvr>
                                      <p:to>
                                        <p:strVal val="visible"/>
                                      </p:to>
                                    </p:set>
                                    <p:anim calcmode="lin" valueType="num">
                                      <p:cBhvr>
                                        <p:cTn id="7" dur="500" fill="hold"/>
                                        <p:tgtEl>
                                          <p:spTgt spid="9220"/>
                                        </p:tgtEl>
                                        <p:attrNameLst>
                                          <p:attrName>ppt_w</p:attrName>
                                        </p:attrNameLst>
                                      </p:cBhvr>
                                      <p:tavLst>
                                        <p:tav tm="0">
                                          <p:val>
                                            <p:fltVal val="0"/>
                                          </p:val>
                                        </p:tav>
                                        <p:tav tm="100000">
                                          <p:val>
                                            <p:strVal val="#ppt_w"/>
                                          </p:val>
                                        </p:tav>
                                      </p:tavLst>
                                    </p:anim>
                                    <p:anim calcmode="lin" valueType="num">
                                      <p:cBhvr>
                                        <p:cTn id="8" dur="500" fill="hold"/>
                                        <p:tgtEl>
                                          <p:spTgt spid="9220"/>
                                        </p:tgtEl>
                                        <p:attrNameLst>
                                          <p:attrName>ppt_h</p:attrName>
                                        </p:attrNameLst>
                                      </p:cBhvr>
                                      <p:tavLst>
                                        <p:tav tm="0">
                                          <p:val>
                                            <p:strVal val="#ppt_h"/>
                                          </p:val>
                                        </p:tav>
                                        <p:tav tm="100000">
                                          <p:val>
                                            <p:strVal val="#ppt_h"/>
                                          </p:val>
                                        </p:tav>
                                      </p:tavLst>
                                    </p:anim>
                                  </p:childTnLst>
                                </p:cTn>
                              </p:par>
                            </p:childTnLst>
                          </p:cTn>
                        </p:par>
                        <p:par>
                          <p:cTn id="9" fill="hold">
                            <p:stCondLst>
                              <p:cond delay="1000"/>
                            </p:stCondLst>
                            <p:childTnLst>
                              <p:par>
                                <p:cTn id="10" presetID="35" presetClass="entr" presetSubtype="0" fill="hold" nodeType="afterEffect">
                                  <p:stCondLst>
                                    <p:cond delay="0"/>
                                  </p:stCondLst>
                                  <p:childTnLst>
                                    <p:set>
                                      <p:cBhvr>
                                        <p:cTn id="11" dur="1" fill="hold">
                                          <p:stCondLst>
                                            <p:cond delay="0"/>
                                          </p:stCondLst>
                                        </p:cTn>
                                        <p:tgtEl>
                                          <p:spTgt spid="9229">
                                            <p:txEl>
                                              <p:pRg st="0" end="0"/>
                                            </p:txEl>
                                          </p:spTgt>
                                        </p:tgtEl>
                                        <p:attrNameLst>
                                          <p:attrName>style.visibility</p:attrName>
                                        </p:attrNameLst>
                                      </p:cBhvr>
                                      <p:to>
                                        <p:strVal val="visible"/>
                                      </p:to>
                                    </p:set>
                                    <p:animEffect transition="in" filter="fade">
                                      <p:cBhvr>
                                        <p:cTn id="12" dur="2000"/>
                                        <p:tgtEl>
                                          <p:spTgt spid="9229">
                                            <p:txEl>
                                              <p:pRg st="0" end="0"/>
                                            </p:txEl>
                                          </p:spTgt>
                                        </p:tgtEl>
                                      </p:cBhvr>
                                    </p:animEffect>
                                    <p:anim calcmode="lin" valueType="num">
                                      <p:cBhvr>
                                        <p:cTn id="13" dur="2000" fill="hold"/>
                                        <p:tgtEl>
                                          <p:spTgt spid="9229">
                                            <p:txEl>
                                              <p:pRg st="0" end="0"/>
                                            </p:txEl>
                                          </p:spTgt>
                                        </p:tgtEl>
                                        <p:attrNameLst>
                                          <p:attrName>style.rotation</p:attrName>
                                        </p:attrNameLst>
                                      </p:cBhvr>
                                      <p:tavLst>
                                        <p:tav tm="0">
                                          <p:val>
                                            <p:fltVal val="720"/>
                                          </p:val>
                                        </p:tav>
                                        <p:tav tm="100000">
                                          <p:val>
                                            <p:fltVal val="0"/>
                                          </p:val>
                                        </p:tav>
                                      </p:tavLst>
                                    </p:anim>
                                    <p:anim calcmode="lin" valueType="num">
                                      <p:cBhvr>
                                        <p:cTn id="14" dur="2000" fill="hold"/>
                                        <p:tgtEl>
                                          <p:spTgt spid="9229">
                                            <p:txEl>
                                              <p:pRg st="0" end="0"/>
                                            </p:txEl>
                                          </p:spTgt>
                                        </p:tgtEl>
                                        <p:attrNameLst>
                                          <p:attrName>ppt_h</p:attrName>
                                        </p:attrNameLst>
                                      </p:cBhvr>
                                      <p:tavLst>
                                        <p:tav tm="0">
                                          <p:val>
                                            <p:fltVal val="0"/>
                                          </p:val>
                                        </p:tav>
                                        <p:tav tm="100000">
                                          <p:val>
                                            <p:strVal val="#ppt_h"/>
                                          </p:val>
                                        </p:tav>
                                      </p:tavLst>
                                    </p:anim>
                                    <p:anim calcmode="lin" valueType="num">
                                      <p:cBhvr>
                                        <p:cTn id="15" dur="2000" fill="hold"/>
                                        <p:tgtEl>
                                          <p:spTgt spid="9229">
                                            <p:txEl>
                                              <p:pRg st="0" end="0"/>
                                            </p:txEl>
                                          </p:spTgt>
                                        </p:tgtEl>
                                        <p:attrNameLst>
                                          <p:attrName>ppt_w</p:attrName>
                                        </p:attrNameLst>
                                      </p:cBhvr>
                                      <p:tavLst>
                                        <p:tav tm="0">
                                          <p:val>
                                            <p:fltVal val="0"/>
                                          </p:val>
                                        </p:tav>
                                        <p:tav tm="100000">
                                          <p:val>
                                            <p:strVal val="#ppt_w"/>
                                          </p:val>
                                        </p:tav>
                                      </p:tavLst>
                                    </p:anim>
                                  </p:childTnLst>
                                </p:cTn>
                              </p:par>
                              <p:par>
                                <p:cTn id="16" presetID="10" presetClass="entr" presetSubtype="0" fill="hold" grpId="0" nodeType="withEffect">
                                  <p:stCondLst>
                                    <p:cond delay="0"/>
                                  </p:stCondLst>
                                  <p:childTnLst>
                                    <p:set>
                                      <p:cBhvr>
                                        <p:cTn id="17" dur="1" fill="hold">
                                          <p:stCondLst>
                                            <p:cond delay="0"/>
                                          </p:stCondLst>
                                        </p:cTn>
                                        <p:tgtEl>
                                          <p:spTgt spid="9229">
                                            <p:bg/>
                                          </p:spTgt>
                                        </p:tgtEl>
                                        <p:attrNameLst>
                                          <p:attrName>style.visibility</p:attrName>
                                        </p:attrNameLst>
                                      </p:cBhvr>
                                      <p:to>
                                        <p:strVal val="visible"/>
                                      </p:to>
                                    </p:set>
                                    <p:animEffect transition="in" filter="fade">
                                      <p:cBhvr>
                                        <p:cTn id="18" dur="2000"/>
                                        <p:tgtEl>
                                          <p:spTgt spid="9229">
                                            <p:bg/>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229">
                                            <p:txEl>
                                              <p:pRg st="0" end="0"/>
                                            </p:txEl>
                                          </p:spTgt>
                                        </p:tgtEl>
                                        <p:attrNameLst>
                                          <p:attrName>style.visibility</p:attrName>
                                        </p:attrNameLst>
                                      </p:cBhvr>
                                      <p:to>
                                        <p:strVal val="visible"/>
                                      </p:to>
                                    </p:set>
                                    <p:animEffect transition="in" filter="fade">
                                      <p:cBhvr>
                                        <p:cTn id="21" dur="2000"/>
                                        <p:tgtEl>
                                          <p:spTgt spid="9229">
                                            <p:txEl>
                                              <p:pRg st="0" end="0"/>
                                            </p:txEl>
                                          </p:spTgt>
                                        </p:tgtEl>
                                      </p:cBhvr>
                                    </p:animEffect>
                                  </p:childTnLst>
                                </p:cTn>
                              </p:par>
                            </p:childTnLst>
                          </p:cTn>
                        </p:par>
                        <p:par>
                          <p:cTn id="22" fill="hold">
                            <p:stCondLst>
                              <p:cond delay="3000"/>
                            </p:stCondLst>
                            <p:childTnLst>
                              <p:par>
                                <p:cTn id="23" presetID="51" presetClass="entr" presetSubtype="0" fill="hold" grpId="0" nodeType="afterEffect">
                                  <p:stCondLst>
                                    <p:cond delay="0"/>
                                  </p:stCondLst>
                                  <p:childTnLst>
                                    <p:set>
                                      <p:cBhvr>
                                        <p:cTn id="24" dur="1" fill="hold">
                                          <p:stCondLst>
                                            <p:cond delay="0"/>
                                          </p:stCondLst>
                                        </p:cTn>
                                        <p:tgtEl>
                                          <p:spTgt spid="9221"/>
                                        </p:tgtEl>
                                        <p:attrNameLst>
                                          <p:attrName>style.visibility</p:attrName>
                                        </p:attrNameLst>
                                      </p:cBhvr>
                                      <p:to>
                                        <p:strVal val="visible"/>
                                      </p:to>
                                    </p:set>
                                    <p:animEffect transition="in" filter="fade">
                                      <p:cBhvr>
                                        <p:cTn id="25" dur="770" decel="100000"/>
                                        <p:tgtEl>
                                          <p:spTgt spid="9221"/>
                                        </p:tgtEl>
                                      </p:cBhvr>
                                    </p:animEffect>
                                    <p:animScale>
                                      <p:cBhvr>
                                        <p:cTn id="26" dur="770" decel="100000"/>
                                        <p:tgtEl>
                                          <p:spTgt spid="9221"/>
                                        </p:tgtEl>
                                      </p:cBhvr>
                                      <p:from x="10000" y="10000"/>
                                      <p:to x="200000" y="450000"/>
                                    </p:animScale>
                                    <p:animScale>
                                      <p:cBhvr>
                                        <p:cTn id="27" dur="1230" accel="100000" fill="hold">
                                          <p:stCondLst>
                                            <p:cond delay="770"/>
                                          </p:stCondLst>
                                        </p:cTn>
                                        <p:tgtEl>
                                          <p:spTgt spid="9221"/>
                                        </p:tgtEl>
                                      </p:cBhvr>
                                      <p:from x="200000" y="450000"/>
                                      <p:to x="100000" y="100000"/>
                                    </p:animScale>
                                    <p:set>
                                      <p:cBhvr>
                                        <p:cTn id="28" dur="770" fill="hold"/>
                                        <p:tgtEl>
                                          <p:spTgt spid="9221"/>
                                        </p:tgtEl>
                                        <p:attrNameLst>
                                          <p:attrName>ppt_x</p:attrName>
                                        </p:attrNameLst>
                                      </p:cBhvr>
                                      <p:to>
                                        <p:strVal val="(0.5)"/>
                                      </p:to>
                                    </p:set>
                                    <p:anim from="(0.5)" to="(#ppt_x)" calcmode="lin" valueType="num">
                                      <p:cBhvr>
                                        <p:cTn id="29" dur="1230" accel="100000" fill="hold">
                                          <p:stCondLst>
                                            <p:cond delay="770"/>
                                          </p:stCondLst>
                                        </p:cTn>
                                        <p:tgtEl>
                                          <p:spTgt spid="9221"/>
                                        </p:tgtEl>
                                        <p:attrNameLst>
                                          <p:attrName>ppt_x</p:attrName>
                                        </p:attrNameLst>
                                      </p:cBhvr>
                                    </p:anim>
                                    <p:set>
                                      <p:cBhvr>
                                        <p:cTn id="30" dur="770" fill="hold"/>
                                        <p:tgtEl>
                                          <p:spTgt spid="9221"/>
                                        </p:tgtEl>
                                        <p:attrNameLst>
                                          <p:attrName>ppt_y</p:attrName>
                                        </p:attrNameLst>
                                      </p:cBhvr>
                                      <p:to>
                                        <p:strVal val="(#ppt_y+0.4)"/>
                                      </p:to>
                                    </p:set>
                                    <p:anim from="(#ppt_y+0.4)" to="(#ppt_y)" calcmode="lin" valueType="num">
                                      <p:cBhvr>
                                        <p:cTn id="31" dur="1230" accel="100000" fill="hold">
                                          <p:stCondLst>
                                            <p:cond delay="770"/>
                                          </p:stCondLst>
                                        </p:cTn>
                                        <p:tgtEl>
                                          <p:spTgt spid="9221"/>
                                        </p:tgtEl>
                                        <p:attrNameLst>
                                          <p:attrName>ppt_y</p:attrName>
                                        </p:attrNameLst>
                                      </p:cBhvr>
                                    </p:anim>
                                  </p:childTnLst>
                                </p:cTn>
                              </p:par>
                              <p:par>
                                <p:cTn id="32" presetID="51" presetClass="entr" presetSubtype="0" fill="hold" grpId="0" nodeType="withEffect">
                                  <p:stCondLst>
                                    <p:cond delay="0"/>
                                  </p:stCondLst>
                                  <p:childTnLst>
                                    <p:set>
                                      <p:cBhvr>
                                        <p:cTn id="33" dur="1" fill="hold">
                                          <p:stCondLst>
                                            <p:cond delay="0"/>
                                          </p:stCondLst>
                                        </p:cTn>
                                        <p:tgtEl>
                                          <p:spTgt spid="9225"/>
                                        </p:tgtEl>
                                        <p:attrNameLst>
                                          <p:attrName>style.visibility</p:attrName>
                                        </p:attrNameLst>
                                      </p:cBhvr>
                                      <p:to>
                                        <p:strVal val="visible"/>
                                      </p:to>
                                    </p:set>
                                    <p:animEffect transition="in" filter="fade">
                                      <p:cBhvr>
                                        <p:cTn id="34" dur="770" decel="100000"/>
                                        <p:tgtEl>
                                          <p:spTgt spid="9225"/>
                                        </p:tgtEl>
                                      </p:cBhvr>
                                    </p:animEffect>
                                    <p:animScale>
                                      <p:cBhvr>
                                        <p:cTn id="35" dur="770" decel="100000"/>
                                        <p:tgtEl>
                                          <p:spTgt spid="9225"/>
                                        </p:tgtEl>
                                      </p:cBhvr>
                                      <p:from x="10000" y="10000"/>
                                      <p:to x="200000" y="450000"/>
                                    </p:animScale>
                                    <p:animScale>
                                      <p:cBhvr>
                                        <p:cTn id="36" dur="1230" accel="100000" fill="hold">
                                          <p:stCondLst>
                                            <p:cond delay="770"/>
                                          </p:stCondLst>
                                        </p:cTn>
                                        <p:tgtEl>
                                          <p:spTgt spid="9225"/>
                                        </p:tgtEl>
                                      </p:cBhvr>
                                      <p:from x="200000" y="450000"/>
                                      <p:to x="100000" y="100000"/>
                                    </p:animScale>
                                    <p:set>
                                      <p:cBhvr>
                                        <p:cTn id="37" dur="770" fill="hold"/>
                                        <p:tgtEl>
                                          <p:spTgt spid="9225"/>
                                        </p:tgtEl>
                                        <p:attrNameLst>
                                          <p:attrName>ppt_x</p:attrName>
                                        </p:attrNameLst>
                                      </p:cBhvr>
                                      <p:to>
                                        <p:strVal val="(0.5)"/>
                                      </p:to>
                                    </p:set>
                                    <p:anim from="(0.5)" to="(#ppt_x)" calcmode="lin" valueType="num">
                                      <p:cBhvr>
                                        <p:cTn id="38" dur="1230" accel="100000" fill="hold">
                                          <p:stCondLst>
                                            <p:cond delay="770"/>
                                          </p:stCondLst>
                                        </p:cTn>
                                        <p:tgtEl>
                                          <p:spTgt spid="9225"/>
                                        </p:tgtEl>
                                        <p:attrNameLst>
                                          <p:attrName>ppt_x</p:attrName>
                                        </p:attrNameLst>
                                      </p:cBhvr>
                                    </p:anim>
                                    <p:set>
                                      <p:cBhvr>
                                        <p:cTn id="39" dur="770" fill="hold"/>
                                        <p:tgtEl>
                                          <p:spTgt spid="9225"/>
                                        </p:tgtEl>
                                        <p:attrNameLst>
                                          <p:attrName>ppt_y</p:attrName>
                                        </p:attrNameLst>
                                      </p:cBhvr>
                                      <p:to>
                                        <p:strVal val="(#ppt_y+0.4)"/>
                                      </p:to>
                                    </p:set>
                                    <p:anim from="(#ppt_y+0.4)" to="(#ppt_y)" calcmode="lin" valueType="num">
                                      <p:cBhvr>
                                        <p:cTn id="40" dur="1230" accel="100000" fill="hold">
                                          <p:stCondLst>
                                            <p:cond delay="770"/>
                                          </p:stCondLst>
                                        </p:cTn>
                                        <p:tgtEl>
                                          <p:spTgt spid="9225"/>
                                        </p:tgtEl>
                                        <p:attrNameLst>
                                          <p:attrName>ppt_y</p:attrName>
                                        </p:attrNameLst>
                                      </p:cBhvr>
                                    </p:anim>
                                  </p:childTnLst>
                                </p:cTn>
                              </p:par>
                            </p:childTnLst>
                          </p:cTn>
                        </p:par>
                        <p:par>
                          <p:cTn id="41" fill="hold">
                            <p:stCondLst>
                              <p:cond delay="5000"/>
                            </p:stCondLst>
                            <p:childTnLst>
                              <p:par>
                                <p:cTn id="42" presetID="51" presetClass="entr" presetSubtype="0" fill="hold" grpId="0" nodeType="afterEffect">
                                  <p:stCondLst>
                                    <p:cond delay="0"/>
                                  </p:stCondLst>
                                  <p:childTnLst>
                                    <p:set>
                                      <p:cBhvr>
                                        <p:cTn id="43" dur="1" fill="hold">
                                          <p:stCondLst>
                                            <p:cond delay="0"/>
                                          </p:stCondLst>
                                        </p:cTn>
                                        <p:tgtEl>
                                          <p:spTgt spid="9222"/>
                                        </p:tgtEl>
                                        <p:attrNameLst>
                                          <p:attrName>style.visibility</p:attrName>
                                        </p:attrNameLst>
                                      </p:cBhvr>
                                      <p:to>
                                        <p:strVal val="visible"/>
                                      </p:to>
                                    </p:set>
                                    <p:animEffect transition="in" filter="fade">
                                      <p:cBhvr>
                                        <p:cTn id="44" dur="770" decel="100000"/>
                                        <p:tgtEl>
                                          <p:spTgt spid="9222"/>
                                        </p:tgtEl>
                                      </p:cBhvr>
                                    </p:animEffect>
                                    <p:animScale>
                                      <p:cBhvr>
                                        <p:cTn id="45" dur="770" decel="100000"/>
                                        <p:tgtEl>
                                          <p:spTgt spid="9222"/>
                                        </p:tgtEl>
                                      </p:cBhvr>
                                      <p:from x="10000" y="10000"/>
                                      <p:to x="200000" y="450000"/>
                                    </p:animScale>
                                    <p:animScale>
                                      <p:cBhvr>
                                        <p:cTn id="46" dur="1230" accel="100000" fill="hold">
                                          <p:stCondLst>
                                            <p:cond delay="770"/>
                                          </p:stCondLst>
                                        </p:cTn>
                                        <p:tgtEl>
                                          <p:spTgt spid="9222"/>
                                        </p:tgtEl>
                                      </p:cBhvr>
                                      <p:from x="200000" y="450000"/>
                                      <p:to x="100000" y="100000"/>
                                    </p:animScale>
                                    <p:set>
                                      <p:cBhvr>
                                        <p:cTn id="47" dur="770" fill="hold"/>
                                        <p:tgtEl>
                                          <p:spTgt spid="9222"/>
                                        </p:tgtEl>
                                        <p:attrNameLst>
                                          <p:attrName>ppt_x</p:attrName>
                                        </p:attrNameLst>
                                      </p:cBhvr>
                                      <p:to>
                                        <p:strVal val="(0.5)"/>
                                      </p:to>
                                    </p:set>
                                    <p:anim from="(0.5)" to="(#ppt_x)" calcmode="lin" valueType="num">
                                      <p:cBhvr>
                                        <p:cTn id="48" dur="1230" accel="100000" fill="hold">
                                          <p:stCondLst>
                                            <p:cond delay="770"/>
                                          </p:stCondLst>
                                        </p:cTn>
                                        <p:tgtEl>
                                          <p:spTgt spid="9222"/>
                                        </p:tgtEl>
                                        <p:attrNameLst>
                                          <p:attrName>ppt_x</p:attrName>
                                        </p:attrNameLst>
                                      </p:cBhvr>
                                    </p:anim>
                                    <p:set>
                                      <p:cBhvr>
                                        <p:cTn id="49" dur="770" fill="hold"/>
                                        <p:tgtEl>
                                          <p:spTgt spid="9222"/>
                                        </p:tgtEl>
                                        <p:attrNameLst>
                                          <p:attrName>ppt_y</p:attrName>
                                        </p:attrNameLst>
                                      </p:cBhvr>
                                      <p:to>
                                        <p:strVal val="(#ppt_y+0.4)"/>
                                      </p:to>
                                    </p:set>
                                    <p:anim from="(#ppt_y+0.4)" to="(#ppt_y)" calcmode="lin" valueType="num">
                                      <p:cBhvr>
                                        <p:cTn id="50" dur="1230" accel="100000" fill="hold">
                                          <p:stCondLst>
                                            <p:cond delay="770"/>
                                          </p:stCondLst>
                                        </p:cTn>
                                        <p:tgtEl>
                                          <p:spTgt spid="9222"/>
                                        </p:tgtEl>
                                        <p:attrNameLst>
                                          <p:attrName>ppt_y</p:attrName>
                                        </p:attrNameLst>
                                      </p:cBhvr>
                                    </p:anim>
                                  </p:childTnLst>
                                </p:cTn>
                              </p:par>
                              <p:par>
                                <p:cTn id="51" presetID="51" presetClass="entr" presetSubtype="0" fill="hold" grpId="0" nodeType="withEffect">
                                  <p:stCondLst>
                                    <p:cond delay="0"/>
                                  </p:stCondLst>
                                  <p:childTnLst>
                                    <p:set>
                                      <p:cBhvr>
                                        <p:cTn id="52" dur="1" fill="hold">
                                          <p:stCondLst>
                                            <p:cond delay="0"/>
                                          </p:stCondLst>
                                        </p:cTn>
                                        <p:tgtEl>
                                          <p:spTgt spid="9226"/>
                                        </p:tgtEl>
                                        <p:attrNameLst>
                                          <p:attrName>style.visibility</p:attrName>
                                        </p:attrNameLst>
                                      </p:cBhvr>
                                      <p:to>
                                        <p:strVal val="visible"/>
                                      </p:to>
                                    </p:set>
                                    <p:animEffect transition="in" filter="fade">
                                      <p:cBhvr>
                                        <p:cTn id="53" dur="770" decel="100000"/>
                                        <p:tgtEl>
                                          <p:spTgt spid="9226"/>
                                        </p:tgtEl>
                                      </p:cBhvr>
                                    </p:animEffect>
                                    <p:animScale>
                                      <p:cBhvr>
                                        <p:cTn id="54" dur="770" decel="100000"/>
                                        <p:tgtEl>
                                          <p:spTgt spid="9226"/>
                                        </p:tgtEl>
                                      </p:cBhvr>
                                      <p:from x="10000" y="10000"/>
                                      <p:to x="200000" y="450000"/>
                                    </p:animScale>
                                    <p:animScale>
                                      <p:cBhvr>
                                        <p:cTn id="55" dur="1230" accel="100000" fill="hold">
                                          <p:stCondLst>
                                            <p:cond delay="770"/>
                                          </p:stCondLst>
                                        </p:cTn>
                                        <p:tgtEl>
                                          <p:spTgt spid="9226"/>
                                        </p:tgtEl>
                                      </p:cBhvr>
                                      <p:from x="200000" y="450000"/>
                                      <p:to x="100000" y="100000"/>
                                    </p:animScale>
                                    <p:set>
                                      <p:cBhvr>
                                        <p:cTn id="56" dur="770" fill="hold"/>
                                        <p:tgtEl>
                                          <p:spTgt spid="9226"/>
                                        </p:tgtEl>
                                        <p:attrNameLst>
                                          <p:attrName>ppt_x</p:attrName>
                                        </p:attrNameLst>
                                      </p:cBhvr>
                                      <p:to>
                                        <p:strVal val="(0.5)"/>
                                      </p:to>
                                    </p:set>
                                    <p:anim from="(0.5)" to="(#ppt_x)" calcmode="lin" valueType="num">
                                      <p:cBhvr>
                                        <p:cTn id="57" dur="1230" accel="100000" fill="hold">
                                          <p:stCondLst>
                                            <p:cond delay="770"/>
                                          </p:stCondLst>
                                        </p:cTn>
                                        <p:tgtEl>
                                          <p:spTgt spid="9226"/>
                                        </p:tgtEl>
                                        <p:attrNameLst>
                                          <p:attrName>ppt_x</p:attrName>
                                        </p:attrNameLst>
                                      </p:cBhvr>
                                    </p:anim>
                                    <p:set>
                                      <p:cBhvr>
                                        <p:cTn id="58" dur="770" fill="hold"/>
                                        <p:tgtEl>
                                          <p:spTgt spid="9226"/>
                                        </p:tgtEl>
                                        <p:attrNameLst>
                                          <p:attrName>ppt_y</p:attrName>
                                        </p:attrNameLst>
                                      </p:cBhvr>
                                      <p:to>
                                        <p:strVal val="(#ppt_y+0.4)"/>
                                      </p:to>
                                    </p:set>
                                    <p:anim from="(#ppt_y+0.4)" to="(#ppt_y)" calcmode="lin" valueType="num">
                                      <p:cBhvr>
                                        <p:cTn id="59" dur="1230" accel="100000" fill="hold">
                                          <p:stCondLst>
                                            <p:cond delay="770"/>
                                          </p:stCondLst>
                                        </p:cTn>
                                        <p:tgtEl>
                                          <p:spTgt spid="9226"/>
                                        </p:tgtEl>
                                        <p:attrNameLst>
                                          <p:attrName>ppt_y</p:attrName>
                                        </p:attrNameLst>
                                      </p:cBhvr>
                                    </p:anim>
                                  </p:childTnLst>
                                </p:cTn>
                              </p:par>
                            </p:childTnLst>
                          </p:cTn>
                        </p:par>
                        <p:par>
                          <p:cTn id="60" fill="hold">
                            <p:stCondLst>
                              <p:cond delay="7000"/>
                            </p:stCondLst>
                            <p:childTnLst>
                              <p:par>
                                <p:cTn id="61" presetID="51" presetClass="entr" presetSubtype="0" fill="hold" grpId="0" nodeType="afterEffect">
                                  <p:stCondLst>
                                    <p:cond delay="0"/>
                                  </p:stCondLst>
                                  <p:childTnLst>
                                    <p:set>
                                      <p:cBhvr>
                                        <p:cTn id="62" dur="1" fill="hold">
                                          <p:stCondLst>
                                            <p:cond delay="0"/>
                                          </p:stCondLst>
                                        </p:cTn>
                                        <p:tgtEl>
                                          <p:spTgt spid="9223"/>
                                        </p:tgtEl>
                                        <p:attrNameLst>
                                          <p:attrName>style.visibility</p:attrName>
                                        </p:attrNameLst>
                                      </p:cBhvr>
                                      <p:to>
                                        <p:strVal val="visible"/>
                                      </p:to>
                                    </p:set>
                                    <p:animEffect transition="in" filter="fade">
                                      <p:cBhvr>
                                        <p:cTn id="63" dur="770" decel="100000"/>
                                        <p:tgtEl>
                                          <p:spTgt spid="9223"/>
                                        </p:tgtEl>
                                      </p:cBhvr>
                                    </p:animEffect>
                                    <p:animScale>
                                      <p:cBhvr>
                                        <p:cTn id="64" dur="770" decel="100000"/>
                                        <p:tgtEl>
                                          <p:spTgt spid="9223"/>
                                        </p:tgtEl>
                                      </p:cBhvr>
                                      <p:from x="10000" y="10000"/>
                                      <p:to x="200000" y="450000"/>
                                    </p:animScale>
                                    <p:animScale>
                                      <p:cBhvr>
                                        <p:cTn id="65" dur="1230" accel="100000" fill="hold">
                                          <p:stCondLst>
                                            <p:cond delay="770"/>
                                          </p:stCondLst>
                                        </p:cTn>
                                        <p:tgtEl>
                                          <p:spTgt spid="9223"/>
                                        </p:tgtEl>
                                      </p:cBhvr>
                                      <p:from x="200000" y="450000"/>
                                      <p:to x="100000" y="100000"/>
                                    </p:animScale>
                                    <p:set>
                                      <p:cBhvr>
                                        <p:cTn id="66" dur="770" fill="hold"/>
                                        <p:tgtEl>
                                          <p:spTgt spid="9223"/>
                                        </p:tgtEl>
                                        <p:attrNameLst>
                                          <p:attrName>ppt_x</p:attrName>
                                        </p:attrNameLst>
                                      </p:cBhvr>
                                      <p:to>
                                        <p:strVal val="(0.5)"/>
                                      </p:to>
                                    </p:set>
                                    <p:anim from="(0.5)" to="(#ppt_x)" calcmode="lin" valueType="num">
                                      <p:cBhvr>
                                        <p:cTn id="67" dur="1230" accel="100000" fill="hold">
                                          <p:stCondLst>
                                            <p:cond delay="770"/>
                                          </p:stCondLst>
                                        </p:cTn>
                                        <p:tgtEl>
                                          <p:spTgt spid="9223"/>
                                        </p:tgtEl>
                                        <p:attrNameLst>
                                          <p:attrName>ppt_x</p:attrName>
                                        </p:attrNameLst>
                                      </p:cBhvr>
                                    </p:anim>
                                    <p:set>
                                      <p:cBhvr>
                                        <p:cTn id="68" dur="770" fill="hold"/>
                                        <p:tgtEl>
                                          <p:spTgt spid="9223"/>
                                        </p:tgtEl>
                                        <p:attrNameLst>
                                          <p:attrName>ppt_y</p:attrName>
                                        </p:attrNameLst>
                                      </p:cBhvr>
                                      <p:to>
                                        <p:strVal val="(#ppt_y+0.4)"/>
                                      </p:to>
                                    </p:set>
                                    <p:anim from="(#ppt_y+0.4)" to="(#ppt_y)" calcmode="lin" valueType="num">
                                      <p:cBhvr>
                                        <p:cTn id="69" dur="1230" accel="100000" fill="hold">
                                          <p:stCondLst>
                                            <p:cond delay="770"/>
                                          </p:stCondLst>
                                        </p:cTn>
                                        <p:tgtEl>
                                          <p:spTgt spid="9223"/>
                                        </p:tgtEl>
                                        <p:attrNameLst>
                                          <p:attrName>ppt_y</p:attrName>
                                        </p:attrNameLst>
                                      </p:cBhvr>
                                    </p:anim>
                                  </p:childTnLst>
                                </p:cTn>
                              </p:par>
                              <p:par>
                                <p:cTn id="70" presetID="51" presetClass="entr" presetSubtype="0" fill="hold" nodeType="withEffect">
                                  <p:stCondLst>
                                    <p:cond delay="0"/>
                                  </p:stCondLst>
                                  <p:childTnLst>
                                    <p:set>
                                      <p:cBhvr>
                                        <p:cTn id="71" dur="1" fill="hold">
                                          <p:stCondLst>
                                            <p:cond delay="0"/>
                                          </p:stCondLst>
                                        </p:cTn>
                                        <p:tgtEl>
                                          <p:spTgt spid="9227"/>
                                        </p:tgtEl>
                                        <p:attrNameLst>
                                          <p:attrName>style.visibility</p:attrName>
                                        </p:attrNameLst>
                                      </p:cBhvr>
                                      <p:to>
                                        <p:strVal val="visible"/>
                                      </p:to>
                                    </p:set>
                                    <p:animEffect transition="in" filter="fade">
                                      <p:cBhvr>
                                        <p:cTn id="72" dur="770" decel="100000"/>
                                        <p:tgtEl>
                                          <p:spTgt spid="9227"/>
                                        </p:tgtEl>
                                      </p:cBhvr>
                                    </p:animEffect>
                                    <p:animScale>
                                      <p:cBhvr>
                                        <p:cTn id="73" dur="770" decel="100000"/>
                                        <p:tgtEl>
                                          <p:spTgt spid="9227"/>
                                        </p:tgtEl>
                                      </p:cBhvr>
                                      <p:from x="10000" y="10000"/>
                                      <p:to x="200000" y="450000"/>
                                    </p:animScale>
                                    <p:animScale>
                                      <p:cBhvr>
                                        <p:cTn id="74" dur="1230" accel="100000" fill="hold">
                                          <p:stCondLst>
                                            <p:cond delay="770"/>
                                          </p:stCondLst>
                                        </p:cTn>
                                        <p:tgtEl>
                                          <p:spTgt spid="9227"/>
                                        </p:tgtEl>
                                      </p:cBhvr>
                                      <p:from x="200000" y="450000"/>
                                      <p:to x="100000" y="100000"/>
                                    </p:animScale>
                                    <p:set>
                                      <p:cBhvr>
                                        <p:cTn id="75" dur="770" fill="hold"/>
                                        <p:tgtEl>
                                          <p:spTgt spid="9227"/>
                                        </p:tgtEl>
                                        <p:attrNameLst>
                                          <p:attrName>ppt_x</p:attrName>
                                        </p:attrNameLst>
                                      </p:cBhvr>
                                      <p:to>
                                        <p:strVal val="(0.5)"/>
                                      </p:to>
                                    </p:set>
                                    <p:anim from="(0.5)" to="(#ppt_x)" calcmode="lin" valueType="num">
                                      <p:cBhvr>
                                        <p:cTn id="76" dur="1230" accel="100000" fill="hold">
                                          <p:stCondLst>
                                            <p:cond delay="770"/>
                                          </p:stCondLst>
                                        </p:cTn>
                                        <p:tgtEl>
                                          <p:spTgt spid="9227"/>
                                        </p:tgtEl>
                                        <p:attrNameLst>
                                          <p:attrName>ppt_x</p:attrName>
                                        </p:attrNameLst>
                                      </p:cBhvr>
                                    </p:anim>
                                    <p:set>
                                      <p:cBhvr>
                                        <p:cTn id="77" dur="770" fill="hold"/>
                                        <p:tgtEl>
                                          <p:spTgt spid="9227"/>
                                        </p:tgtEl>
                                        <p:attrNameLst>
                                          <p:attrName>ppt_y</p:attrName>
                                        </p:attrNameLst>
                                      </p:cBhvr>
                                      <p:to>
                                        <p:strVal val="(#ppt_y+0.4)"/>
                                      </p:to>
                                    </p:set>
                                    <p:anim from="(#ppt_y+0.4)" to="(#ppt_y)" calcmode="lin" valueType="num">
                                      <p:cBhvr>
                                        <p:cTn id="78" dur="1230" accel="100000" fill="hold">
                                          <p:stCondLst>
                                            <p:cond delay="770"/>
                                          </p:stCondLst>
                                        </p:cTn>
                                        <p:tgtEl>
                                          <p:spTgt spid="9227"/>
                                        </p:tgtEl>
                                        <p:attrNameLst>
                                          <p:attrName>ppt_y</p:attrName>
                                        </p:attrNameLst>
                                      </p:cBhvr>
                                    </p:anim>
                                  </p:childTnLst>
                                </p:cTn>
                              </p:par>
                            </p:childTnLst>
                          </p:cTn>
                        </p:par>
                        <p:par>
                          <p:cTn id="79" fill="hold">
                            <p:stCondLst>
                              <p:cond delay="9000"/>
                            </p:stCondLst>
                            <p:childTnLst>
                              <p:par>
                                <p:cTn id="80" presetID="51" presetClass="entr" presetSubtype="0" fill="hold" grpId="0" nodeType="afterEffect">
                                  <p:stCondLst>
                                    <p:cond delay="0"/>
                                  </p:stCondLst>
                                  <p:childTnLst>
                                    <p:set>
                                      <p:cBhvr>
                                        <p:cTn id="81" dur="1" fill="hold">
                                          <p:stCondLst>
                                            <p:cond delay="0"/>
                                          </p:stCondLst>
                                        </p:cTn>
                                        <p:tgtEl>
                                          <p:spTgt spid="9224"/>
                                        </p:tgtEl>
                                        <p:attrNameLst>
                                          <p:attrName>style.visibility</p:attrName>
                                        </p:attrNameLst>
                                      </p:cBhvr>
                                      <p:to>
                                        <p:strVal val="visible"/>
                                      </p:to>
                                    </p:set>
                                    <p:animEffect transition="in" filter="fade">
                                      <p:cBhvr>
                                        <p:cTn id="82" dur="770" decel="100000"/>
                                        <p:tgtEl>
                                          <p:spTgt spid="9224"/>
                                        </p:tgtEl>
                                      </p:cBhvr>
                                    </p:animEffect>
                                    <p:animScale>
                                      <p:cBhvr>
                                        <p:cTn id="83" dur="770" decel="100000"/>
                                        <p:tgtEl>
                                          <p:spTgt spid="9224"/>
                                        </p:tgtEl>
                                      </p:cBhvr>
                                      <p:from x="10000" y="10000"/>
                                      <p:to x="200000" y="450000"/>
                                    </p:animScale>
                                    <p:animScale>
                                      <p:cBhvr>
                                        <p:cTn id="84" dur="1230" accel="100000" fill="hold">
                                          <p:stCondLst>
                                            <p:cond delay="770"/>
                                          </p:stCondLst>
                                        </p:cTn>
                                        <p:tgtEl>
                                          <p:spTgt spid="9224"/>
                                        </p:tgtEl>
                                      </p:cBhvr>
                                      <p:from x="200000" y="450000"/>
                                      <p:to x="100000" y="100000"/>
                                    </p:animScale>
                                    <p:set>
                                      <p:cBhvr>
                                        <p:cTn id="85" dur="770" fill="hold"/>
                                        <p:tgtEl>
                                          <p:spTgt spid="9224"/>
                                        </p:tgtEl>
                                        <p:attrNameLst>
                                          <p:attrName>ppt_x</p:attrName>
                                        </p:attrNameLst>
                                      </p:cBhvr>
                                      <p:to>
                                        <p:strVal val="(0.5)"/>
                                      </p:to>
                                    </p:set>
                                    <p:anim from="(0.5)" to="(#ppt_x)" calcmode="lin" valueType="num">
                                      <p:cBhvr>
                                        <p:cTn id="86" dur="1230" accel="100000" fill="hold">
                                          <p:stCondLst>
                                            <p:cond delay="770"/>
                                          </p:stCondLst>
                                        </p:cTn>
                                        <p:tgtEl>
                                          <p:spTgt spid="9224"/>
                                        </p:tgtEl>
                                        <p:attrNameLst>
                                          <p:attrName>ppt_x</p:attrName>
                                        </p:attrNameLst>
                                      </p:cBhvr>
                                    </p:anim>
                                    <p:set>
                                      <p:cBhvr>
                                        <p:cTn id="87" dur="770" fill="hold"/>
                                        <p:tgtEl>
                                          <p:spTgt spid="9224"/>
                                        </p:tgtEl>
                                        <p:attrNameLst>
                                          <p:attrName>ppt_y</p:attrName>
                                        </p:attrNameLst>
                                      </p:cBhvr>
                                      <p:to>
                                        <p:strVal val="(#ppt_y+0.4)"/>
                                      </p:to>
                                    </p:set>
                                    <p:anim from="(#ppt_y+0.4)" to="(#ppt_y)" calcmode="lin" valueType="num">
                                      <p:cBhvr>
                                        <p:cTn id="88" dur="1230" accel="100000" fill="hold">
                                          <p:stCondLst>
                                            <p:cond delay="770"/>
                                          </p:stCondLst>
                                        </p:cTn>
                                        <p:tgtEl>
                                          <p:spTgt spid="9224"/>
                                        </p:tgtEl>
                                        <p:attrNameLst>
                                          <p:attrName>ppt_y</p:attrName>
                                        </p:attrNameLst>
                                      </p:cBhvr>
                                    </p:anim>
                                  </p:childTnLst>
                                </p:cTn>
                              </p:par>
                              <p:par>
                                <p:cTn id="89" presetID="51" presetClass="entr" presetSubtype="0" fill="hold" nodeType="withEffect">
                                  <p:stCondLst>
                                    <p:cond delay="0"/>
                                  </p:stCondLst>
                                  <p:childTnLst>
                                    <p:set>
                                      <p:cBhvr>
                                        <p:cTn id="90" dur="1" fill="hold">
                                          <p:stCondLst>
                                            <p:cond delay="0"/>
                                          </p:stCondLst>
                                        </p:cTn>
                                        <p:tgtEl>
                                          <p:spTgt spid="9228"/>
                                        </p:tgtEl>
                                        <p:attrNameLst>
                                          <p:attrName>style.visibility</p:attrName>
                                        </p:attrNameLst>
                                      </p:cBhvr>
                                      <p:to>
                                        <p:strVal val="visible"/>
                                      </p:to>
                                    </p:set>
                                    <p:animEffect transition="in" filter="fade">
                                      <p:cBhvr>
                                        <p:cTn id="91" dur="770" decel="100000"/>
                                        <p:tgtEl>
                                          <p:spTgt spid="9228"/>
                                        </p:tgtEl>
                                      </p:cBhvr>
                                    </p:animEffect>
                                    <p:animScale>
                                      <p:cBhvr>
                                        <p:cTn id="92" dur="770" decel="100000"/>
                                        <p:tgtEl>
                                          <p:spTgt spid="9228"/>
                                        </p:tgtEl>
                                      </p:cBhvr>
                                      <p:from x="10000" y="10000"/>
                                      <p:to x="200000" y="450000"/>
                                    </p:animScale>
                                    <p:animScale>
                                      <p:cBhvr>
                                        <p:cTn id="93" dur="1230" accel="100000" fill="hold">
                                          <p:stCondLst>
                                            <p:cond delay="770"/>
                                          </p:stCondLst>
                                        </p:cTn>
                                        <p:tgtEl>
                                          <p:spTgt spid="9228"/>
                                        </p:tgtEl>
                                      </p:cBhvr>
                                      <p:from x="200000" y="450000"/>
                                      <p:to x="100000" y="100000"/>
                                    </p:animScale>
                                    <p:set>
                                      <p:cBhvr>
                                        <p:cTn id="94" dur="770" fill="hold"/>
                                        <p:tgtEl>
                                          <p:spTgt spid="9228"/>
                                        </p:tgtEl>
                                        <p:attrNameLst>
                                          <p:attrName>ppt_x</p:attrName>
                                        </p:attrNameLst>
                                      </p:cBhvr>
                                      <p:to>
                                        <p:strVal val="(0.5)"/>
                                      </p:to>
                                    </p:set>
                                    <p:anim from="(0.5)" to="(#ppt_x)" calcmode="lin" valueType="num">
                                      <p:cBhvr>
                                        <p:cTn id="95" dur="1230" accel="100000" fill="hold">
                                          <p:stCondLst>
                                            <p:cond delay="770"/>
                                          </p:stCondLst>
                                        </p:cTn>
                                        <p:tgtEl>
                                          <p:spTgt spid="9228"/>
                                        </p:tgtEl>
                                        <p:attrNameLst>
                                          <p:attrName>ppt_x</p:attrName>
                                        </p:attrNameLst>
                                      </p:cBhvr>
                                    </p:anim>
                                    <p:set>
                                      <p:cBhvr>
                                        <p:cTn id="96" dur="770" fill="hold"/>
                                        <p:tgtEl>
                                          <p:spTgt spid="9228"/>
                                        </p:tgtEl>
                                        <p:attrNameLst>
                                          <p:attrName>ppt_y</p:attrName>
                                        </p:attrNameLst>
                                      </p:cBhvr>
                                      <p:to>
                                        <p:strVal val="(#ppt_y+0.4)"/>
                                      </p:to>
                                    </p:set>
                                    <p:anim from="(#ppt_y+0.4)" to="(#ppt_y)" calcmode="lin" valueType="num">
                                      <p:cBhvr>
                                        <p:cTn id="97" dur="1230" accel="100000" fill="hold">
                                          <p:stCondLst>
                                            <p:cond delay="770"/>
                                          </p:stCondLst>
                                        </p:cTn>
                                        <p:tgtEl>
                                          <p:spTgt spid="9228"/>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animBg="1"/>
      <p:bldP spid="9221" grpId="0" animBg="1"/>
      <p:bldP spid="9222" grpId="0" animBg="1"/>
      <p:bldP spid="9223" grpId="0" animBg="1"/>
      <p:bldP spid="9224" grpId="0" animBg="1"/>
      <p:bldP spid="9225" grpId="0" animBg="1"/>
      <p:bldP spid="9226" grpId="0" animBg="1"/>
      <p:bldP spid="9229" grpId="0" build="allAtOnce" animBg="1"/>
    </p:bld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4"/>
          <p:cNvSpPr>
            <a:spLocks noChangeArrowheads="1"/>
          </p:cNvSpPr>
          <p:nvPr/>
        </p:nvSpPr>
        <p:spPr bwMode="auto">
          <a:xfrm>
            <a:off x="323850" y="333375"/>
            <a:ext cx="8820150" cy="519113"/>
          </a:xfrm>
          <a:prstGeom prst="rect">
            <a:avLst/>
          </a:prstGeom>
          <a:gradFill rotWithShape="1">
            <a:gsLst>
              <a:gs pos="0">
                <a:srgbClr val="5E765E"/>
              </a:gs>
              <a:gs pos="100000">
                <a:srgbClr val="CCFFCC"/>
              </a:gs>
            </a:gsLst>
            <a:lin ang="18900000" scaled="1"/>
          </a:gradFill>
          <a:ln w="9525">
            <a:noFill/>
            <a:miter lim="800000"/>
            <a:headEnd/>
            <a:tailEnd/>
          </a:ln>
        </p:spPr>
        <p:txBody>
          <a:bodyPr>
            <a:spAutoFit/>
          </a:bodyPr>
          <a:lstStyle/>
          <a:p>
            <a:pPr algn="ctr"/>
            <a:r>
              <a:rPr lang="kk-KZ" sz="2800" b="1">
                <a:latin typeface="Verdana" pitchFamily="34" charset="0"/>
              </a:rPr>
              <a:t>АҒПРОБЛЕМАЛАРДЫҢ ЖІКТЕЛУІ</a:t>
            </a:r>
            <a:endParaRPr lang="ru-RU" sz="2800" b="1">
              <a:latin typeface="Verdana" pitchFamily="34" charset="0"/>
            </a:endParaRPr>
          </a:p>
        </p:txBody>
      </p:sp>
      <p:sp>
        <p:nvSpPr>
          <p:cNvPr id="10245" name="Oval 5"/>
          <p:cNvSpPr>
            <a:spLocks noChangeArrowheads="1"/>
          </p:cNvSpPr>
          <p:nvPr/>
        </p:nvSpPr>
        <p:spPr bwMode="auto">
          <a:xfrm>
            <a:off x="539750" y="1341438"/>
            <a:ext cx="3095625" cy="1512887"/>
          </a:xfrm>
          <a:prstGeom prst="ellipse">
            <a:avLst/>
          </a:prstGeom>
          <a:solidFill>
            <a:srgbClr val="FFFF99"/>
          </a:solidFill>
          <a:ln w="9525">
            <a:solidFill>
              <a:schemeClr val="tx1"/>
            </a:solidFill>
            <a:round/>
            <a:headEnd/>
            <a:tailEnd/>
          </a:ln>
        </p:spPr>
        <p:txBody>
          <a:bodyPr wrap="none" anchor="ctr"/>
          <a:lstStyle/>
          <a:p>
            <a:pPr algn="ctr"/>
            <a:r>
              <a:rPr lang="kk-KZ" b="1">
                <a:solidFill>
                  <a:srgbClr val="000000"/>
                </a:solidFill>
                <a:latin typeface="Tahoma" pitchFamily="34" charset="0"/>
              </a:rPr>
              <a:t>МЕМЛЕКЕТТЕР</a:t>
            </a:r>
          </a:p>
          <a:p>
            <a:pPr algn="ctr"/>
            <a:r>
              <a:rPr lang="kk-KZ" b="1">
                <a:solidFill>
                  <a:srgbClr val="000000"/>
                </a:solidFill>
                <a:latin typeface="Tahoma" pitchFamily="34" charset="0"/>
              </a:rPr>
              <a:t> АРАСЫНДАҒЫ</a:t>
            </a:r>
          </a:p>
          <a:p>
            <a:pPr algn="ctr"/>
            <a:r>
              <a:rPr lang="kk-KZ" b="1">
                <a:solidFill>
                  <a:srgbClr val="000000"/>
                </a:solidFill>
                <a:latin typeface="Tahoma" pitchFamily="34" charset="0"/>
              </a:rPr>
              <a:t>ҚАТНАСТАРДАН</a:t>
            </a:r>
          </a:p>
          <a:p>
            <a:pPr algn="ctr"/>
            <a:r>
              <a:rPr lang="kk-KZ" b="1">
                <a:solidFill>
                  <a:srgbClr val="000000"/>
                </a:solidFill>
                <a:latin typeface="Tahoma" pitchFamily="34" charset="0"/>
              </a:rPr>
              <a:t>ШЫҚҚАН</a:t>
            </a:r>
            <a:endParaRPr lang="ru-RU" b="1">
              <a:solidFill>
                <a:srgbClr val="000000"/>
              </a:solidFill>
              <a:latin typeface="Tahoma" pitchFamily="34" charset="0"/>
            </a:endParaRPr>
          </a:p>
        </p:txBody>
      </p:sp>
      <p:sp>
        <p:nvSpPr>
          <p:cNvPr id="10246" name="Oval 6"/>
          <p:cNvSpPr>
            <a:spLocks noChangeArrowheads="1"/>
          </p:cNvSpPr>
          <p:nvPr/>
        </p:nvSpPr>
        <p:spPr bwMode="auto">
          <a:xfrm>
            <a:off x="539750" y="3105150"/>
            <a:ext cx="3095625" cy="1512888"/>
          </a:xfrm>
          <a:prstGeom prst="ellipse">
            <a:avLst/>
          </a:prstGeom>
          <a:solidFill>
            <a:srgbClr val="FFFF99"/>
          </a:solidFill>
          <a:ln w="9525">
            <a:solidFill>
              <a:schemeClr val="tx1"/>
            </a:solidFill>
            <a:round/>
            <a:headEnd/>
            <a:tailEnd/>
          </a:ln>
        </p:spPr>
        <p:txBody>
          <a:bodyPr wrap="none" anchor="ctr"/>
          <a:lstStyle/>
          <a:p>
            <a:pPr algn="ctr"/>
            <a:r>
              <a:rPr lang="kk-KZ" b="1">
                <a:solidFill>
                  <a:srgbClr val="000000"/>
                </a:solidFill>
                <a:latin typeface="Tahoma" pitchFamily="34" charset="0"/>
              </a:rPr>
              <a:t>ТАБИҒАТ ПЕН ҚОҒАМ</a:t>
            </a:r>
          </a:p>
          <a:p>
            <a:pPr algn="ctr"/>
            <a:r>
              <a:rPr lang="kk-KZ" b="1">
                <a:solidFill>
                  <a:srgbClr val="000000"/>
                </a:solidFill>
                <a:latin typeface="Tahoma" pitchFamily="34" charset="0"/>
              </a:rPr>
              <a:t>АРАДАРЫНДА</a:t>
            </a:r>
            <a:endParaRPr lang="ru-RU" b="1">
              <a:solidFill>
                <a:srgbClr val="000000"/>
              </a:solidFill>
              <a:latin typeface="Tahoma" pitchFamily="34" charset="0"/>
            </a:endParaRPr>
          </a:p>
        </p:txBody>
      </p:sp>
      <p:sp>
        <p:nvSpPr>
          <p:cNvPr id="10247" name="Oval 7"/>
          <p:cNvSpPr>
            <a:spLocks noChangeArrowheads="1"/>
          </p:cNvSpPr>
          <p:nvPr/>
        </p:nvSpPr>
        <p:spPr bwMode="auto">
          <a:xfrm>
            <a:off x="539750" y="4868863"/>
            <a:ext cx="3095625" cy="1512887"/>
          </a:xfrm>
          <a:prstGeom prst="ellipse">
            <a:avLst/>
          </a:prstGeom>
          <a:solidFill>
            <a:srgbClr val="FFFF99"/>
          </a:solidFill>
          <a:ln w="9525">
            <a:solidFill>
              <a:schemeClr val="tx1"/>
            </a:solidFill>
            <a:round/>
            <a:headEnd/>
            <a:tailEnd/>
          </a:ln>
        </p:spPr>
        <p:txBody>
          <a:bodyPr wrap="none" anchor="ctr"/>
          <a:lstStyle/>
          <a:p>
            <a:pPr algn="ctr"/>
            <a:r>
              <a:rPr lang="kk-KZ" b="1">
                <a:solidFill>
                  <a:srgbClr val="000000"/>
                </a:solidFill>
                <a:latin typeface="Tahoma" pitchFamily="34" charset="0"/>
              </a:rPr>
              <a:t>АДАМ МЕН ҚОҒАМ</a:t>
            </a:r>
          </a:p>
          <a:p>
            <a:pPr algn="ctr"/>
            <a:r>
              <a:rPr lang="kk-KZ" b="1">
                <a:solidFill>
                  <a:srgbClr val="000000"/>
                </a:solidFill>
                <a:latin typeface="Tahoma" pitchFamily="34" charset="0"/>
              </a:rPr>
              <a:t> АРАСЫНДА</a:t>
            </a:r>
            <a:endParaRPr lang="ru-RU" b="1">
              <a:solidFill>
                <a:srgbClr val="000000"/>
              </a:solidFill>
              <a:latin typeface="Tahoma" pitchFamily="34" charset="0"/>
            </a:endParaRPr>
          </a:p>
        </p:txBody>
      </p:sp>
      <p:sp>
        <p:nvSpPr>
          <p:cNvPr id="10253" name="Rectangle 13"/>
          <p:cNvSpPr>
            <a:spLocks noChangeArrowheads="1"/>
          </p:cNvSpPr>
          <p:nvPr/>
        </p:nvSpPr>
        <p:spPr bwMode="auto">
          <a:xfrm>
            <a:off x="4859338" y="1268413"/>
            <a:ext cx="4138612" cy="1296987"/>
          </a:xfrm>
          <a:prstGeom prst="rect">
            <a:avLst/>
          </a:prstGeom>
          <a:gradFill rotWithShape="1">
            <a:gsLst>
              <a:gs pos="0">
                <a:srgbClr val="171717"/>
              </a:gs>
              <a:gs pos="50000">
                <a:srgbClr val="4D4D4D"/>
              </a:gs>
              <a:gs pos="100000">
                <a:srgbClr val="171717"/>
              </a:gs>
            </a:gsLst>
            <a:lin ang="5400000" scaled="1"/>
          </a:gradFill>
          <a:ln w="38100">
            <a:solidFill>
              <a:schemeClr val="accent2"/>
            </a:solidFill>
            <a:miter lim="800000"/>
            <a:headEnd/>
            <a:tailEnd/>
          </a:ln>
        </p:spPr>
        <p:txBody>
          <a:bodyPr wrap="none" anchor="ctr"/>
          <a:lstStyle/>
          <a:p>
            <a:pPr algn="ctr">
              <a:buFontTx/>
              <a:buChar char="•"/>
            </a:pPr>
            <a:r>
              <a:rPr lang="kk-KZ" sz="1600" b="1">
                <a:solidFill>
                  <a:schemeClr val="bg2"/>
                </a:solidFill>
                <a:latin typeface="Tahoma" pitchFamily="34" charset="0"/>
              </a:rPr>
              <a:t>СОҒЫС ПЕН БЕЙБІТШІЛІК</a:t>
            </a:r>
            <a:endParaRPr lang="ru-RU" sz="1600" b="1">
              <a:solidFill>
                <a:schemeClr val="bg2"/>
              </a:solidFill>
              <a:latin typeface="Tahoma" pitchFamily="34" charset="0"/>
            </a:endParaRPr>
          </a:p>
          <a:p>
            <a:pPr algn="ctr">
              <a:buFontTx/>
              <a:buChar char="•"/>
            </a:pPr>
            <a:r>
              <a:rPr lang="ru-RU" sz="1600" b="1">
                <a:solidFill>
                  <a:schemeClr val="bg2"/>
                </a:solidFill>
                <a:latin typeface="Tahoma" pitchFamily="34" charset="0"/>
                <a:hlinkClick r:id="rId2" action="ppaction://hlinksldjump"/>
              </a:rPr>
              <a:t>СОЛТҮСТІК ПЕН ОНТУСТІК БАТЫС</a:t>
            </a:r>
          </a:p>
          <a:p>
            <a:pPr algn="ctr">
              <a:buFontTx/>
              <a:buChar char="•"/>
            </a:pPr>
            <a:r>
              <a:rPr lang="ru-RU" sz="1600" b="1">
                <a:solidFill>
                  <a:schemeClr val="bg2"/>
                </a:solidFill>
                <a:latin typeface="Tahoma" pitchFamily="34" charset="0"/>
                <a:hlinkClick r:id="rId2" action="ppaction://hlinksldjump"/>
              </a:rPr>
              <a:t> ПЕН ШЫҒЫС АРАДАРЫНДАҒЫ</a:t>
            </a:r>
          </a:p>
          <a:p>
            <a:pPr algn="ctr">
              <a:buFontTx/>
              <a:buChar char="•"/>
            </a:pPr>
            <a:r>
              <a:rPr lang="ru-RU" sz="1600" b="1">
                <a:solidFill>
                  <a:schemeClr val="bg2"/>
                </a:solidFill>
                <a:latin typeface="Tahoma" pitchFamily="34" charset="0"/>
                <a:hlinkClick r:id="rId2" action="ppaction://hlinksldjump"/>
              </a:rPr>
              <a:t> АЖЫРАУ</a:t>
            </a:r>
          </a:p>
          <a:p>
            <a:pPr algn="ctr">
              <a:buFontTx/>
              <a:buChar char="•"/>
            </a:pPr>
            <a:r>
              <a:rPr lang="kk-KZ" sz="1600" b="1">
                <a:solidFill>
                  <a:schemeClr val="bg2"/>
                </a:solidFill>
                <a:latin typeface="Tahoma" pitchFamily="34" charset="0"/>
              </a:rPr>
              <a:t>ТЕРРОРИЗМ</a:t>
            </a:r>
            <a:endParaRPr lang="ru-RU" sz="1600" b="1">
              <a:solidFill>
                <a:schemeClr val="bg2"/>
              </a:solidFill>
              <a:latin typeface="Tahoma" pitchFamily="34" charset="0"/>
            </a:endParaRPr>
          </a:p>
        </p:txBody>
      </p:sp>
      <p:sp>
        <p:nvSpPr>
          <p:cNvPr id="10258" name="Rectangle 18"/>
          <p:cNvSpPr>
            <a:spLocks noChangeArrowheads="1"/>
          </p:cNvSpPr>
          <p:nvPr/>
        </p:nvSpPr>
        <p:spPr bwMode="auto">
          <a:xfrm>
            <a:off x="4859338" y="3068638"/>
            <a:ext cx="4138612" cy="1441450"/>
          </a:xfrm>
          <a:prstGeom prst="rect">
            <a:avLst/>
          </a:prstGeom>
          <a:gradFill rotWithShape="1">
            <a:gsLst>
              <a:gs pos="0">
                <a:srgbClr val="242424"/>
              </a:gs>
              <a:gs pos="50000">
                <a:srgbClr val="4D4D4D"/>
              </a:gs>
              <a:gs pos="100000">
                <a:srgbClr val="242424"/>
              </a:gs>
            </a:gsLst>
            <a:lin ang="5400000" scaled="1"/>
          </a:gradFill>
          <a:ln w="38100">
            <a:solidFill>
              <a:schemeClr val="accent2"/>
            </a:solidFill>
            <a:miter lim="800000"/>
            <a:headEnd/>
            <a:tailEnd/>
          </a:ln>
        </p:spPr>
        <p:txBody>
          <a:bodyPr wrap="none" anchor="ctr"/>
          <a:lstStyle/>
          <a:p>
            <a:pPr algn="ctr">
              <a:buFontTx/>
              <a:buChar char="•"/>
            </a:pPr>
            <a:r>
              <a:rPr lang="ru-RU" sz="1600" b="1">
                <a:solidFill>
                  <a:srgbClr val="A50021"/>
                </a:solidFill>
                <a:latin typeface="Tahoma" pitchFamily="34" charset="0"/>
                <a:hlinkClick r:id="rId3" action="ppaction://hlinksldjump"/>
              </a:rPr>
              <a:t>ЭКОЛОГИЯЛЫҚ ПРОБЛЕМАЛАР </a:t>
            </a:r>
          </a:p>
          <a:p>
            <a:pPr algn="ctr">
              <a:buFontTx/>
              <a:buChar char="•"/>
            </a:pPr>
            <a:r>
              <a:rPr lang="kk-KZ" sz="1600" b="1">
                <a:solidFill>
                  <a:srgbClr val="A50021"/>
                </a:solidFill>
                <a:latin typeface="Tahoma" pitchFamily="34" charset="0"/>
              </a:rPr>
              <a:t>КОМСОС ЖӘНЕ МҮХИТТІ ИГЕРУ</a:t>
            </a:r>
            <a:endParaRPr lang="ru-RU" sz="1600" b="1">
              <a:solidFill>
                <a:srgbClr val="A50021"/>
              </a:solidFill>
              <a:latin typeface="Tahoma" pitchFamily="34" charset="0"/>
            </a:endParaRPr>
          </a:p>
          <a:p>
            <a:pPr algn="ctr">
              <a:buFontTx/>
              <a:buChar char="•"/>
            </a:pPr>
            <a:endParaRPr lang="ru-RU" sz="1600" b="1">
              <a:solidFill>
                <a:srgbClr val="A50021"/>
              </a:solidFill>
              <a:latin typeface="Tahoma" pitchFamily="34" charset="0"/>
            </a:endParaRPr>
          </a:p>
        </p:txBody>
      </p:sp>
      <p:sp>
        <p:nvSpPr>
          <p:cNvPr id="10259" name="Rectangle 19"/>
          <p:cNvSpPr>
            <a:spLocks noChangeArrowheads="1"/>
          </p:cNvSpPr>
          <p:nvPr/>
        </p:nvSpPr>
        <p:spPr bwMode="auto">
          <a:xfrm>
            <a:off x="4787900" y="5157788"/>
            <a:ext cx="4246563" cy="1584325"/>
          </a:xfrm>
          <a:prstGeom prst="rect">
            <a:avLst/>
          </a:prstGeom>
          <a:gradFill rotWithShape="1">
            <a:gsLst>
              <a:gs pos="0">
                <a:srgbClr val="242424"/>
              </a:gs>
              <a:gs pos="50000">
                <a:srgbClr val="4D4D4D"/>
              </a:gs>
              <a:gs pos="100000">
                <a:srgbClr val="242424"/>
              </a:gs>
            </a:gsLst>
            <a:lin ang="5400000" scaled="1"/>
          </a:gradFill>
          <a:ln w="38100">
            <a:solidFill>
              <a:schemeClr val="accent2"/>
            </a:solidFill>
            <a:miter lim="800000"/>
            <a:headEnd/>
            <a:tailEnd/>
          </a:ln>
        </p:spPr>
        <p:txBody>
          <a:bodyPr wrap="none" anchor="ctr"/>
          <a:lstStyle/>
          <a:p>
            <a:pPr algn="ctr">
              <a:buFontTx/>
              <a:buChar char="•"/>
            </a:pPr>
            <a:r>
              <a:rPr lang="kk-KZ" sz="1600" b="1">
                <a:solidFill>
                  <a:srgbClr val="A50021"/>
                </a:solidFill>
                <a:latin typeface="Tahoma" pitchFamily="34" charset="0"/>
              </a:rPr>
              <a:t>ДЕМОГРАФИЯЛЫҚ ПРОБЛЕМАЛАР</a:t>
            </a:r>
            <a:endParaRPr lang="ru-RU" sz="1600" b="1">
              <a:solidFill>
                <a:srgbClr val="A50021"/>
              </a:solidFill>
              <a:latin typeface="Tahoma" pitchFamily="34" charset="0"/>
            </a:endParaRPr>
          </a:p>
          <a:p>
            <a:pPr algn="ctr">
              <a:buFontTx/>
              <a:buChar char="•"/>
            </a:pPr>
            <a:r>
              <a:rPr lang="ru-RU" sz="1600" b="1">
                <a:solidFill>
                  <a:srgbClr val="A50021"/>
                </a:solidFill>
                <a:latin typeface="Tahoma" pitchFamily="34" charset="0"/>
                <a:hlinkClick r:id="rId4" action="ppaction://hlinksldjump"/>
              </a:rPr>
              <a:t>ДЕНСАУЛЫҚТЫ САҚТАУ</a:t>
            </a:r>
          </a:p>
          <a:p>
            <a:pPr algn="ctr">
              <a:buFontTx/>
              <a:buChar char="•"/>
            </a:pPr>
            <a:r>
              <a:rPr lang="kk-KZ" sz="1600" b="1">
                <a:solidFill>
                  <a:srgbClr val="A50021"/>
                </a:solidFill>
                <a:latin typeface="Tahoma" pitchFamily="34" charset="0"/>
                <a:hlinkClick r:id="rId4" action="ppaction://hlinksldjump"/>
              </a:rPr>
              <a:t>БІЛІМ ЖӘНЕ МӘДЕНИЕТ</a:t>
            </a:r>
          </a:p>
          <a:p>
            <a:pPr algn="ctr">
              <a:buFontTx/>
              <a:buChar char="•"/>
            </a:pPr>
            <a:r>
              <a:rPr lang="kk-KZ" sz="1600" b="1">
                <a:solidFill>
                  <a:srgbClr val="A50021"/>
                </a:solidFill>
                <a:latin typeface="Tahoma" pitchFamily="34" charset="0"/>
                <a:hlinkClick r:id="rId4" action="ppaction://hlinksldjump"/>
              </a:rPr>
              <a:t>ҒЫЛЫМИ ТЕХНИКАЛЫҚ </a:t>
            </a:r>
          </a:p>
          <a:p>
            <a:pPr algn="ctr">
              <a:buFontTx/>
              <a:buChar char="•"/>
            </a:pPr>
            <a:r>
              <a:rPr lang="kk-KZ" sz="1600" b="1">
                <a:solidFill>
                  <a:srgbClr val="A50021"/>
                </a:solidFill>
                <a:latin typeface="Tahoma" pitchFamily="34" charset="0"/>
                <a:hlinkClick r:id="rId4" action="ppaction://hlinksldjump"/>
              </a:rPr>
              <a:t>РЕВОЛЮЦИЯНЫҢ  САЛДАРЫ</a:t>
            </a:r>
            <a:endParaRPr lang="ru-RU" sz="1600" b="1">
              <a:solidFill>
                <a:srgbClr val="A50021"/>
              </a:solidFill>
              <a:latin typeface="Tahoma" pitchFamily="34" charset="0"/>
              <a:hlinkClick r:id="rId4" action="ppaction://hlinksldjump"/>
            </a:endParaRPr>
          </a:p>
        </p:txBody>
      </p:sp>
      <p:sp>
        <p:nvSpPr>
          <p:cNvPr id="10262" name="AutoShape 22"/>
          <p:cNvSpPr>
            <a:spLocks noChangeArrowheads="1"/>
          </p:cNvSpPr>
          <p:nvPr/>
        </p:nvSpPr>
        <p:spPr bwMode="auto">
          <a:xfrm>
            <a:off x="3708400" y="1844675"/>
            <a:ext cx="1093788" cy="449263"/>
          </a:xfrm>
          <a:prstGeom prst="rightArrow">
            <a:avLst>
              <a:gd name="adj1" fmla="val 50000"/>
              <a:gd name="adj2" fmla="val 60866"/>
            </a:avLst>
          </a:prstGeom>
          <a:gradFill rotWithShape="1">
            <a:gsLst>
              <a:gs pos="0">
                <a:srgbClr val="CCFFCC"/>
              </a:gs>
              <a:gs pos="50000">
                <a:srgbClr val="5E765E"/>
              </a:gs>
              <a:gs pos="100000">
                <a:srgbClr val="CCFFCC"/>
              </a:gs>
            </a:gsLst>
            <a:lin ang="5400000" scaled="1"/>
          </a:gradFill>
          <a:ln w="9525">
            <a:solidFill>
              <a:schemeClr val="tx1"/>
            </a:solidFill>
            <a:miter lim="800000"/>
            <a:headEnd/>
            <a:tailEnd/>
          </a:ln>
        </p:spPr>
        <p:txBody>
          <a:bodyPr wrap="none" anchor="ctr"/>
          <a:lstStyle/>
          <a:p>
            <a:endParaRPr lang="ru-RU">
              <a:latin typeface="Verdana" pitchFamily="34" charset="0"/>
            </a:endParaRPr>
          </a:p>
        </p:txBody>
      </p:sp>
      <p:sp>
        <p:nvSpPr>
          <p:cNvPr id="10263" name="AutoShape 23"/>
          <p:cNvSpPr>
            <a:spLocks noChangeArrowheads="1"/>
          </p:cNvSpPr>
          <p:nvPr/>
        </p:nvSpPr>
        <p:spPr bwMode="auto">
          <a:xfrm>
            <a:off x="3708400" y="3644900"/>
            <a:ext cx="1093788" cy="449263"/>
          </a:xfrm>
          <a:prstGeom prst="rightArrow">
            <a:avLst>
              <a:gd name="adj1" fmla="val 50000"/>
              <a:gd name="adj2" fmla="val 60866"/>
            </a:avLst>
          </a:prstGeom>
          <a:gradFill rotWithShape="1">
            <a:gsLst>
              <a:gs pos="0">
                <a:srgbClr val="CCFFCC"/>
              </a:gs>
              <a:gs pos="50000">
                <a:srgbClr val="5E765E"/>
              </a:gs>
              <a:gs pos="100000">
                <a:srgbClr val="CCFFCC"/>
              </a:gs>
            </a:gsLst>
            <a:lin ang="5400000" scaled="1"/>
          </a:gradFill>
          <a:ln w="9525">
            <a:solidFill>
              <a:schemeClr val="tx1"/>
            </a:solidFill>
            <a:miter lim="800000"/>
            <a:headEnd/>
            <a:tailEnd/>
          </a:ln>
        </p:spPr>
        <p:txBody>
          <a:bodyPr wrap="none" anchor="ctr"/>
          <a:lstStyle/>
          <a:p>
            <a:endParaRPr lang="ru-RU">
              <a:latin typeface="Verdana" pitchFamily="34" charset="0"/>
            </a:endParaRPr>
          </a:p>
        </p:txBody>
      </p:sp>
      <p:sp>
        <p:nvSpPr>
          <p:cNvPr id="10264" name="AutoShape 24"/>
          <p:cNvSpPr>
            <a:spLocks noChangeArrowheads="1"/>
          </p:cNvSpPr>
          <p:nvPr/>
        </p:nvSpPr>
        <p:spPr bwMode="auto">
          <a:xfrm>
            <a:off x="3708400" y="5445125"/>
            <a:ext cx="1057275" cy="449263"/>
          </a:xfrm>
          <a:prstGeom prst="rightArrow">
            <a:avLst>
              <a:gd name="adj1" fmla="val 50000"/>
              <a:gd name="adj2" fmla="val 58834"/>
            </a:avLst>
          </a:prstGeom>
          <a:gradFill rotWithShape="1">
            <a:gsLst>
              <a:gs pos="0">
                <a:srgbClr val="CCFFCC"/>
              </a:gs>
              <a:gs pos="50000">
                <a:srgbClr val="5E765E"/>
              </a:gs>
              <a:gs pos="100000">
                <a:srgbClr val="CCFFCC"/>
              </a:gs>
            </a:gsLst>
            <a:lin ang="5400000" scaled="1"/>
          </a:gradFill>
          <a:ln w="9525">
            <a:solidFill>
              <a:schemeClr val="tx1"/>
            </a:solidFill>
            <a:miter lim="800000"/>
            <a:headEnd/>
            <a:tailEnd/>
          </a:ln>
        </p:spPr>
        <p:txBody>
          <a:bodyPr wrap="none" anchor="ctr"/>
          <a:lstStyle/>
          <a:p>
            <a:endParaRPr lang="ru-RU">
              <a:latin typeface="Verdana" pitchFamily="34" charset="0"/>
            </a:endParaRPr>
          </a:p>
        </p:txBody>
      </p:sp>
      <p:sp>
        <p:nvSpPr>
          <p:cNvPr id="199691" name="AutoShape 25">
            <a:hlinkClick r:id="rId5" action="ppaction://hlinksldjump" highlightClick="1"/>
          </p:cNvPr>
          <p:cNvSpPr>
            <a:spLocks noChangeArrowheads="1"/>
          </p:cNvSpPr>
          <p:nvPr/>
        </p:nvSpPr>
        <p:spPr bwMode="auto">
          <a:xfrm>
            <a:off x="179388" y="6237288"/>
            <a:ext cx="431800" cy="504825"/>
          </a:xfrm>
          <a:prstGeom prst="actionButtonHome">
            <a:avLst/>
          </a:prstGeom>
          <a:solidFill>
            <a:schemeClr val="accent1"/>
          </a:solidFill>
          <a:ln w="9525">
            <a:noFill/>
            <a:miter lim="800000"/>
            <a:headEnd/>
            <a:tailEnd/>
          </a:ln>
        </p:spPr>
        <p:txBody>
          <a:bodyPr wrap="none" anchor="ctr"/>
          <a:lstStyle/>
          <a:p>
            <a:endParaRPr lang="ru-RU">
              <a:latin typeface="Verdana" pitchFamily="34" charset="0"/>
            </a:endParaRPr>
          </a:p>
        </p:txBody>
      </p:sp>
    </p:spTree>
  </p:cSld>
  <p:clrMapOvr>
    <a:masterClrMapping/>
  </p:clrMapOvr>
  <p:transition spd="med">
    <p:whee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2000"/>
                                  </p:stCondLst>
                                  <p:childTnLst>
                                    <p:set>
                                      <p:cBhvr>
                                        <p:cTn id="6" dur="1" fill="hold">
                                          <p:stCondLst>
                                            <p:cond delay="0"/>
                                          </p:stCondLst>
                                        </p:cTn>
                                        <p:tgtEl>
                                          <p:spTgt spid="10244"/>
                                        </p:tgtEl>
                                        <p:attrNameLst>
                                          <p:attrName>style.visibility</p:attrName>
                                        </p:attrNameLst>
                                      </p:cBhvr>
                                      <p:to>
                                        <p:strVal val="visible"/>
                                      </p:to>
                                    </p:set>
                                    <p:animEffect transition="in" filter="fade">
                                      <p:cBhvr>
                                        <p:cTn id="7" dur="2000"/>
                                        <p:tgtEl>
                                          <p:spTgt spid="10244"/>
                                        </p:tgtEl>
                                      </p:cBhvr>
                                    </p:animEffect>
                                    <p:anim calcmode="lin" valueType="num">
                                      <p:cBhvr>
                                        <p:cTn id="8" dur="2000" fill="hold"/>
                                        <p:tgtEl>
                                          <p:spTgt spid="10244"/>
                                        </p:tgtEl>
                                        <p:attrNameLst>
                                          <p:attrName>style.rotation</p:attrName>
                                        </p:attrNameLst>
                                      </p:cBhvr>
                                      <p:tavLst>
                                        <p:tav tm="0">
                                          <p:val>
                                            <p:fltVal val="720"/>
                                          </p:val>
                                        </p:tav>
                                        <p:tav tm="100000">
                                          <p:val>
                                            <p:fltVal val="0"/>
                                          </p:val>
                                        </p:tav>
                                      </p:tavLst>
                                    </p:anim>
                                    <p:anim calcmode="lin" valueType="num">
                                      <p:cBhvr>
                                        <p:cTn id="9" dur="2000" fill="hold"/>
                                        <p:tgtEl>
                                          <p:spTgt spid="10244"/>
                                        </p:tgtEl>
                                        <p:attrNameLst>
                                          <p:attrName>ppt_h</p:attrName>
                                        </p:attrNameLst>
                                      </p:cBhvr>
                                      <p:tavLst>
                                        <p:tav tm="0">
                                          <p:val>
                                            <p:fltVal val="0"/>
                                          </p:val>
                                        </p:tav>
                                        <p:tav tm="100000">
                                          <p:val>
                                            <p:strVal val="#ppt_h"/>
                                          </p:val>
                                        </p:tav>
                                      </p:tavLst>
                                    </p:anim>
                                    <p:anim calcmode="lin" valueType="num">
                                      <p:cBhvr>
                                        <p:cTn id="10" dur="2000" fill="hold"/>
                                        <p:tgtEl>
                                          <p:spTgt spid="10244"/>
                                        </p:tgtEl>
                                        <p:attrNameLst>
                                          <p:attrName>ppt_w</p:attrName>
                                        </p:attrNameLst>
                                      </p:cBhvr>
                                      <p:tavLst>
                                        <p:tav tm="0">
                                          <p:val>
                                            <p:fltVal val="0"/>
                                          </p:val>
                                        </p:tav>
                                        <p:tav tm="100000">
                                          <p:val>
                                            <p:strVal val="#ppt_w"/>
                                          </p:val>
                                        </p:tav>
                                      </p:tavLst>
                                    </p:anim>
                                  </p:childTnLst>
                                </p:cTn>
                              </p:par>
                            </p:childTnLst>
                          </p:cTn>
                        </p:par>
                        <p:par>
                          <p:cTn id="11" fill="hold">
                            <p:stCondLst>
                              <p:cond delay="4000"/>
                            </p:stCondLst>
                            <p:childTnLst>
                              <p:par>
                                <p:cTn id="12" presetID="22" presetClass="entr" presetSubtype="4" fill="hold" grpId="0" nodeType="afterEffect">
                                  <p:stCondLst>
                                    <p:cond delay="0"/>
                                  </p:stCondLst>
                                  <p:childTnLst>
                                    <p:set>
                                      <p:cBhvr>
                                        <p:cTn id="13" dur="1" fill="hold">
                                          <p:stCondLst>
                                            <p:cond delay="0"/>
                                          </p:stCondLst>
                                        </p:cTn>
                                        <p:tgtEl>
                                          <p:spTgt spid="10245"/>
                                        </p:tgtEl>
                                        <p:attrNameLst>
                                          <p:attrName>style.visibility</p:attrName>
                                        </p:attrNameLst>
                                      </p:cBhvr>
                                      <p:to>
                                        <p:strVal val="visible"/>
                                      </p:to>
                                    </p:set>
                                    <p:animEffect transition="in" filter="wipe(down)">
                                      <p:cBhvr>
                                        <p:cTn id="14" dur="500"/>
                                        <p:tgtEl>
                                          <p:spTgt spid="10245"/>
                                        </p:tgtEl>
                                      </p:cBhvr>
                                    </p:animEffect>
                                  </p:childTnLst>
                                </p:cTn>
                              </p:par>
                            </p:childTnLst>
                          </p:cTn>
                        </p:par>
                        <p:par>
                          <p:cTn id="15" fill="hold">
                            <p:stCondLst>
                              <p:cond delay="4500"/>
                            </p:stCondLst>
                            <p:childTnLst>
                              <p:par>
                                <p:cTn id="16" presetID="22" presetClass="entr" presetSubtype="4" fill="hold" grpId="0" nodeType="afterEffect">
                                  <p:stCondLst>
                                    <p:cond delay="1000"/>
                                  </p:stCondLst>
                                  <p:childTnLst>
                                    <p:set>
                                      <p:cBhvr>
                                        <p:cTn id="17" dur="1" fill="hold">
                                          <p:stCondLst>
                                            <p:cond delay="0"/>
                                          </p:stCondLst>
                                        </p:cTn>
                                        <p:tgtEl>
                                          <p:spTgt spid="10246"/>
                                        </p:tgtEl>
                                        <p:attrNameLst>
                                          <p:attrName>style.visibility</p:attrName>
                                        </p:attrNameLst>
                                      </p:cBhvr>
                                      <p:to>
                                        <p:strVal val="visible"/>
                                      </p:to>
                                    </p:set>
                                    <p:animEffect transition="in" filter="wipe(down)">
                                      <p:cBhvr>
                                        <p:cTn id="18" dur="500"/>
                                        <p:tgtEl>
                                          <p:spTgt spid="10246"/>
                                        </p:tgtEl>
                                      </p:cBhvr>
                                    </p:animEffect>
                                  </p:childTnLst>
                                </p:cTn>
                              </p:par>
                            </p:childTnLst>
                          </p:cTn>
                        </p:par>
                        <p:par>
                          <p:cTn id="19" fill="hold">
                            <p:stCondLst>
                              <p:cond delay="6000"/>
                            </p:stCondLst>
                            <p:childTnLst>
                              <p:par>
                                <p:cTn id="20" presetID="22" presetClass="entr" presetSubtype="4" fill="hold" grpId="0" nodeType="afterEffect">
                                  <p:stCondLst>
                                    <p:cond delay="1000"/>
                                  </p:stCondLst>
                                  <p:childTnLst>
                                    <p:set>
                                      <p:cBhvr>
                                        <p:cTn id="21" dur="1" fill="hold">
                                          <p:stCondLst>
                                            <p:cond delay="0"/>
                                          </p:stCondLst>
                                        </p:cTn>
                                        <p:tgtEl>
                                          <p:spTgt spid="10247"/>
                                        </p:tgtEl>
                                        <p:attrNameLst>
                                          <p:attrName>style.visibility</p:attrName>
                                        </p:attrNameLst>
                                      </p:cBhvr>
                                      <p:to>
                                        <p:strVal val="visible"/>
                                      </p:to>
                                    </p:set>
                                    <p:animEffect transition="in" filter="wipe(down)">
                                      <p:cBhvr>
                                        <p:cTn id="22" dur="500"/>
                                        <p:tgtEl>
                                          <p:spTgt spid="10247"/>
                                        </p:tgtEl>
                                      </p:cBhvr>
                                    </p:animEffect>
                                  </p:childTnLst>
                                </p:cTn>
                              </p:par>
                            </p:childTnLst>
                          </p:cTn>
                        </p:par>
                        <p:par>
                          <p:cTn id="23" fill="hold">
                            <p:stCondLst>
                              <p:cond delay="7500"/>
                            </p:stCondLst>
                            <p:childTnLst>
                              <p:par>
                                <p:cTn id="24" presetID="10" presetClass="entr" presetSubtype="0" fill="hold" grpId="0" nodeType="afterEffect">
                                  <p:stCondLst>
                                    <p:cond delay="0"/>
                                  </p:stCondLst>
                                  <p:childTnLst>
                                    <p:set>
                                      <p:cBhvr>
                                        <p:cTn id="25" dur="1" fill="hold">
                                          <p:stCondLst>
                                            <p:cond delay="0"/>
                                          </p:stCondLst>
                                        </p:cTn>
                                        <p:tgtEl>
                                          <p:spTgt spid="10262"/>
                                        </p:tgtEl>
                                        <p:attrNameLst>
                                          <p:attrName>style.visibility</p:attrName>
                                        </p:attrNameLst>
                                      </p:cBhvr>
                                      <p:to>
                                        <p:strVal val="visible"/>
                                      </p:to>
                                    </p:set>
                                    <p:animEffect transition="in" filter="fade">
                                      <p:cBhvr>
                                        <p:cTn id="26" dur="2000"/>
                                        <p:tgtEl>
                                          <p:spTgt spid="10262"/>
                                        </p:tgtEl>
                                      </p:cBhvr>
                                    </p:animEffect>
                                  </p:childTnLst>
                                </p:cTn>
                              </p:par>
                            </p:childTnLst>
                          </p:cTn>
                        </p:par>
                        <p:par>
                          <p:cTn id="27" fill="hold">
                            <p:stCondLst>
                              <p:cond delay="9500"/>
                            </p:stCondLst>
                            <p:childTnLst>
                              <p:par>
                                <p:cTn id="28" presetID="21" presetClass="entr" presetSubtype="4" fill="hold" grpId="0" nodeType="afterEffect">
                                  <p:stCondLst>
                                    <p:cond delay="0"/>
                                  </p:stCondLst>
                                  <p:childTnLst>
                                    <p:set>
                                      <p:cBhvr>
                                        <p:cTn id="29" dur="1" fill="hold">
                                          <p:stCondLst>
                                            <p:cond delay="0"/>
                                          </p:stCondLst>
                                        </p:cTn>
                                        <p:tgtEl>
                                          <p:spTgt spid="10253"/>
                                        </p:tgtEl>
                                        <p:attrNameLst>
                                          <p:attrName>style.visibility</p:attrName>
                                        </p:attrNameLst>
                                      </p:cBhvr>
                                      <p:to>
                                        <p:strVal val="visible"/>
                                      </p:to>
                                    </p:set>
                                    <p:animEffect transition="in" filter="wheel(4)">
                                      <p:cBhvr>
                                        <p:cTn id="30" dur="2000"/>
                                        <p:tgtEl>
                                          <p:spTgt spid="10253"/>
                                        </p:tgtEl>
                                      </p:cBhvr>
                                    </p:animEffect>
                                  </p:childTnLst>
                                </p:cTn>
                              </p:par>
                            </p:childTnLst>
                          </p:cTn>
                        </p:par>
                        <p:par>
                          <p:cTn id="31" fill="hold">
                            <p:stCondLst>
                              <p:cond delay="11500"/>
                            </p:stCondLst>
                            <p:childTnLst>
                              <p:par>
                                <p:cTn id="32" presetID="10" presetClass="entr" presetSubtype="0" fill="hold" grpId="0" nodeType="afterEffect">
                                  <p:stCondLst>
                                    <p:cond delay="2000"/>
                                  </p:stCondLst>
                                  <p:childTnLst>
                                    <p:set>
                                      <p:cBhvr>
                                        <p:cTn id="33" dur="1" fill="hold">
                                          <p:stCondLst>
                                            <p:cond delay="0"/>
                                          </p:stCondLst>
                                        </p:cTn>
                                        <p:tgtEl>
                                          <p:spTgt spid="10263"/>
                                        </p:tgtEl>
                                        <p:attrNameLst>
                                          <p:attrName>style.visibility</p:attrName>
                                        </p:attrNameLst>
                                      </p:cBhvr>
                                      <p:to>
                                        <p:strVal val="visible"/>
                                      </p:to>
                                    </p:set>
                                    <p:animEffect transition="in" filter="fade">
                                      <p:cBhvr>
                                        <p:cTn id="34" dur="2000"/>
                                        <p:tgtEl>
                                          <p:spTgt spid="10263"/>
                                        </p:tgtEl>
                                      </p:cBhvr>
                                    </p:animEffect>
                                  </p:childTnLst>
                                </p:cTn>
                              </p:par>
                            </p:childTnLst>
                          </p:cTn>
                        </p:par>
                        <p:par>
                          <p:cTn id="35" fill="hold">
                            <p:stCondLst>
                              <p:cond delay="15500"/>
                            </p:stCondLst>
                            <p:childTnLst>
                              <p:par>
                                <p:cTn id="36" presetID="21" presetClass="entr" presetSubtype="4" fill="hold" grpId="0" nodeType="afterEffect">
                                  <p:stCondLst>
                                    <p:cond delay="0"/>
                                  </p:stCondLst>
                                  <p:childTnLst>
                                    <p:set>
                                      <p:cBhvr>
                                        <p:cTn id="37" dur="1" fill="hold">
                                          <p:stCondLst>
                                            <p:cond delay="0"/>
                                          </p:stCondLst>
                                        </p:cTn>
                                        <p:tgtEl>
                                          <p:spTgt spid="10258"/>
                                        </p:tgtEl>
                                        <p:attrNameLst>
                                          <p:attrName>style.visibility</p:attrName>
                                        </p:attrNameLst>
                                      </p:cBhvr>
                                      <p:to>
                                        <p:strVal val="visible"/>
                                      </p:to>
                                    </p:set>
                                    <p:animEffect transition="in" filter="wheel(4)">
                                      <p:cBhvr>
                                        <p:cTn id="38" dur="2000"/>
                                        <p:tgtEl>
                                          <p:spTgt spid="10258"/>
                                        </p:tgtEl>
                                      </p:cBhvr>
                                    </p:animEffect>
                                  </p:childTnLst>
                                </p:cTn>
                              </p:par>
                            </p:childTnLst>
                          </p:cTn>
                        </p:par>
                        <p:par>
                          <p:cTn id="39" fill="hold">
                            <p:stCondLst>
                              <p:cond delay="17500"/>
                            </p:stCondLst>
                            <p:childTnLst>
                              <p:par>
                                <p:cTn id="40" presetID="10" presetClass="entr" presetSubtype="0" fill="hold" grpId="0" nodeType="afterEffect">
                                  <p:stCondLst>
                                    <p:cond delay="2000"/>
                                  </p:stCondLst>
                                  <p:childTnLst>
                                    <p:set>
                                      <p:cBhvr>
                                        <p:cTn id="41" dur="1" fill="hold">
                                          <p:stCondLst>
                                            <p:cond delay="0"/>
                                          </p:stCondLst>
                                        </p:cTn>
                                        <p:tgtEl>
                                          <p:spTgt spid="10264"/>
                                        </p:tgtEl>
                                        <p:attrNameLst>
                                          <p:attrName>style.visibility</p:attrName>
                                        </p:attrNameLst>
                                      </p:cBhvr>
                                      <p:to>
                                        <p:strVal val="visible"/>
                                      </p:to>
                                    </p:set>
                                    <p:animEffect transition="in" filter="fade">
                                      <p:cBhvr>
                                        <p:cTn id="42" dur="2000"/>
                                        <p:tgtEl>
                                          <p:spTgt spid="10264"/>
                                        </p:tgtEl>
                                      </p:cBhvr>
                                    </p:animEffect>
                                  </p:childTnLst>
                                </p:cTn>
                              </p:par>
                            </p:childTnLst>
                          </p:cTn>
                        </p:par>
                        <p:par>
                          <p:cTn id="43" fill="hold">
                            <p:stCondLst>
                              <p:cond delay="21500"/>
                            </p:stCondLst>
                            <p:childTnLst>
                              <p:par>
                                <p:cTn id="44" presetID="21" presetClass="entr" presetSubtype="4" fill="hold" grpId="0" nodeType="afterEffect">
                                  <p:stCondLst>
                                    <p:cond delay="0"/>
                                  </p:stCondLst>
                                  <p:childTnLst>
                                    <p:set>
                                      <p:cBhvr>
                                        <p:cTn id="45" dur="1" fill="hold">
                                          <p:stCondLst>
                                            <p:cond delay="0"/>
                                          </p:stCondLst>
                                        </p:cTn>
                                        <p:tgtEl>
                                          <p:spTgt spid="10259"/>
                                        </p:tgtEl>
                                        <p:attrNameLst>
                                          <p:attrName>style.visibility</p:attrName>
                                        </p:attrNameLst>
                                      </p:cBhvr>
                                      <p:to>
                                        <p:strVal val="visible"/>
                                      </p:to>
                                    </p:set>
                                    <p:animEffect transition="in" filter="wheel(4)">
                                      <p:cBhvr>
                                        <p:cTn id="46" dur="2000"/>
                                        <p:tgtEl>
                                          <p:spTgt spid="102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animBg="1"/>
      <p:bldP spid="10245" grpId="0" animBg="1"/>
      <p:bldP spid="10246" grpId="0" animBg="1"/>
      <p:bldP spid="10247" grpId="0" animBg="1"/>
      <p:bldP spid="10253" grpId="0" animBg="1"/>
      <p:bldP spid="10258" grpId="0" animBg="1"/>
      <p:bldP spid="10259" grpId="0" animBg="1"/>
      <p:bldP spid="10262" grpId="0" animBg="1"/>
      <p:bldP spid="10263" grpId="0" animBg="1"/>
      <p:bldP spid="10264" grpId="0" animBg="1"/>
    </p:bld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274638"/>
            <a:ext cx="8229600" cy="777875"/>
          </a:xfrm>
        </p:spPr>
        <p:txBody>
          <a:bodyPr/>
          <a:lstStyle/>
          <a:p>
            <a:pPr eaLnBrk="1" fontAlgn="auto" hangingPunct="1">
              <a:spcAft>
                <a:spcPts val="0"/>
              </a:spcAft>
              <a:defRPr/>
            </a:pPr>
            <a:endParaRPr lang="ru-RU" sz="4000" dirty="0" smtClean="0">
              <a:solidFill>
                <a:schemeClr val="accent1">
                  <a:tint val="88000"/>
                  <a:satMod val="150000"/>
                </a:schemeClr>
              </a:solidFill>
            </a:endParaRPr>
          </a:p>
        </p:txBody>
      </p:sp>
      <p:sp>
        <p:nvSpPr>
          <p:cNvPr id="200706" name="Rectangle 3"/>
          <p:cNvSpPr>
            <a:spLocks noGrp="1" noChangeArrowheads="1"/>
          </p:cNvSpPr>
          <p:nvPr>
            <p:ph idx="1"/>
          </p:nvPr>
        </p:nvSpPr>
        <p:spPr>
          <a:xfrm>
            <a:off x="457200" y="476250"/>
            <a:ext cx="8229600" cy="5649913"/>
          </a:xfrm>
        </p:spPr>
        <p:txBody>
          <a:bodyPr/>
          <a:lstStyle/>
          <a:p>
            <a:pPr eaLnBrk="1" hangingPunct="1"/>
            <a:r>
              <a:rPr lang="ru-RU" b="1" smtClean="0">
                <a:solidFill>
                  <a:srgbClr val="000000"/>
                </a:solidFill>
              </a:rPr>
              <a:t>ХАЛЫҚАРАЛЫҚ  ҮЖЫМДАР</a:t>
            </a:r>
          </a:p>
          <a:p>
            <a:pPr eaLnBrk="1" hangingPunct="1"/>
            <a:endParaRPr lang="ru-RU" smtClean="0"/>
          </a:p>
          <a:p>
            <a:pPr eaLnBrk="1" hangingPunct="1"/>
            <a:endParaRPr lang="ru-RU" smtClean="0"/>
          </a:p>
        </p:txBody>
      </p:sp>
      <p:sp>
        <p:nvSpPr>
          <p:cNvPr id="200707" name="Прямоугольник 3"/>
          <p:cNvSpPr>
            <a:spLocks noChangeArrowheads="1"/>
          </p:cNvSpPr>
          <p:nvPr/>
        </p:nvSpPr>
        <p:spPr bwMode="auto">
          <a:xfrm>
            <a:off x="900113" y="1268413"/>
            <a:ext cx="7775575" cy="3416300"/>
          </a:xfrm>
          <a:prstGeom prst="rect">
            <a:avLst/>
          </a:prstGeom>
          <a:noFill/>
          <a:ln w="9525">
            <a:noFill/>
            <a:miter lim="800000"/>
            <a:headEnd/>
            <a:tailEnd/>
          </a:ln>
        </p:spPr>
        <p:txBody>
          <a:bodyPr>
            <a:spAutoFit/>
          </a:bodyPr>
          <a:lstStyle/>
          <a:p>
            <a:r>
              <a:rPr lang="ru-RU" i="1" u="sng">
                <a:latin typeface="Verdana" pitchFamily="34" charset="0"/>
              </a:rPr>
              <a:t>РИМДІК КЛУБ</a:t>
            </a:r>
            <a:r>
              <a:rPr lang="ru-RU" u="sng">
                <a:latin typeface="Verdana" pitchFamily="34" charset="0"/>
              </a:rPr>
              <a:t>.</a:t>
            </a:r>
            <a:r>
              <a:rPr lang="ru-RU">
                <a:latin typeface="Verdana" pitchFamily="34" charset="0"/>
              </a:rPr>
              <a:t> 1968Ж ҚАЛЫПТАСҚАН. НЕГІЗДЕУШІ </a:t>
            </a:r>
            <a:r>
              <a:rPr lang="ru-RU" i="1">
                <a:latin typeface="Verdana" pitchFamily="34" charset="0"/>
              </a:rPr>
              <a:t>Аурелио Печчеи.</a:t>
            </a:r>
          </a:p>
          <a:p>
            <a:r>
              <a:rPr lang="ru-RU">
                <a:latin typeface="Verdana" pitchFamily="34" charset="0"/>
              </a:rPr>
              <a:t>   ҮЖЫМНЫҢ МАҚСАТЫ: «ҒТР ЗАМАНЫҢДАҒЫ АДАМЗАТТЫҢ ДАМУЫНЫҢ ЕРЕКШЕЛІГІН ТҮСІНУІҢ ТЕҢЕРТУ». </a:t>
            </a:r>
          </a:p>
          <a:p>
            <a:r>
              <a:rPr lang="ru-RU">
                <a:latin typeface="Verdana" pitchFamily="34" charset="0"/>
              </a:rPr>
              <a:t> 30 МЕМЛЕКЕТ ЖӘНЕ 100 АСТАМ ҒАЛЫМДАР БИЗНЕСМЕНДЕР  ҚОҒАМДЫҚ ҚАЙРАТКЕРЛЕР. </a:t>
            </a:r>
          </a:p>
          <a:p>
            <a:r>
              <a:rPr lang="ru-RU">
                <a:latin typeface="Verdana" pitchFamily="34" charset="0"/>
              </a:rPr>
              <a:t>   ҚЫЗМЕТ БАҒЫТТАРЫ:</a:t>
            </a:r>
          </a:p>
          <a:p>
            <a:pPr>
              <a:buFontTx/>
              <a:buChar char="•"/>
            </a:pPr>
            <a:r>
              <a:rPr lang="ru-RU">
                <a:latin typeface="Verdana" pitchFamily="34" charset="0"/>
              </a:rPr>
              <a:t> АҒП МАҢАЙЫНДА ҒЫЛЫМИ ЗЕРТТЕУ ЖУМЫСЫНА ЖАҒДАЙ ЖАСАУ</a:t>
            </a:r>
          </a:p>
          <a:p>
            <a:pPr>
              <a:buFontTx/>
              <a:buChar char="•"/>
            </a:pPr>
            <a:r>
              <a:rPr lang="ru-RU">
                <a:latin typeface="Verdana" pitchFamily="34" charset="0"/>
              </a:rPr>
              <a:t> АҒП ТУРАЛЫ ӘЛЕМДІК ҚОҒАМДЫҚ ОЙ ПІКІР ҚАЛЫПТАСТЫРУ,</a:t>
            </a:r>
          </a:p>
          <a:p>
            <a:pPr>
              <a:buFontTx/>
              <a:buChar char="•"/>
            </a:pPr>
            <a:r>
              <a:rPr lang="ru-RU">
                <a:latin typeface="Verdana" pitchFamily="34" charset="0"/>
              </a:rPr>
              <a:t> МЕМЛЕКЕТ БАСШЫЛАРЫМЕН ДИАЛОГҚА КІРУ.</a:t>
            </a:r>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539750" y="260350"/>
            <a:ext cx="8147050" cy="1223963"/>
          </a:xfrm>
        </p:spPr>
        <p:txBody>
          <a:bodyPr>
            <a:normAutofit fontScale="90000"/>
          </a:bodyPr>
          <a:lstStyle/>
          <a:p>
            <a:pPr eaLnBrk="1" fontAlgn="auto" hangingPunct="1">
              <a:spcAft>
                <a:spcPts val="0"/>
              </a:spcAft>
              <a:defRPr/>
            </a:pPr>
            <a:r>
              <a:rPr lang="ru-RU" sz="4000" dirty="0" smtClean="0">
                <a:solidFill>
                  <a:srgbClr val="000000"/>
                </a:solidFill>
              </a:rPr>
              <a:t/>
            </a:r>
            <a:br>
              <a:rPr lang="ru-RU" sz="4000" dirty="0" smtClean="0">
                <a:solidFill>
                  <a:srgbClr val="000000"/>
                </a:solidFill>
              </a:rPr>
            </a:br>
            <a:r>
              <a:rPr lang="ru-RU" sz="4000" dirty="0" smtClean="0">
                <a:solidFill>
                  <a:srgbClr val="000000"/>
                </a:solidFill>
              </a:rPr>
              <a:t/>
            </a:r>
            <a:br>
              <a:rPr lang="ru-RU" sz="4000" dirty="0" smtClean="0">
                <a:solidFill>
                  <a:srgbClr val="000000"/>
                </a:solidFill>
              </a:rPr>
            </a:br>
            <a:r>
              <a:rPr lang="ru-RU" sz="4000" dirty="0" smtClean="0">
                <a:solidFill>
                  <a:srgbClr val="000000"/>
                </a:solidFill>
              </a:rPr>
              <a:t/>
            </a:r>
            <a:br>
              <a:rPr lang="ru-RU" sz="4000" dirty="0" smtClean="0">
                <a:solidFill>
                  <a:srgbClr val="000000"/>
                </a:solidFill>
              </a:rPr>
            </a:br>
            <a:r>
              <a:rPr lang="ru-RU" sz="4000" dirty="0" smtClean="0">
                <a:solidFill>
                  <a:srgbClr val="000000"/>
                </a:solidFill>
              </a:rPr>
              <a:t/>
            </a:r>
            <a:br>
              <a:rPr lang="ru-RU" sz="4000" dirty="0" smtClean="0">
                <a:solidFill>
                  <a:srgbClr val="000000"/>
                </a:solidFill>
              </a:rPr>
            </a:br>
            <a:r>
              <a:rPr lang="ru-RU" sz="4000" dirty="0" smtClean="0">
                <a:solidFill>
                  <a:srgbClr val="000000"/>
                </a:solidFill>
              </a:rPr>
              <a:t>ХАЛЫҚАРАЛЫҚ  ҮЖЫМДАР</a:t>
            </a:r>
            <a:br>
              <a:rPr lang="ru-RU" sz="4000" dirty="0" smtClean="0">
                <a:solidFill>
                  <a:srgbClr val="000000"/>
                </a:solidFill>
              </a:rPr>
            </a:br>
            <a:endParaRPr lang="ru-RU" sz="4000" dirty="0" smtClean="0">
              <a:solidFill>
                <a:schemeClr val="accent1">
                  <a:tint val="88000"/>
                  <a:satMod val="150000"/>
                </a:schemeClr>
              </a:solidFill>
            </a:endParaRPr>
          </a:p>
        </p:txBody>
      </p:sp>
      <p:sp>
        <p:nvSpPr>
          <p:cNvPr id="201730" name="Rectangle 3"/>
          <p:cNvSpPr>
            <a:spLocks noGrp="1" noChangeArrowheads="1"/>
          </p:cNvSpPr>
          <p:nvPr>
            <p:ph idx="1"/>
          </p:nvPr>
        </p:nvSpPr>
        <p:spPr>
          <a:xfrm>
            <a:off x="611188" y="1208088"/>
            <a:ext cx="8229600" cy="5649912"/>
          </a:xfrm>
        </p:spPr>
        <p:txBody>
          <a:bodyPr/>
          <a:lstStyle/>
          <a:p>
            <a:pPr eaLnBrk="1" hangingPunct="1"/>
            <a:endParaRPr lang="ru-RU" smtClean="0"/>
          </a:p>
          <a:p>
            <a:pPr eaLnBrk="1" hangingPunct="1"/>
            <a:endParaRPr lang="ru-RU" smtClean="0"/>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274638"/>
            <a:ext cx="8229600" cy="346075"/>
          </a:xfrm>
        </p:spPr>
        <p:txBody>
          <a:bodyPr>
            <a:normAutofit fontScale="90000"/>
          </a:bodyPr>
          <a:lstStyle/>
          <a:p>
            <a:pPr eaLnBrk="1" fontAlgn="auto" hangingPunct="1">
              <a:spcAft>
                <a:spcPts val="0"/>
              </a:spcAft>
              <a:defRPr/>
            </a:pPr>
            <a:r>
              <a:rPr lang="ru-RU" sz="4000" dirty="0" smtClean="0">
                <a:solidFill>
                  <a:schemeClr val="accent1">
                    <a:tint val="88000"/>
                    <a:satMod val="150000"/>
                  </a:schemeClr>
                </a:solidFill>
              </a:rPr>
              <a:t>Новое политическое мышление</a:t>
            </a:r>
          </a:p>
        </p:txBody>
      </p:sp>
      <p:sp>
        <p:nvSpPr>
          <p:cNvPr id="202754" name="Rectangle 3"/>
          <p:cNvSpPr>
            <a:spLocks noGrp="1" noChangeArrowheads="1"/>
          </p:cNvSpPr>
          <p:nvPr>
            <p:ph idx="1"/>
          </p:nvPr>
        </p:nvSpPr>
        <p:spPr>
          <a:xfrm>
            <a:off x="457200" y="765175"/>
            <a:ext cx="8229600" cy="5360988"/>
          </a:xfrm>
        </p:spPr>
        <p:txBody>
          <a:bodyPr/>
          <a:lstStyle/>
          <a:p>
            <a:pPr algn="ctr" eaLnBrk="1" hangingPunct="1"/>
            <a:r>
              <a:rPr lang="ru-RU" smtClean="0"/>
              <a:t>Черты НПМ:</a:t>
            </a:r>
          </a:p>
          <a:p>
            <a:pPr eaLnBrk="1" hangingPunct="1"/>
            <a:r>
              <a:rPr lang="ru-RU" smtClean="0"/>
              <a:t>Отказ от догматизма в мышлении</a:t>
            </a:r>
          </a:p>
          <a:p>
            <a:pPr eaLnBrk="1" hangingPunct="1"/>
            <a:r>
              <a:rPr lang="ru-RU" smtClean="0"/>
              <a:t>Реалистичность</a:t>
            </a:r>
          </a:p>
          <a:p>
            <a:pPr eaLnBrk="1" hangingPunct="1"/>
            <a:r>
              <a:rPr lang="ru-RU" smtClean="0"/>
              <a:t>Планетарность, отказ от классового,узко-национального подхода</a:t>
            </a:r>
          </a:p>
          <a:p>
            <a:pPr eaLnBrk="1" hangingPunct="1"/>
            <a:r>
              <a:rPr lang="ru-RU" smtClean="0"/>
              <a:t>Гуманизм, ставить во главу угла жизнь и интересы человека</a:t>
            </a:r>
          </a:p>
          <a:p>
            <a:pPr eaLnBrk="1" hangingPunct="1"/>
            <a:r>
              <a:rPr lang="ru-RU" smtClean="0"/>
              <a:t>Признание единства и многообразия мира</a:t>
            </a:r>
          </a:p>
          <a:p>
            <a:pPr eaLnBrk="1" hangingPunct="1"/>
            <a:endParaRPr lang="ru-RU" smtClean="0"/>
          </a:p>
          <a:p>
            <a:pPr eaLnBrk="1" hangingPunct="1"/>
            <a:endParaRPr lang="ru-RU" smtClean="0"/>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1447800"/>
            <a:ext cx="7772400" cy="2152650"/>
          </a:xfrm>
        </p:spPr>
        <p:txBody>
          <a:bodyPr/>
          <a:lstStyle/>
          <a:p>
            <a:pPr algn="ctr" eaLnBrk="1" fontAlgn="auto" hangingPunct="1">
              <a:spcAft>
                <a:spcPts val="0"/>
              </a:spcAft>
              <a:defRPr/>
            </a:pPr>
            <a:r>
              <a:rPr lang="ru-RU" sz="3200" dirty="0" smtClean="0">
                <a:solidFill>
                  <a:schemeClr val="tx1"/>
                </a:solidFill>
                <a:latin typeface="Times New Roman" pitchFamily="18" charset="0"/>
                <a:cs typeface="Times New Roman" pitchFamily="18" charset="0"/>
              </a:rPr>
              <a:t>14.</a:t>
            </a:r>
            <a:r>
              <a:rPr lang="kk-KZ" sz="3200" dirty="0" smtClean="0">
                <a:solidFill>
                  <a:schemeClr val="tx1"/>
                </a:solidFill>
                <a:latin typeface="Times New Roman" pitchFamily="18" charset="0"/>
                <a:cs typeface="Times New Roman" pitchFamily="18" charset="0"/>
              </a:rPr>
              <a:t>Сыртқы және әлемдік саясат,халықаралық қатнастар</a:t>
            </a:r>
            <a:endParaRPr lang="ru-RU" sz="3200" dirty="0" smtClean="0">
              <a:solidFill>
                <a:schemeClr val="tx1"/>
              </a:solidFill>
              <a:latin typeface="Times New Roman" pitchFamily="18" charset="0"/>
              <a:cs typeface="Times New Roman" pitchFamily="18" charset="0"/>
            </a:endParaRPr>
          </a:p>
        </p:txBody>
      </p:sp>
      <p:sp>
        <p:nvSpPr>
          <p:cNvPr id="3075" name="Rectangle 3"/>
          <p:cNvSpPr>
            <a:spLocks noGrp="1" noChangeArrowheads="1"/>
          </p:cNvSpPr>
          <p:nvPr>
            <p:ph type="subTitle" idx="1"/>
          </p:nvPr>
        </p:nvSpPr>
        <p:spPr>
          <a:xfrm>
            <a:off x="722313" y="3860800"/>
            <a:ext cx="7881937" cy="1655763"/>
          </a:xfrm>
        </p:spPr>
        <p:txBody>
          <a:bodyPr>
            <a:normAutofit/>
          </a:bodyPr>
          <a:lstStyle/>
          <a:p>
            <a:pPr algn="ctr" eaLnBrk="1" fontAlgn="auto" hangingPunct="1">
              <a:lnSpc>
                <a:spcPct val="80000"/>
              </a:lnSpc>
              <a:spcAft>
                <a:spcPts val="0"/>
              </a:spcAft>
              <a:buFont typeface="Wingdings 2"/>
              <a:buNone/>
              <a:defRPr/>
            </a:pPr>
            <a:r>
              <a:rPr lang="ru-RU" sz="2800" b="1" dirty="0" err="1" smtClean="0">
                <a:solidFill>
                  <a:schemeClr val="tx1"/>
                </a:solidFill>
                <a:latin typeface="Times New Roman" pitchFamily="18" charset="0"/>
                <a:cs typeface="Times New Roman" pitchFamily="18" charset="0"/>
              </a:rPr>
              <a:t>Жоспар</a:t>
            </a:r>
            <a:r>
              <a:rPr lang="ru-RU" sz="2800" b="1" dirty="0" smtClean="0">
                <a:solidFill>
                  <a:schemeClr val="tx1"/>
                </a:solidFill>
                <a:latin typeface="Times New Roman" pitchFamily="18" charset="0"/>
                <a:cs typeface="Times New Roman" pitchFamily="18" charset="0"/>
              </a:rPr>
              <a:t>:</a:t>
            </a:r>
          </a:p>
          <a:p>
            <a:pPr algn="ctr" eaLnBrk="1" fontAlgn="auto" hangingPunct="1">
              <a:lnSpc>
                <a:spcPct val="80000"/>
              </a:lnSpc>
              <a:spcAft>
                <a:spcPts val="0"/>
              </a:spcAft>
              <a:buFont typeface="Wingdings 2"/>
              <a:buNone/>
              <a:defRPr/>
            </a:pPr>
            <a:r>
              <a:rPr lang="ru-RU" sz="2800" b="1" dirty="0" smtClean="0">
                <a:solidFill>
                  <a:schemeClr val="tx1"/>
                </a:solidFill>
                <a:latin typeface="Times New Roman" pitchFamily="18" charset="0"/>
                <a:cs typeface="Times New Roman" pitchFamily="18" charset="0"/>
              </a:rPr>
              <a:t>1.Сырт</a:t>
            </a:r>
            <a:r>
              <a:rPr lang="kk-KZ" sz="2800" b="1" dirty="0" smtClean="0">
                <a:solidFill>
                  <a:schemeClr val="tx1"/>
                </a:solidFill>
                <a:latin typeface="Times New Roman" pitchFamily="18" charset="0"/>
                <a:cs typeface="Times New Roman" pitchFamily="18" charset="0"/>
              </a:rPr>
              <a:t>қы саясат үғымы</a:t>
            </a:r>
          </a:p>
          <a:p>
            <a:pPr algn="ctr" eaLnBrk="1" fontAlgn="auto" hangingPunct="1">
              <a:lnSpc>
                <a:spcPct val="80000"/>
              </a:lnSpc>
              <a:spcAft>
                <a:spcPts val="0"/>
              </a:spcAft>
              <a:buFont typeface="Wingdings 2"/>
              <a:buNone/>
              <a:defRPr/>
            </a:pPr>
            <a:r>
              <a:rPr lang="ru-RU" sz="2800" b="1" dirty="0" smtClean="0">
                <a:solidFill>
                  <a:schemeClr val="tx1"/>
                </a:solidFill>
                <a:latin typeface="Times New Roman" pitchFamily="18" charset="0"/>
                <a:cs typeface="Times New Roman" pitchFamily="18" charset="0"/>
              </a:rPr>
              <a:t>2.</a:t>
            </a:r>
            <a:r>
              <a:rPr lang="kk-KZ" sz="2800" b="1" dirty="0" smtClean="0">
                <a:solidFill>
                  <a:schemeClr val="tx1"/>
                </a:solidFill>
                <a:latin typeface="Times New Roman" pitchFamily="18" charset="0"/>
                <a:cs typeface="Times New Roman" pitchFamily="18" charset="0"/>
              </a:rPr>
              <a:t>Әлемдік саясат және халықаралық қатнастар</a:t>
            </a:r>
            <a:endParaRPr lang="ru-RU" sz="2800" b="1" dirty="0" smtClean="0">
              <a:solidFill>
                <a:schemeClr val="tx1"/>
              </a:solidFill>
              <a:latin typeface="Times New Roman" pitchFamily="18" charset="0"/>
              <a:cs typeface="Times New Roman" pitchFamily="18" charset="0"/>
            </a:endParaRPr>
          </a:p>
          <a:p>
            <a:pPr algn="just" eaLnBrk="1" fontAlgn="auto" hangingPunct="1">
              <a:lnSpc>
                <a:spcPct val="80000"/>
              </a:lnSpc>
              <a:spcAft>
                <a:spcPts val="0"/>
              </a:spcAft>
              <a:buFont typeface="Wingdings 2"/>
              <a:buNone/>
              <a:defRPr/>
            </a:pPr>
            <a:endParaRPr lang="ru-RU" sz="2400" dirty="0" smtClean="0"/>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Заголовок 1"/>
          <p:cNvSpPr>
            <a:spLocks noGrp="1"/>
          </p:cNvSpPr>
          <p:nvPr>
            <p:ph type="title"/>
          </p:nvPr>
        </p:nvSpPr>
        <p:spPr>
          <a:xfrm>
            <a:off x="457200" y="274638"/>
            <a:ext cx="8229600" cy="182562"/>
          </a:xfrm>
        </p:spPr>
        <p:txBody>
          <a:bodyPr>
            <a:normAutofit fontScale="90000"/>
          </a:bodyPr>
          <a:lstStyle/>
          <a:p>
            <a:pPr eaLnBrk="1" fontAlgn="auto" hangingPunct="1">
              <a:spcAft>
                <a:spcPts val="0"/>
              </a:spcAft>
              <a:defRPr/>
            </a:pPr>
            <a:endParaRPr lang="ru-RU" smtClean="0">
              <a:solidFill>
                <a:schemeClr val="accent1">
                  <a:tint val="88000"/>
                  <a:satMod val="150000"/>
                </a:schemeClr>
              </a:solidFill>
            </a:endParaRPr>
          </a:p>
        </p:txBody>
      </p:sp>
      <p:sp>
        <p:nvSpPr>
          <p:cNvPr id="204802" name="Содержимое 2"/>
          <p:cNvSpPr>
            <a:spLocks noGrp="1"/>
          </p:cNvSpPr>
          <p:nvPr>
            <p:ph idx="1"/>
          </p:nvPr>
        </p:nvSpPr>
        <p:spPr>
          <a:xfrm>
            <a:off x="457200" y="762000"/>
            <a:ext cx="8229600" cy="5364163"/>
          </a:xfrm>
        </p:spPr>
        <p:txBody>
          <a:bodyPr/>
          <a:lstStyle/>
          <a:p>
            <a:pPr eaLnBrk="1" hangingPunct="1"/>
            <a:r>
              <a:rPr lang="kk-KZ" smtClean="0"/>
              <a:t>Сыртқы саясат </a:t>
            </a:r>
            <a:r>
              <a:rPr lang="ru-RU" smtClean="0"/>
              <a:t>– үлттық қаупсіздікті нығайту мақсатымен </a:t>
            </a:r>
            <a:r>
              <a:rPr lang="kk-KZ" smtClean="0"/>
              <a:t>жүргізілетің </a:t>
            </a:r>
            <a:r>
              <a:rPr lang="ru-RU" smtClean="0"/>
              <a:t>е</a:t>
            </a:r>
            <a:r>
              <a:rPr lang="kk-KZ" smtClean="0"/>
              <a:t>геменді мемлекеттердің іс әррекеттері</a:t>
            </a:r>
          </a:p>
          <a:p>
            <a:pPr eaLnBrk="1" hangingPunct="1"/>
            <a:r>
              <a:rPr lang="kk-KZ" smtClean="0"/>
              <a:t>Әлемдік саясат-  бүкіләлемдік субъектердің халықаралық каупсіздікті қалыптастыру мақсатымен жүргізілетің іс әрекеттері</a:t>
            </a:r>
          </a:p>
          <a:p>
            <a:pPr eaLnBrk="1" hangingPunct="1"/>
            <a:r>
              <a:rPr lang="kk-KZ" smtClean="0"/>
              <a:t>Халықаралық қатнастар - әлемдік қоғамдастықтың (сообщество) субъектердің қатнастары</a:t>
            </a:r>
            <a:endParaRPr lang="ru-RU" smtClean="0"/>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503238" y="4983163"/>
            <a:ext cx="8183562" cy="1052512"/>
          </a:xfrm>
        </p:spPr>
        <p:txBody>
          <a:bodyPr>
            <a:normAutofit fontScale="90000"/>
          </a:bodyPr>
          <a:lstStyle/>
          <a:p>
            <a:pPr eaLnBrk="1" fontAlgn="auto" hangingPunct="1">
              <a:spcAft>
                <a:spcPts val="0"/>
              </a:spcAft>
              <a:defRPr/>
            </a:pPr>
            <a:r>
              <a:rPr lang="kk-KZ" smtClean="0">
                <a:solidFill>
                  <a:schemeClr val="accent1">
                    <a:tint val="88000"/>
                    <a:satMod val="150000"/>
                  </a:schemeClr>
                </a:solidFill>
              </a:rPr>
              <a:t>СЫРТҚЫ САЯСАТТЫҢ МАҚСАТТАРЫ</a:t>
            </a:r>
            <a:r>
              <a:rPr lang="ru-RU" smtClean="0">
                <a:solidFill>
                  <a:schemeClr val="accent1">
                    <a:tint val="88000"/>
                    <a:satMod val="150000"/>
                  </a:schemeClr>
                </a:solidFill>
              </a:rPr>
              <a:t>:</a:t>
            </a:r>
          </a:p>
        </p:txBody>
      </p:sp>
      <p:sp>
        <p:nvSpPr>
          <p:cNvPr id="205826" name="Rectangle 3"/>
          <p:cNvSpPr>
            <a:spLocks noGrp="1" noChangeArrowheads="1"/>
          </p:cNvSpPr>
          <p:nvPr>
            <p:ph idx="1"/>
          </p:nvPr>
        </p:nvSpPr>
        <p:spPr>
          <a:xfrm>
            <a:off x="503238" y="530225"/>
            <a:ext cx="8183562" cy="4187825"/>
          </a:xfrm>
        </p:spPr>
        <p:txBody>
          <a:bodyPr/>
          <a:lstStyle/>
          <a:p>
            <a:pPr eaLnBrk="1" hangingPunct="1"/>
            <a:r>
              <a:rPr lang="ru-RU" smtClean="0"/>
              <a:t>Мемлекеттердің  өзінің егемендігің сақтау</a:t>
            </a:r>
          </a:p>
          <a:p>
            <a:pPr eaLnBrk="1" hangingPunct="1"/>
            <a:r>
              <a:rPr lang="ru-RU" smtClean="0"/>
              <a:t>Халықтардың экономикалық, рухани дамуын, мемлекеттердің территориялық түтастығың қамтамасыз ету.</a:t>
            </a:r>
          </a:p>
          <a:p>
            <a:pPr eaLnBrk="1" hangingPunct="1"/>
            <a:r>
              <a:rPr lang="ru-RU" smtClean="0"/>
              <a:t>Үлттық қаупсіздікті қамтамасыз ету.</a:t>
            </a:r>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smtClean="0">
              <a:solidFill>
                <a:schemeClr val="accent1">
                  <a:tint val="88000"/>
                  <a:satMod val="150000"/>
                </a:schemeClr>
              </a:solidFill>
            </a:endParaRPr>
          </a:p>
        </p:txBody>
      </p:sp>
      <p:sp>
        <p:nvSpPr>
          <p:cNvPr id="206850" name="Содержимое 2"/>
          <p:cNvSpPr>
            <a:spLocks noGrp="1"/>
          </p:cNvSpPr>
          <p:nvPr>
            <p:ph idx="1"/>
          </p:nvPr>
        </p:nvSpPr>
        <p:spPr>
          <a:xfrm>
            <a:off x="503238" y="530225"/>
            <a:ext cx="8183562" cy="4187825"/>
          </a:xfrm>
        </p:spPr>
        <p:txBody>
          <a:bodyPr/>
          <a:lstStyle/>
          <a:p>
            <a:pPr eaLnBrk="1" hangingPunct="1"/>
            <a:r>
              <a:rPr lang="kk-KZ" smtClean="0"/>
              <a:t>Сыртқы саясат мемлекеттер пайда болу кезендермен байланысты болса, әлемдік саясаттың пайда болу себептері капитализмнің дамуымен байланысты (</a:t>
            </a:r>
            <a:r>
              <a:rPr lang="ru-RU" smtClean="0"/>
              <a:t>19-20</a:t>
            </a:r>
            <a:r>
              <a:rPr lang="kk-KZ" smtClean="0"/>
              <a:t>ғғ)</a:t>
            </a:r>
            <a:endParaRPr lang="ru-RU" smtClean="0"/>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685800" y="304800"/>
            <a:ext cx="7772400" cy="838200"/>
          </a:xfrm>
        </p:spPr>
        <p:txBody>
          <a:bodyPr/>
          <a:lstStyle/>
          <a:p>
            <a:pPr eaLnBrk="1" fontAlgn="auto" hangingPunct="1">
              <a:spcAft>
                <a:spcPts val="0"/>
              </a:spcAft>
              <a:defRPr/>
            </a:pPr>
            <a:r>
              <a:rPr lang="kk-KZ" sz="2800" smtClean="0"/>
              <a:t>Казіргі әлемнің негізгі белгілері</a:t>
            </a:r>
            <a:endParaRPr lang="ru-RU" sz="2800" smtClean="0"/>
          </a:p>
        </p:txBody>
      </p:sp>
      <p:sp>
        <p:nvSpPr>
          <p:cNvPr id="7171" name="Rectangle 3"/>
          <p:cNvSpPr>
            <a:spLocks noGrp="1" noChangeArrowheads="1"/>
          </p:cNvSpPr>
          <p:nvPr>
            <p:ph type="subTitle" idx="1"/>
          </p:nvPr>
        </p:nvSpPr>
        <p:spPr>
          <a:xfrm>
            <a:off x="1143000" y="1219200"/>
            <a:ext cx="6400800" cy="4800600"/>
          </a:xfrm>
        </p:spPr>
        <p:txBody>
          <a:bodyPr>
            <a:normAutofit lnSpcReduction="10000"/>
          </a:bodyPr>
          <a:lstStyle/>
          <a:p>
            <a:pPr algn="l" eaLnBrk="1" fontAlgn="auto" hangingPunct="1">
              <a:lnSpc>
                <a:spcPct val="80000"/>
              </a:lnSpc>
              <a:spcAft>
                <a:spcPts val="0"/>
              </a:spcAft>
              <a:buFont typeface="Wingdings 2"/>
              <a:buNone/>
              <a:defRPr/>
            </a:pPr>
            <a:r>
              <a:rPr lang="ru-RU" sz="2400" smtClean="0"/>
              <a:t>1.Мемлекеттердің барлық саладарындағы ең алдымен экономикада интеграцияландыру процестері күшейуі</a:t>
            </a:r>
          </a:p>
          <a:p>
            <a:pPr algn="l" eaLnBrk="1" fontAlgn="auto" hangingPunct="1">
              <a:lnSpc>
                <a:spcPct val="80000"/>
              </a:lnSpc>
              <a:spcAft>
                <a:spcPts val="0"/>
              </a:spcAft>
              <a:buFont typeface="Wingdings 2"/>
              <a:buNone/>
              <a:defRPr/>
            </a:pPr>
            <a:r>
              <a:rPr lang="ru-RU" sz="2400" smtClean="0"/>
              <a:t>2 Ғаламдық проблемалар пайда болуы, мемлекеттердің өзара тәуелділігі (взаимозависимость)күшейіп барады</a:t>
            </a:r>
          </a:p>
          <a:p>
            <a:pPr algn="l" eaLnBrk="1" fontAlgn="auto" hangingPunct="1">
              <a:lnSpc>
                <a:spcPct val="80000"/>
              </a:lnSpc>
              <a:spcAft>
                <a:spcPts val="0"/>
              </a:spcAft>
              <a:buFont typeface="Wingdings 2"/>
              <a:buNone/>
              <a:defRPr/>
            </a:pPr>
            <a:r>
              <a:rPr lang="ru-RU" sz="2400" smtClean="0"/>
              <a:t>3.Дамытылған және дамушы мемлекеттердің арадарындағы ажырауы терендетіліу</a:t>
            </a:r>
          </a:p>
          <a:p>
            <a:pPr algn="l" eaLnBrk="1" fontAlgn="auto" hangingPunct="1">
              <a:lnSpc>
                <a:spcPct val="80000"/>
              </a:lnSpc>
              <a:spcAft>
                <a:spcPts val="0"/>
              </a:spcAft>
              <a:buFont typeface="Wingdings 2"/>
              <a:buNone/>
              <a:defRPr/>
            </a:pPr>
            <a:r>
              <a:rPr lang="ru-RU" sz="2400" smtClean="0"/>
              <a:t>3.Дамытылған мемлекеттердің арадарындағы шиеленістер</a:t>
            </a:r>
          </a:p>
          <a:p>
            <a:pPr algn="l" eaLnBrk="1" fontAlgn="auto" hangingPunct="1">
              <a:lnSpc>
                <a:spcPct val="80000"/>
              </a:lnSpc>
              <a:spcAft>
                <a:spcPts val="0"/>
              </a:spcAft>
              <a:buFont typeface="Wingdings 2"/>
              <a:buNone/>
              <a:defRPr/>
            </a:pPr>
            <a:r>
              <a:rPr lang="ru-RU" sz="2400" smtClean="0"/>
              <a:t>4.Халықаралық терроризмнің күшейүі</a:t>
            </a:r>
          </a:p>
          <a:p>
            <a:pPr algn="l" eaLnBrk="1" fontAlgn="auto" hangingPunct="1">
              <a:lnSpc>
                <a:spcPct val="80000"/>
              </a:lnSpc>
              <a:spcAft>
                <a:spcPts val="0"/>
              </a:spcAft>
              <a:buFont typeface="Wingdings 2"/>
              <a:buNone/>
              <a:defRPr/>
            </a:pPr>
            <a:r>
              <a:rPr lang="ru-RU" sz="2400" smtClean="0"/>
              <a:t>5.Бүқаралық жойушылық қарудың жетілдіруі</a:t>
            </a:r>
          </a:p>
          <a:p>
            <a:pPr algn="l" eaLnBrk="1" fontAlgn="auto" hangingPunct="1">
              <a:lnSpc>
                <a:spcPct val="80000"/>
              </a:lnSpc>
              <a:spcAft>
                <a:spcPts val="0"/>
              </a:spcAft>
              <a:buFont typeface="Wingdings 2"/>
              <a:buNone/>
              <a:defRPr/>
            </a:pPr>
            <a:endParaRPr lang="ru-RU" sz="2400" smtClean="0"/>
          </a:p>
        </p:txBody>
      </p:sp>
    </p:spTree>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endParaRPr lang="ru-RU" smtClean="0">
              <a:solidFill>
                <a:schemeClr val="accent1">
                  <a:tint val="88000"/>
                  <a:satMod val="150000"/>
                </a:schemeClr>
              </a:solidFill>
            </a:endParaRPr>
          </a:p>
        </p:txBody>
      </p:sp>
      <p:sp>
        <p:nvSpPr>
          <p:cNvPr id="208898" name="Rectangle 3"/>
          <p:cNvSpPr>
            <a:spLocks noGrp="1" noChangeArrowheads="1"/>
          </p:cNvSpPr>
          <p:nvPr>
            <p:ph idx="1"/>
          </p:nvPr>
        </p:nvSpPr>
        <p:spPr>
          <a:xfrm>
            <a:off x="503238" y="530225"/>
            <a:ext cx="8183562" cy="4187825"/>
          </a:xfrm>
        </p:spPr>
        <p:txBody>
          <a:bodyPr/>
          <a:lstStyle/>
          <a:p>
            <a:pPr eaLnBrk="1" hangingPunct="1"/>
            <a:r>
              <a:rPr lang="ru-RU" smtClean="0"/>
              <a:t>Әлемдік саясаттың негізгі басымдылықтарының ішінде (приоритет) :</a:t>
            </a:r>
          </a:p>
          <a:p>
            <a:pPr eaLnBrk="1" hangingPunct="1"/>
            <a:r>
              <a:rPr lang="kk-KZ" smtClean="0"/>
              <a:t>Соғыс және бейбітшілік мәселелері</a:t>
            </a:r>
            <a:endParaRPr lang="ru-RU" smtClean="0"/>
          </a:p>
          <a:p>
            <a:pPr eaLnBrk="1" hangingPunct="1"/>
            <a:r>
              <a:rPr lang="ru-RU" smtClean="0"/>
              <a:t>Бәріне ортақ қаупсіздік</a:t>
            </a:r>
          </a:p>
          <a:p>
            <a:pPr eaLnBrk="1" hangingPunct="1"/>
            <a:r>
              <a:rPr lang="kk-KZ" smtClean="0"/>
              <a:t>Сыртқы ортаны қорғау мәселелері</a:t>
            </a:r>
            <a:endParaRPr lang="ru-RU" smtClean="0"/>
          </a:p>
          <a:p>
            <a:pPr eaLnBrk="1" hangingPunct="1"/>
            <a:r>
              <a:rPr lang="ru-RU" smtClean="0"/>
              <a:t>Артта қалушылық пен жоқшылықты жою</a:t>
            </a:r>
          </a:p>
          <a:p>
            <a:pPr eaLnBrk="1" hangingPunct="1"/>
            <a:endParaRPr lang="ru-RU" smtClean="0"/>
          </a:p>
          <a:p>
            <a:pPr eaLnBrk="1" hangingPunct="1">
              <a:buFontTx/>
              <a:buNone/>
            </a:pPr>
            <a:endParaRPr lang="ru-RU" smtClean="0"/>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503238" y="4983163"/>
            <a:ext cx="8183562" cy="1052512"/>
          </a:xfrm>
        </p:spPr>
        <p:txBody>
          <a:bodyPr>
            <a:normAutofit fontScale="90000"/>
          </a:bodyPr>
          <a:lstStyle/>
          <a:p>
            <a:pPr eaLnBrk="1" fontAlgn="auto" hangingPunct="1">
              <a:spcAft>
                <a:spcPts val="0"/>
              </a:spcAft>
              <a:defRPr/>
            </a:pPr>
            <a:r>
              <a:rPr lang="ru-RU" sz="4000" smtClean="0">
                <a:solidFill>
                  <a:schemeClr val="accent1">
                    <a:tint val="88000"/>
                    <a:satMod val="150000"/>
                  </a:schemeClr>
                </a:solidFill>
              </a:rPr>
              <a:t>Әлемдік саясаттың мақсаттары:</a:t>
            </a:r>
          </a:p>
        </p:txBody>
      </p:sp>
      <p:sp>
        <p:nvSpPr>
          <p:cNvPr id="209922" name="Rectangle 3"/>
          <p:cNvSpPr>
            <a:spLocks noGrp="1" noChangeArrowheads="1"/>
          </p:cNvSpPr>
          <p:nvPr>
            <p:ph idx="1"/>
          </p:nvPr>
        </p:nvSpPr>
        <p:spPr>
          <a:xfrm>
            <a:off x="503238" y="530225"/>
            <a:ext cx="8183562" cy="4187825"/>
          </a:xfrm>
        </p:spPr>
        <p:txBody>
          <a:bodyPr/>
          <a:lstStyle/>
          <a:p>
            <a:pPr eaLnBrk="1" hangingPunct="1"/>
            <a:r>
              <a:rPr lang="ru-RU" smtClean="0"/>
              <a:t>Халықаралық қаупсіздік жүйесін қалыптастыру</a:t>
            </a:r>
          </a:p>
          <a:p>
            <a:pPr eaLnBrk="1" hangingPunct="1"/>
            <a:r>
              <a:rPr lang="ru-RU" smtClean="0"/>
              <a:t>Адамның қаупсіздігі мен қорғалуын қамтамасыз ету</a:t>
            </a:r>
          </a:p>
          <a:p>
            <a:pPr eaLnBrk="1" hangingPunct="1"/>
            <a:r>
              <a:rPr lang="kk-KZ" smtClean="0"/>
              <a:t>Жаңа әлемдік тәртіпті қалыптастыру</a:t>
            </a:r>
            <a:endParaRPr lang="ru-RU" smtClean="0"/>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914400" y="-838200"/>
            <a:ext cx="8229600" cy="838200"/>
          </a:xfrm>
        </p:spPr>
        <p:txBody>
          <a:bodyPr/>
          <a:lstStyle/>
          <a:p>
            <a:pPr eaLnBrk="1" fontAlgn="auto" hangingPunct="1">
              <a:spcAft>
                <a:spcPts val="0"/>
              </a:spcAft>
              <a:defRPr/>
            </a:pPr>
            <a:endParaRPr lang="ru-RU" smtClean="0">
              <a:solidFill>
                <a:schemeClr val="accent1">
                  <a:tint val="88000"/>
                  <a:satMod val="150000"/>
                </a:schemeClr>
              </a:solidFill>
            </a:endParaRPr>
          </a:p>
        </p:txBody>
      </p:sp>
      <p:sp>
        <p:nvSpPr>
          <p:cNvPr id="210946" name="Rectangle 4"/>
          <p:cNvSpPr>
            <a:spLocks noGrp="1" noChangeArrowheads="1"/>
          </p:cNvSpPr>
          <p:nvPr>
            <p:ph idx="1"/>
          </p:nvPr>
        </p:nvSpPr>
        <p:spPr>
          <a:xfrm>
            <a:off x="4495800" y="381000"/>
            <a:ext cx="3733800" cy="838200"/>
          </a:xfrm>
          <a:solidFill>
            <a:schemeClr val="accent1"/>
          </a:solidFill>
          <a:ln>
            <a:solidFill>
              <a:schemeClr val="tx1"/>
            </a:solidFill>
          </a:ln>
        </p:spPr>
        <p:txBody>
          <a:bodyPr/>
          <a:lstStyle/>
          <a:p>
            <a:pPr eaLnBrk="1" hangingPunct="1">
              <a:lnSpc>
                <a:spcPct val="80000"/>
              </a:lnSpc>
            </a:pPr>
            <a:r>
              <a:rPr lang="kk-KZ" sz="1800" smtClean="0"/>
              <a:t>Әлемдік саясаттың және халықаралық қатнастардын субъектері</a:t>
            </a:r>
            <a:endParaRPr lang="ru-RU" sz="1800" smtClean="0"/>
          </a:p>
        </p:txBody>
      </p:sp>
      <p:sp>
        <p:nvSpPr>
          <p:cNvPr id="210947" name="Rectangle 3"/>
          <p:cNvSpPr>
            <a:spLocks noChangeArrowheads="1"/>
          </p:cNvSpPr>
          <p:nvPr/>
        </p:nvSpPr>
        <p:spPr bwMode="auto">
          <a:xfrm>
            <a:off x="381000" y="381000"/>
            <a:ext cx="3429000" cy="838200"/>
          </a:xfrm>
          <a:prstGeom prst="rect">
            <a:avLst/>
          </a:prstGeom>
          <a:solidFill>
            <a:schemeClr val="accent1"/>
          </a:solidFill>
          <a:ln w="9525">
            <a:solidFill>
              <a:schemeClr val="tx1"/>
            </a:solidFill>
            <a:miter lim="800000"/>
            <a:headEnd/>
            <a:tailEnd/>
          </a:ln>
        </p:spPr>
        <p:txBody>
          <a:bodyPr wrap="none" anchor="ctr"/>
          <a:lstStyle/>
          <a:p>
            <a:pPr algn="ctr"/>
            <a:r>
              <a:rPr lang="kk-KZ">
                <a:latin typeface="Verdana" pitchFamily="34" charset="0"/>
              </a:rPr>
              <a:t>Сыртқы саясаттың субъектері</a:t>
            </a:r>
            <a:endParaRPr lang="ru-RU">
              <a:latin typeface="Verdana" pitchFamily="34" charset="0"/>
            </a:endParaRPr>
          </a:p>
        </p:txBody>
      </p:sp>
      <p:sp>
        <p:nvSpPr>
          <p:cNvPr id="210948" name="Rectangle 5"/>
          <p:cNvSpPr>
            <a:spLocks noChangeArrowheads="1"/>
          </p:cNvSpPr>
          <p:nvPr/>
        </p:nvSpPr>
        <p:spPr bwMode="auto">
          <a:xfrm>
            <a:off x="457200" y="1752600"/>
            <a:ext cx="3276600" cy="4114800"/>
          </a:xfrm>
          <a:prstGeom prst="rect">
            <a:avLst/>
          </a:prstGeom>
          <a:solidFill>
            <a:schemeClr val="accent1"/>
          </a:solidFill>
          <a:ln w="9525">
            <a:solidFill>
              <a:schemeClr val="tx1"/>
            </a:solidFill>
            <a:miter lim="800000"/>
            <a:headEnd/>
            <a:tailEnd/>
          </a:ln>
        </p:spPr>
        <p:txBody>
          <a:bodyPr wrap="none" anchor="ctr"/>
          <a:lstStyle/>
          <a:p>
            <a:r>
              <a:rPr lang="ru-RU">
                <a:latin typeface="Verdana" pitchFamily="34" charset="0"/>
              </a:rPr>
              <a:t>1.Егеменді мемлекеттер</a:t>
            </a:r>
          </a:p>
          <a:p>
            <a:r>
              <a:rPr lang="ru-RU">
                <a:latin typeface="Verdana" pitchFamily="34" charset="0"/>
              </a:rPr>
              <a:t>2.Мемлекетаралық </a:t>
            </a:r>
          </a:p>
          <a:p>
            <a:r>
              <a:rPr lang="ru-RU">
                <a:latin typeface="Verdana" pitchFamily="34" charset="0"/>
              </a:rPr>
              <a:t>бірлестіктер</a:t>
            </a:r>
          </a:p>
          <a:p>
            <a:r>
              <a:rPr lang="ru-RU">
                <a:latin typeface="Verdana" pitchFamily="34" charset="0"/>
              </a:rPr>
              <a:t>3.Партиялар және қоғамдық</a:t>
            </a:r>
          </a:p>
          <a:p>
            <a:r>
              <a:rPr lang="ru-RU">
                <a:latin typeface="Verdana" pitchFamily="34" charset="0"/>
              </a:rPr>
              <a:t> үйымдар</a:t>
            </a:r>
          </a:p>
        </p:txBody>
      </p:sp>
      <p:sp>
        <p:nvSpPr>
          <p:cNvPr id="210949" name="Rectangle 6"/>
          <p:cNvSpPr>
            <a:spLocks noChangeArrowheads="1"/>
          </p:cNvSpPr>
          <p:nvPr/>
        </p:nvSpPr>
        <p:spPr bwMode="auto">
          <a:xfrm>
            <a:off x="4495800" y="1752600"/>
            <a:ext cx="4495800" cy="4191000"/>
          </a:xfrm>
          <a:prstGeom prst="rect">
            <a:avLst/>
          </a:prstGeom>
          <a:solidFill>
            <a:schemeClr val="accent1"/>
          </a:solidFill>
          <a:ln w="9525">
            <a:solidFill>
              <a:schemeClr val="tx1"/>
            </a:solidFill>
            <a:miter lim="800000"/>
            <a:headEnd/>
            <a:tailEnd/>
          </a:ln>
        </p:spPr>
        <p:txBody>
          <a:bodyPr wrap="none" anchor="ctr"/>
          <a:lstStyle/>
          <a:p>
            <a:r>
              <a:rPr lang="ru-RU">
                <a:latin typeface="Verdana" pitchFamily="34" charset="0"/>
              </a:rPr>
              <a:t>1.Егеменді мемлекеттер</a:t>
            </a:r>
          </a:p>
          <a:p>
            <a:r>
              <a:rPr lang="ru-RU">
                <a:latin typeface="Verdana" pitchFamily="34" charset="0"/>
              </a:rPr>
              <a:t>2.Мемлекетаралық </a:t>
            </a:r>
          </a:p>
          <a:p>
            <a:r>
              <a:rPr lang="ru-RU">
                <a:latin typeface="Verdana" pitchFamily="34" charset="0"/>
              </a:rPr>
              <a:t>бірлестіктер</a:t>
            </a:r>
          </a:p>
          <a:p>
            <a:r>
              <a:rPr lang="ru-RU">
                <a:latin typeface="Verdana" pitchFamily="34" charset="0"/>
              </a:rPr>
              <a:t>3.Экономикалық,саудалық,</a:t>
            </a:r>
          </a:p>
          <a:p>
            <a:r>
              <a:rPr lang="ru-RU">
                <a:latin typeface="Verdana" pitchFamily="34" charset="0"/>
              </a:rPr>
              <a:t>әскери т.б.одақтар (ЕО,ВТО,НАТО)</a:t>
            </a:r>
          </a:p>
          <a:p>
            <a:r>
              <a:rPr lang="ru-RU">
                <a:latin typeface="Verdana" pitchFamily="34" charset="0"/>
              </a:rPr>
              <a:t>4.Халықаралық және аймақтық үйымдар</a:t>
            </a:r>
          </a:p>
          <a:p>
            <a:r>
              <a:rPr lang="kk-KZ">
                <a:latin typeface="Verdana" pitchFamily="34" charset="0"/>
              </a:rPr>
              <a:t>(БҮҮ, ШОС)</a:t>
            </a:r>
            <a:endParaRPr lang="ru-RU">
              <a:latin typeface="Verdana" pitchFamily="34" charset="0"/>
            </a:endParaRPr>
          </a:p>
          <a:p>
            <a:r>
              <a:rPr lang="ru-RU">
                <a:latin typeface="Verdana" pitchFamily="34" charset="0"/>
              </a:rPr>
              <a:t>5.Халықаралық үкіметтік және үкіметтік</a:t>
            </a:r>
          </a:p>
          <a:p>
            <a:r>
              <a:rPr lang="ru-RU">
                <a:latin typeface="Verdana" pitchFamily="34" charset="0"/>
              </a:rPr>
              <a:t> емес үйымдар</a:t>
            </a:r>
          </a:p>
          <a:p>
            <a:endParaRPr lang="ru-RU">
              <a:latin typeface="Verdana" pitchFamily="34" charset="0"/>
            </a:endParaRPr>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Заголовок 1"/>
          <p:cNvSpPr>
            <a:spLocks noGrp="1"/>
          </p:cNvSpPr>
          <p:nvPr>
            <p:ph type="title"/>
          </p:nvPr>
        </p:nvSpPr>
        <p:spPr>
          <a:xfrm>
            <a:off x="457200" y="274638"/>
            <a:ext cx="8229600" cy="792162"/>
          </a:xfrm>
        </p:spPr>
        <p:txBody>
          <a:bodyPr/>
          <a:lstStyle/>
          <a:p>
            <a:pPr eaLnBrk="1" fontAlgn="auto" hangingPunct="1">
              <a:spcAft>
                <a:spcPts val="0"/>
              </a:spcAft>
              <a:defRPr/>
            </a:pPr>
            <a:r>
              <a:rPr lang="ru-RU" sz="2800" smtClean="0">
                <a:solidFill>
                  <a:schemeClr val="accent1">
                    <a:tint val="88000"/>
                    <a:satMod val="150000"/>
                  </a:schemeClr>
                </a:solidFill>
              </a:rPr>
              <a:t>Халықаралық қатнастардың жіктелуі</a:t>
            </a:r>
          </a:p>
        </p:txBody>
      </p:sp>
      <p:sp>
        <p:nvSpPr>
          <p:cNvPr id="211970" name="Содержимое 2"/>
          <p:cNvSpPr>
            <a:spLocks noGrp="1"/>
          </p:cNvSpPr>
          <p:nvPr>
            <p:ph idx="1"/>
          </p:nvPr>
        </p:nvSpPr>
        <p:spPr>
          <a:xfrm>
            <a:off x="503238" y="530225"/>
            <a:ext cx="8183562" cy="4187825"/>
          </a:xfrm>
        </p:spPr>
        <p:txBody>
          <a:bodyPr/>
          <a:lstStyle/>
          <a:p>
            <a:pPr eaLnBrk="1" hangingPunct="1">
              <a:buFontTx/>
              <a:buNone/>
            </a:pPr>
            <a:r>
              <a:rPr lang="ru-RU" smtClean="0"/>
              <a:t>1.</a:t>
            </a:r>
            <a:r>
              <a:rPr lang="kk-KZ" smtClean="0"/>
              <a:t>Қатнастардың сипатына байланысты:</a:t>
            </a:r>
          </a:p>
          <a:p>
            <a:pPr eaLnBrk="1" hangingPunct="1">
              <a:buFontTx/>
              <a:buNone/>
            </a:pPr>
            <a:r>
              <a:rPr lang="kk-KZ" smtClean="0"/>
              <a:t>экономикалық,мәдени, әскери, саудалық қатнастар</a:t>
            </a:r>
          </a:p>
          <a:p>
            <a:pPr eaLnBrk="1" hangingPunct="1">
              <a:buFontTx/>
              <a:buNone/>
            </a:pPr>
            <a:r>
              <a:rPr lang="kk-KZ" smtClean="0"/>
              <a:t>2.Қатысұшылардың сипатына байланысты:</a:t>
            </a:r>
          </a:p>
          <a:p>
            <a:pPr eaLnBrk="1" hangingPunct="1">
              <a:buFontTx/>
              <a:buNone/>
            </a:pPr>
            <a:r>
              <a:rPr lang="kk-KZ" smtClean="0"/>
              <a:t>Мемлекетаралық,үйымдараралық, трансүлттық қатнастар</a:t>
            </a:r>
          </a:p>
          <a:p>
            <a:pPr eaLnBrk="1" hangingPunct="1">
              <a:buFontTx/>
              <a:buNone/>
            </a:pPr>
            <a:r>
              <a:rPr lang="kk-KZ" smtClean="0"/>
              <a:t>3.Қатысушылардың санына байланысты: екіжақтық,аймақтық, ғаламдық</a:t>
            </a:r>
          </a:p>
          <a:p>
            <a:pPr eaLnBrk="1" hangingPunct="1">
              <a:buFontTx/>
              <a:buNone/>
            </a:pPr>
            <a:endParaRPr lang="kk-KZ" smtClean="0"/>
          </a:p>
          <a:p>
            <a:pPr eaLnBrk="1" hangingPunct="1">
              <a:buFontTx/>
              <a:buNone/>
            </a:pPr>
            <a:endParaRPr lang="kk-KZ" smtClean="0"/>
          </a:p>
          <a:p>
            <a:pPr eaLnBrk="1" hangingPunct="1">
              <a:buFontTx/>
              <a:buNone/>
            </a:pPr>
            <a:endParaRPr lang="kk-KZ" smtClean="0"/>
          </a:p>
          <a:p>
            <a:pPr eaLnBrk="1" hangingPunct="1">
              <a:buFontTx/>
              <a:buNone/>
            </a:pPr>
            <a:endParaRPr lang="ru-RU" smtClean="0"/>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fontScale="90000"/>
          </a:bodyPr>
          <a:lstStyle/>
          <a:p>
            <a:pPr eaLnBrk="1" fontAlgn="auto" hangingPunct="1">
              <a:spcAft>
                <a:spcPts val="0"/>
              </a:spcAft>
              <a:defRPr/>
            </a:pPr>
            <a:r>
              <a:rPr lang="ru-RU" sz="4000" smtClean="0">
                <a:solidFill>
                  <a:schemeClr val="accent1">
                    <a:tint val="88000"/>
                    <a:satMod val="150000"/>
                  </a:schemeClr>
                </a:solidFill>
              </a:rPr>
              <a:t>Халықаралық қатнастар 2 жүйеге бөлінеді:</a:t>
            </a:r>
          </a:p>
        </p:txBody>
      </p:sp>
      <p:sp>
        <p:nvSpPr>
          <p:cNvPr id="212994" name="Rectangle 3"/>
          <p:cNvSpPr>
            <a:spLocks noGrp="1" noChangeArrowheads="1"/>
          </p:cNvSpPr>
          <p:nvPr>
            <p:ph sz="half" idx="1"/>
          </p:nvPr>
        </p:nvSpPr>
        <p:spPr>
          <a:xfrm>
            <a:off x="514350" y="530225"/>
            <a:ext cx="3932238" cy="4389438"/>
          </a:xfrm>
        </p:spPr>
        <p:txBody>
          <a:bodyPr/>
          <a:lstStyle/>
          <a:p>
            <a:pPr eaLnBrk="1" hangingPunct="1">
              <a:lnSpc>
                <a:spcPct val="80000"/>
              </a:lnSpc>
            </a:pPr>
            <a:r>
              <a:rPr lang="ru-RU" sz="1800" smtClean="0"/>
              <a:t>күштік:  күшмәжбүрлікпен негізделген қатнастар</a:t>
            </a:r>
          </a:p>
          <a:p>
            <a:pPr eaLnBrk="1" hangingPunct="1">
              <a:lnSpc>
                <a:spcPct val="80000"/>
              </a:lnSpc>
            </a:pPr>
            <a:endParaRPr lang="ru-RU" sz="1800" smtClean="0"/>
          </a:p>
          <a:p>
            <a:pPr eaLnBrk="1" hangingPunct="1">
              <a:lnSpc>
                <a:spcPct val="80000"/>
              </a:lnSpc>
            </a:pPr>
            <a:r>
              <a:rPr lang="ru-RU" sz="1800" smtClean="0"/>
              <a:t>Мемлекеттердің тенсіздігі</a:t>
            </a:r>
          </a:p>
          <a:p>
            <a:pPr eaLnBrk="1" hangingPunct="1">
              <a:lnSpc>
                <a:spcPct val="80000"/>
              </a:lnSpc>
            </a:pPr>
            <a:r>
              <a:rPr lang="ru-RU" sz="1800" smtClean="0"/>
              <a:t>Әрбір мемлекет өзінің қаупсіздігің қайқайсы  соның ішінде күшсалу тәсілдерімен қолданып  сақтауға тырысада</a:t>
            </a:r>
          </a:p>
          <a:p>
            <a:pPr eaLnBrk="1" hangingPunct="1">
              <a:lnSpc>
                <a:spcPct val="80000"/>
              </a:lnSpc>
            </a:pPr>
            <a:r>
              <a:rPr lang="kk-KZ" sz="1800" smtClean="0"/>
              <a:t>Егеменді мемлекеттер коалицияларға, біріне бірі қарсы шығып отырған одақтарға болінеді</a:t>
            </a:r>
            <a:endParaRPr lang="ru-RU" sz="1800" smtClean="0"/>
          </a:p>
          <a:p>
            <a:pPr eaLnBrk="1" hangingPunct="1">
              <a:lnSpc>
                <a:spcPct val="80000"/>
              </a:lnSpc>
            </a:pPr>
            <a:endParaRPr lang="ru-RU" sz="1800" smtClean="0"/>
          </a:p>
          <a:p>
            <a:pPr eaLnBrk="1" hangingPunct="1">
              <a:lnSpc>
                <a:spcPct val="80000"/>
              </a:lnSpc>
            </a:pPr>
            <a:endParaRPr lang="ru-RU" sz="1800" smtClean="0"/>
          </a:p>
          <a:p>
            <a:pPr algn="just" eaLnBrk="1" hangingPunct="1">
              <a:lnSpc>
                <a:spcPct val="80000"/>
              </a:lnSpc>
              <a:spcBef>
                <a:spcPct val="0"/>
              </a:spcBef>
              <a:buFontTx/>
              <a:buNone/>
            </a:pPr>
            <a:endParaRPr lang="ru-RU" sz="1800" smtClean="0"/>
          </a:p>
          <a:p>
            <a:pPr eaLnBrk="1" hangingPunct="1">
              <a:lnSpc>
                <a:spcPct val="80000"/>
              </a:lnSpc>
            </a:pPr>
            <a:endParaRPr lang="ru-RU" sz="1800" smtClean="0"/>
          </a:p>
        </p:txBody>
      </p:sp>
      <p:sp>
        <p:nvSpPr>
          <p:cNvPr id="212995" name="Rectangle 4"/>
          <p:cNvSpPr>
            <a:spLocks noGrp="1" noChangeArrowheads="1"/>
          </p:cNvSpPr>
          <p:nvPr>
            <p:ph sz="half" idx="2"/>
          </p:nvPr>
        </p:nvSpPr>
        <p:spPr>
          <a:xfrm>
            <a:off x="4756150" y="530225"/>
            <a:ext cx="3930650" cy="4389438"/>
          </a:xfrm>
        </p:spPr>
        <p:txBody>
          <a:bodyPr/>
          <a:lstStyle/>
          <a:p>
            <a:pPr eaLnBrk="1" hangingPunct="1">
              <a:lnSpc>
                <a:spcPct val="80000"/>
              </a:lnSpc>
            </a:pPr>
            <a:r>
              <a:rPr lang="ru-RU" sz="2000" smtClean="0"/>
              <a:t>Нормативтік: қүқыққа негізделген қатнастар</a:t>
            </a:r>
          </a:p>
          <a:p>
            <a:pPr eaLnBrk="1" hangingPunct="1">
              <a:lnSpc>
                <a:spcPct val="80000"/>
              </a:lnSpc>
            </a:pPr>
            <a:endParaRPr lang="ru-RU" sz="2000" smtClean="0"/>
          </a:p>
          <a:p>
            <a:pPr eaLnBrk="1" hangingPunct="1">
              <a:lnSpc>
                <a:spcPct val="80000"/>
              </a:lnSpc>
            </a:pPr>
            <a:r>
              <a:rPr lang="ru-RU" sz="2000" smtClean="0"/>
              <a:t>Мемлекеттердің тендігі</a:t>
            </a:r>
          </a:p>
          <a:p>
            <a:pPr eaLnBrk="1" hangingPunct="1">
              <a:lnSpc>
                <a:spcPct val="80000"/>
              </a:lnSpc>
            </a:pPr>
            <a:r>
              <a:rPr lang="ru-RU" sz="2000" smtClean="0"/>
              <a:t>Халықаралық қатнастар бір ортақ ережелерге негізделінеді, мемлекеттердің көбі сол ережелерді мойындап қолдап отырады</a:t>
            </a:r>
          </a:p>
          <a:p>
            <a:pPr eaLnBrk="1" hangingPunct="1">
              <a:lnSpc>
                <a:spcPct val="80000"/>
              </a:lnSpc>
            </a:pPr>
            <a:r>
              <a:rPr lang="kk-KZ" sz="2000" smtClean="0"/>
              <a:t>Мемлекеттердің халықаралық бірлестіктері, үйымдары қалыптастырылады</a:t>
            </a:r>
            <a:endParaRPr lang="ru-RU" sz="2000" smtClean="0"/>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Заголовок 1"/>
          <p:cNvSpPr>
            <a:spLocks noGrp="1"/>
          </p:cNvSpPr>
          <p:nvPr>
            <p:ph type="title"/>
          </p:nvPr>
        </p:nvSpPr>
        <p:spPr>
          <a:xfrm>
            <a:off x="457200" y="274638"/>
            <a:ext cx="8229600" cy="792162"/>
          </a:xfrm>
        </p:spPr>
        <p:txBody>
          <a:bodyPr/>
          <a:lstStyle/>
          <a:p>
            <a:pPr eaLnBrk="1" fontAlgn="auto" hangingPunct="1">
              <a:spcAft>
                <a:spcPts val="0"/>
              </a:spcAft>
              <a:defRPr/>
            </a:pPr>
            <a:r>
              <a:rPr lang="ru-RU" sz="2800" smtClean="0">
                <a:solidFill>
                  <a:schemeClr val="accent1">
                    <a:tint val="88000"/>
                    <a:satMod val="150000"/>
                  </a:schemeClr>
                </a:solidFill>
              </a:rPr>
              <a:t>Халықаралық қатнастардың жіктелуі</a:t>
            </a:r>
          </a:p>
        </p:txBody>
      </p:sp>
      <p:sp>
        <p:nvSpPr>
          <p:cNvPr id="214018" name="Содержимое 2"/>
          <p:cNvSpPr>
            <a:spLocks noGrp="1"/>
          </p:cNvSpPr>
          <p:nvPr>
            <p:ph idx="1"/>
          </p:nvPr>
        </p:nvSpPr>
        <p:spPr>
          <a:xfrm>
            <a:off x="503238" y="530225"/>
            <a:ext cx="8183562" cy="4187825"/>
          </a:xfrm>
        </p:spPr>
        <p:txBody>
          <a:bodyPr/>
          <a:lstStyle/>
          <a:p>
            <a:pPr eaLnBrk="1" hangingPunct="1">
              <a:buFontTx/>
              <a:buNone/>
            </a:pPr>
            <a:r>
              <a:rPr lang="ru-RU" smtClean="0"/>
              <a:t>1.</a:t>
            </a:r>
            <a:r>
              <a:rPr lang="kk-KZ" smtClean="0"/>
              <a:t>Қатнастардың сипатына байланысты:</a:t>
            </a:r>
          </a:p>
          <a:p>
            <a:pPr eaLnBrk="1" hangingPunct="1">
              <a:buFontTx/>
              <a:buNone/>
            </a:pPr>
            <a:r>
              <a:rPr lang="kk-KZ" smtClean="0"/>
              <a:t>экономикалық,мәдени, әскери, саудалық қатнастар</a:t>
            </a:r>
          </a:p>
          <a:p>
            <a:pPr eaLnBrk="1" hangingPunct="1">
              <a:buFontTx/>
              <a:buNone/>
            </a:pPr>
            <a:r>
              <a:rPr lang="kk-KZ" smtClean="0"/>
              <a:t>2.Қатысұшылардың сипатына байланысты:</a:t>
            </a:r>
          </a:p>
          <a:p>
            <a:pPr eaLnBrk="1" hangingPunct="1">
              <a:buFontTx/>
              <a:buNone/>
            </a:pPr>
            <a:r>
              <a:rPr lang="kk-KZ" smtClean="0"/>
              <a:t>Мемлекетаралық,үйымдараралық, трансүлттық қатнастар</a:t>
            </a:r>
          </a:p>
          <a:p>
            <a:pPr eaLnBrk="1" hangingPunct="1">
              <a:buFontTx/>
              <a:buNone/>
            </a:pPr>
            <a:r>
              <a:rPr lang="kk-KZ" smtClean="0"/>
              <a:t>3.Қатысушылардың санына байланысты: екіжақтық,аймақтық, ғаламдық</a:t>
            </a:r>
          </a:p>
          <a:p>
            <a:pPr eaLnBrk="1" hangingPunct="1">
              <a:buFontTx/>
              <a:buNone/>
            </a:pPr>
            <a:endParaRPr lang="kk-KZ" smtClean="0"/>
          </a:p>
          <a:p>
            <a:pPr eaLnBrk="1" hangingPunct="1">
              <a:buFontTx/>
              <a:buNone/>
            </a:pPr>
            <a:endParaRPr lang="kk-KZ" smtClean="0"/>
          </a:p>
          <a:p>
            <a:pPr eaLnBrk="1" hangingPunct="1">
              <a:buFontTx/>
              <a:buNone/>
            </a:pPr>
            <a:endParaRPr lang="kk-KZ" smtClean="0"/>
          </a:p>
          <a:p>
            <a:pPr eaLnBrk="1" hangingPunct="1">
              <a:buFontTx/>
              <a:buNone/>
            </a:pPr>
            <a:endParaRPr lang="ru-RU" smtClean="0"/>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fontScale="90000"/>
          </a:bodyPr>
          <a:lstStyle/>
          <a:p>
            <a:pPr eaLnBrk="1" fontAlgn="auto" hangingPunct="1">
              <a:spcAft>
                <a:spcPts val="0"/>
              </a:spcAft>
              <a:defRPr/>
            </a:pPr>
            <a:r>
              <a:rPr lang="ru-RU" sz="4000" smtClean="0">
                <a:solidFill>
                  <a:schemeClr val="accent1">
                    <a:tint val="88000"/>
                    <a:satMod val="150000"/>
                  </a:schemeClr>
                </a:solidFill>
              </a:rPr>
              <a:t>Халықаралық қатнастар 2 жүйеге бөлінеді:</a:t>
            </a:r>
          </a:p>
        </p:txBody>
      </p:sp>
      <p:sp>
        <p:nvSpPr>
          <p:cNvPr id="215042" name="Rectangle 3"/>
          <p:cNvSpPr>
            <a:spLocks noGrp="1" noChangeArrowheads="1"/>
          </p:cNvSpPr>
          <p:nvPr>
            <p:ph sz="half" idx="1"/>
          </p:nvPr>
        </p:nvSpPr>
        <p:spPr>
          <a:xfrm>
            <a:off x="514350" y="530225"/>
            <a:ext cx="3932238" cy="4389438"/>
          </a:xfrm>
        </p:spPr>
        <p:txBody>
          <a:bodyPr/>
          <a:lstStyle/>
          <a:p>
            <a:pPr eaLnBrk="1" hangingPunct="1">
              <a:lnSpc>
                <a:spcPct val="80000"/>
              </a:lnSpc>
            </a:pPr>
            <a:r>
              <a:rPr lang="ru-RU" sz="1800" smtClean="0"/>
              <a:t>күштік:  күшмәжбүрлікпен негізделген қатнастар</a:t>
            </a:r>
          </a:p>
          <a:p>
            <a:pPr eaLnBrk="1" hangingPunct="1">
              <a:lnSpc>
                <a:spcPct val="80000"/>
              </a:lnSpc>
            </a:pPr>
            <a:endParaRPr lang="ru-RU" sz="1800" smtClean="0"/>
          </a:p>
          <a:p>
            <a:pPr eaLnBrk="1" hangingPunct="1">
              <a:lnSpc>
                <a:spcPct val="80000"/>
              </a:lnSpc>
            </a:pPr>
            <a:r>
              <a:rPr lang="ru-RU" sz="1800" smtClean="0"/>
              <a:t>Мемлекеттердің тенсіздігі</a:t>
            </a:r>
          </a:p>
          <a:p>
            <a:pPr eaLnBrk="1" hangingPunct="1">
              <a:lnSpc>
                <a:spcPct val="80000"/>
              </a:lnSpc>
            </a:pPr>
            <a:r>
              <a:rPr lang="ru-RU" sz="1800" smtClean="0"/>
              <a:t>Әрбір мемлекет өзінің қаупсіздігің қайқайсы  соның ішінде күшсалу тәсілдерімен қолданып  сақтауға тырысада</a:t>
            </a:r>
          </a:p>
          <a:p>
            <a:pPr eaLnBrk="1" hangingPunct="1">
              <a:lnSpc>
                <a:spcPct val="80000"/>
              </a:lnSpc>
            </a:pPr>
            <a:r>
              <a:rPr lang="kk-KZ" sz="1800" smtClean="0"/>
              <a:t>Егеменді мемлекеттер коалицияларға, біріне бірі қарсы шығып отырған одақтарға болінеді</a:t>
            </a:r>
            <a:endParaRPr lang="ru-RU" sz="1800" smtClean="0"/>
          </a:p>
          <a:p>
            <a:pPr eaLnBrk="1" hangingPunct="1">
              <a:lnSpc>
                <a:spcPct val="80000"/>
              </a:lnSpc>
            </a:pPr>
            <a:endParaRPr lang="ru-RU" sz="1800" smtClean="0"/>
          </a:p>
          <a:p>
            <a:pPr eaLnBrk="1" hangingPunct="1">
              <a:lnSpc>
                <a:spcPct val="80000"/>
              </a:lnSpc>
            </a:pPr>
            <a:endParaRPr lang="ru-RU" sz="1800" smtClean="0"/>
          </a:p>
          <a:p>
            <a:pPr algn="just" eaLnBrk="1" hangingPunct="1">
              <a:lnSpc>
                <a:spcPct val="80000"/>
              </a:lnSpc>
              <a:spcBef>
                <a:spcPct val="0"/>
              </a:spcBef>
              <a:buFontTx/>
              <a:buNone/>
            </a:pPr>
            <a:endParaRPr lang="ru-RU" sz="1800" smtClean="0"/>
          </a:p>
          <a:p>
            <a:pPr eaLnBrk="1" hangingPunct="1">
              <a:lnSpc>
                <a:spcPct val="80000"/>
              </a:lnSpc>
            </a:pPr>
            <a:endParaRPr lang="ru-RU" sz="1800" smtClean="0"/>
          </a:p>
        </p:txBody>
      </p:sp>
      <p:sp>
        <p:nvSpPr>
          <p:cNvPr id="215043" name="Rectangle 4"/>
          <p:cNvSpPr>
            <a:spLocks noGrp="1" noChangeArrowheads="1"/>
          </p:cNvSpPr>
          <p:nvPr>
            <p:ph sz="half" idx="2"/>
          </p:nvPr>
        </p:nvSpPr>
        <p:spPr>
          <a:xfrm>
            <a:off x="4756150" y="530225"/>
            <a:ext cx="3930650" cy="4389438"/>
          </a:xfrm>
        </p:spPr>
        <p:txBody>
          <a:bodyPr/>
          <a:lstStyle/>
          <a:p>
            <a:pPr eaLnBrk="1" hangingPunct="1">
              <a:lnSpc>
                <a:spcPct val="80000"/>
              </a:lnSpc>
            </a:pPr>
            <a:r>
              <a:rPr lang="ru-RU" sz="2000" smtClean="0"/>
              <a:t>Нормативтік: қүқыққа негізделген қатнастар</a:t>
            </a:r>
          </a:p>
          <a:p>
            <a:pPr eaLnBrk="1" hangingPunct="1">
              <a:lnSpc>
                <a:spcPct val="80000"/>
              </a:lnSpc>
            </a:pPr>
            <a:endParaRPr lang="ru-RU" sz="2000" smtClean="0"/>
          </a:p>
          <a:p>
            <a:pPr eaLnBrk="1" hangingPunct="1">
              <a:lnSpc>
                <a:spcPct val="80000"/>
              </a:lnSpc>
            </a:pPr>
            <a:r>
              <a:rPr lang="ru-RU" sz="2000" smtClean="0"/>
              <a:t>Мемлекеттердің тендігі</a:t>
            </a:r>
          </a:p>
          <a:p>
            <a:pPr eaLnBrk="1" hangingPunct="1">
              <a:lnSpc>
                <a:spcPct val="80000"/>
              </a:lnSpc>
            </a:pPr>
            <a:r>
              <a:rPr lang="ru-RU" sz="2000" smtClean="0"/>
              <a:t>Халықаралық қатнастар бір ортақ ережелерге негізделінеді, мемлекеттердің көбі сол ережелерді мойындап қолдап отырады</a:t>
            </a:r>
          </a:p>
          <a:p>
            <a:pPr eaLnBrk="1" hangingPunct="1">
              <a:lnSpc>
                <a:spcPct val="80000"/>
              </a:lnSpc>
            </a:pPr>
            <a:r>
              <a:rPr lang="kk-KZ" sz="2000" smtClean="0"/>
              <a:t>Мемлекеттердің халықаралық бірлестіктері, үйымдары қалыптастырылады</a:t>
            </a:r>
            <a:endParaRPr lang="ru-RU" sz="2000" smtClean="0"/>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ctrTitle"/>
          </p:nvPr>
        </p:nvSpPr>
        <p:spPr>
          <a:xfrm>
            <a:off x="722313" y="1820863"/>
            <a:ext cx="7772400" cy="1828800"/>
          </a:xfrm>
        </p:spPr>
        <p:txBody>
          <a:bodyPr/>
          <a:lstStyle/>
          <a:p>
            <a:pPr algn="ctr" eaLnBrk="1" fontAlgn="auto" hangingPunct="1">
              <a:spcAft>
                <a:spcPts val="0"/>
              </a:spcAft>
              <a:defRPr/>
            </a:pPr>
            <a:r>
              <a:rPr lang="en-US" sz="3200" dirty="0" smtClean="0">
                <a:solidFill>
                  <a:schemeClr val="tx1"/>
                </a:solidFill>
                <a:latin typeface="Times New Roman" pitchFamily="18" charset="0"/>
                <a:cs typeface="Times New Roman" pitchFamily="18" charset="0"/>
              </a:rPr>
              <a:t>15</a:t>
            </a:r>
            <a:r>
              <a:rPr lang="ru-RU" sz="3200" dirty="0" smtClean="0">
                <a:solidFill>
                  <a:schemeClr val="tx1"/>
                </a:solidFill>
                <a:latin typeface="Times New Roman" pitchFamily="18" charset="0"/>
                <a:cs typeface="Times New Roman" pitchFamily="18" charset="0"/>
              </a:rPr>
              <a:t>.</a:t>
            </a:r>
            <a:r>
              <a:rPr lang="kk-KZ" sz="3200" dirty="0" smtClean="0">
                <a:solidFill>
                  <a:schemeClr val="tx1"/>
                </a:solidFill>
                <a:latin typeface="Times New Roman" pitchFamily="18" charset="0"/>
                <a:cs typeface="Times New Roman" pitchFamily="18" charset="0"/>
              </a:rPr>
              <a:t>ҚР САЯСИ ӨМІРІНІҢ ПРОБЛЕМАЛАРЫ</a:t>
            </a:r>
            <a:endParaRPr lang="ru-RU" sz="3200" dirty="0">
              <a:solidFill>
                <a:schemeClr val="tx1"/>
              </a:solidFill>
              <a:latin typeface="Times New Roman" pitchFamily="18" charset="0"/>
              <a:cs typeface="Times New Roman" pitchFamily="18" charset="0"/>
            </a:endParaRPr>
          </a:p>
        </p:txBody>
      </p:sp>
      <p:sp>
        <p:nvSpPr>
          <p:cNvPr id="6" name="Подзаголовок 5"/>
          <p:cNvSpPr>
            <a:spLocks noGrp="1"/>
          </p:cNvSpPr>
          <p:nvPr>
            <p:ph type="subTitle" idx="1"/>
          </p:nvPr>
        </p:nvSpPr>
        <p:spPr>
          <a:xfrm>
            <a:off x="722313" y="3684588"/>
            <a:ext cx="7772400" cy="2192337"/>
          </a:xfrm>
        </p:spPr>
        <p:txBody>
          <a:bodyPr>
            <a:normAutofit fontScale="32500" lnSpcReduction="20000"/>
          </a:bodyPr>
          <a:lstStyle/>
          <a:p>
            <a:pPr algn="ctr" eaLnBrk="1" fontAlgn="auto" hangingPunct="1">
              <a:spcAft>
                <a:spcPts val="0"/>
              </a:spcAft>
              <a:buFont typeface="Wingdings 2"/>
              <a:buNone/>
              <a:defRPr/>
            </a:pPr>
            <a:endParaRPr lang="ru-RU" dirty="0" smtClean="0"/>
          </a:p>
          <a:p>
            <a:pPr algn="ctr" eaLnBrk="1" fontAlgn="auto" hangingPunct="1">
              <a:spcAft>
                <a:spcPts val="0"/>
              </a:spcAft>
              <a:buFont typeface="Wingdings 2"/>
              <a:buNone/>
              <a:defRPr/>
            </a:pPr>
            <a:r>
              <a:rPr lang="ru-RU" sz="8600" b="1" dirty="0" smtClean="0">
                <a:latin typeface="Times New Roman" pitchFamily="18" charset="0"/>
                <a:cs typeface="Times New Roman" pitchFamily="18" charset="0"/>
              </a:rPr>
              <a:t>ЖОСПАР:</a:t>
            </a:r>
          </a:p>
          <a:p>
            <a:pPr algn="ctr" eaLnBrk="1" fontAlgn="auto" hangingPunct="1">
              <a:spcAft>
                <a:spcPts val="0"/>
              </a:spcAft>
              <a:buFont typeface="Wingdings 2"/>
              <a:buNone/>
              <a:defRPr/>
            </a:pPr>
            <a:r>
              <a:rPr lang="ru-RU" sz="8600" b="1" dirty="0" smtClean="0">
                <a:latin typeface="Times New Roman" pitchFamily="18" charset="0"/>
                <a:cs typeface="Times New Roman" pitchFamily="18" charset="0"/>
              </a:rPr>
              <a:t>1.</a:t>
            </a:r>
            <a:r>
              <a:rPr lang="kk-KZ" sz="8600" b="1" dirty="0" smtClean="0">
                <a:latin typeface="Times New Roman" pitchFamily="18" charset="0"/>
                <a:cs typeface="Times New Roman" pitchFamily="18" charset="0"/>
              </a:rPr>
              <a:t>ҚР  МЕМЛЕКЕТІНІҢ ҚҰРЫЛЫМЫ </a:t>
            </a:r>
            <a:r>
              <a:rPr lang="en-US" sz="8600" b="1" dirty="0" smtClean="0">
                <a:latin typeface="Times New Roman" pitchFamily="18" charset="0"/>
                <a:cs typeface="Times New Roman" pitchFamily="18" charset="0"/>
              </a:rPr>
              <a:t>(</a:t>
            </a:r>
            <a:r>
              <a:rPr lang="kk-KZ" sz="8600" b="1" dirty="0" smtClean="0">
                <a:latin typeface="Times New Roman" pitchFamily="18" charset="0"/>
                <a:cs typeface="Times New Roman" pitchFamily="18" charset="0"/>
              </a:rPr>
              <a:t>КОНСТИТУЦИЯ БОЙЫНША</a:t>
            </a:r>
            <a:r>
              <a:rPr lang="en-US" sz="8600" b="1" dirty="0" smtClean="0">
                <a:latin typeface="Times New Roman" pitchFamily="18" charset="0"/>
                <a:cs typeface="Times New Roman" pitchFamily="18" charset="0"/>
              </a:rPr>
              <a:t>)</a:t>
            </a:r>
            <a:endParaRPr lang="kk-KZ" sz="8600" b="1" dirty="0" smtClean="0">
              <a:latin typeface="Times New Roman" pitchFamily="18" charset="0"/>
              <a:cs typeface="Times New Roman" pitchFamily="18" charset="0"/>
            </a:endParaRPr>
          </a:p>
          <a:p>
            <a:pPr algn="ctr" eaLnBrk="1" fontAlgn="auto" hangingPunct="1">
              <a:spcAft>
                <a:spcPts val="0"/>
              </a:spcAft>
              <a:buFont typeface="Wingdings 2"/>
              <a:buNone/>
              <a:defRPr/>
            </a:pPr>
            <a:endParaRPr lang="ru-RU" sz="8600" b="1" dirty="0" smtClean="0">
              <a:latin typeface="Times New Roman" pitchFamily="18" charset="0"/>
              <a:cs typeface="Times New Roman" pitchFamily="18" charset="0"/>
            </a:endParaRPr>
          </a:p>
          <a:p>
            <a:pPr algn="ctr" eaLnBrk="1" fontAlgn="auto" hangingPunct="1">
              <a:spcAft>
                <a:spcPts val="0"/>
              </a:spcAft>
              <a:buFont typeface="Wingdings 2"/>
              <a:buNone/>
              <a:defRPr/>
            </a:pPr>
            <a:r>
              <a:rPr lang="ru-RU" sz="8600" b="1" dirty="0" smtClean="0">
                <a:latin typeface="Times New Roman" pitchFamily="18" charset="0"/>
                <a:cs typeface="Times New Roman" pitchFamily="18" charset="0"/>
              </a:rPr>
              <a:t>2.САЙЛАУ ЖҰЙЕСІ</a:t>
            </a:r>
            <a:endParaRPr lang="ru-RU" sz="8600" b="1" dirty="0">
              <a:latin typeface="Times New Roman" pitchFamily="18" charset="0"/>
              <a:cs typeface="Times New Roman" pitchFamily="18" charset="0"/>
            </a:endParaRPr>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92500" lnSpcReduction="10000"/>
          </a:bodyPr>
          <a:lstStyle/>
          <a:p>
            <a:pPr marL="265176" indent="-265176" eaLnBrk="1" fontAlgn="auto" hangingPunct="1">
              <a:spcAft>
                <a:spcPts val="0"/>
              </a:spcAft>
              <a:buFont typeface="Wingdings 2"/>
              <a:buChar char=""/>
              <a:defRPr/>
            </a:pPr>
            <a:r>
              <a:rPr lang="ru-RU" dirty="0" err="1" smtClean="0"/>
              <a:t>Қазақстан Республикасы</a:t>
            </a:r>
            <a:r>
              <a:rPr lang="ru-RU" dirty="0" smtClean="0"/>
              <a:t> - </a:t>
            </a:r>
            <a:r>
              <a:rPr lang="ru-RU" dirty="0" err="1" smtClean="0"/>
              <a:t>президенттiк</a:t>
            </a:r>
            <a:r>
              <a:rPr lang="ru-RU" dirty="0" smtClean="0"/>
              <a:t> </a:t>
            </a:r>
            <a:r>
              <a:rPr lang="ru-RU" dirty="0" err="1" smtClean="0"/>
              <a:t>басқару нысанындағы бiртұтас мемлекет</a:t>
            </a:r>
            <a:r>
              <a:rPr lang="ru-RU" dirty="0" smtClean="0"/>
              <a:t>.</a:t>
            </a:r>
            <a:br>
              <a:rPr lang="ru-RU" dirty="0" smtClean="0"/>
            </a:br>
            <a:r>
              <a:rPr lang="ru-RU" dirty="0" err="1" smtClean="0"/>
              <a:t>Республикада</a:t>
            </a:r>
            <a:r>
              <a:rPr lang="ru-RU" dirty="0" smtClean="0"/>
              <a:t> </a:t>
            </a:r>
            <a:r>
              <a:rPr lang="ru-RU" dirty="0" err="1" smtClean="0"/>
              <a:t>мемлекетт</a:t>
            </a:r>
            <a:r>
              <a:rPr lang="en-US" dirty="0" err="1" smtClean="0"/>
              <a:t>i</a:t>
            </a:r>
            <a:r>
              <a:rPr lang="ru-RU" dirty="0" smtClean="0"/>
              <a:t>к бил</a:t>
            </a:r>
            <a:r>
              <a:rPr lang="en-US" dirty="0" err="1" smtClean="0"/>
              <a:t>i</a:t>
            </a:r>
            <a:r>
              <a:rPr lang="ru-RU" dirty="0" smtClean="0"/>
              <a:t>к б</a:t>
            </a:r>
            <a:r>
              <a:rPr lang="en-US" dirty="0" err="1" smtClean="0"/>
              <a:t>i</a:t>
            </a:r>
            <a:r>
              <a:rPr lang="ru-RU" dirty="0" err="1" smtClean="0"/>
              <a:t>ртұтас, ол</a:t>
            </a:r>
            <a:r>
              <a:rPr lang="ru-RU" dirty="0" smtClean="0"/>
              <a:t> Конституция мен </a:t>
            </a:r>
            <a:r>
              <a:rPr lang="ru-RU" dirty="0" err="1" smtClean="0"/>
              <a:t>заңдар </a:t>
            </a:r>
            <a:r>
              <a:rPr lang="ru-RU" dirty="0" smtClean="0"/>
              <a:t>нег</a:t>
            </a:r>
            <a:r>
              <a:rPr lang="en-US" dirty="0" err="1" smtClean="0"/>
              <a:t>i</a:t>
            </a:r>
            <a:r>
              <a:rPr lang="ru-RU" dirty="0" err="1" smtClean="0"/>
              <a:t>з</a:t>
            </a:r>
            <a:r>
              <a:rPr lang="en-US" dirty="0" err="1" smtClean="0"/>
              <a:t>i</a:t>
            </a:r>
            <a:r>
              <a:rPr lang="ru-RU" dirty="0" err="1" smtClean="0"/>
              <a:t>нде</a:t>
            </a:r>
            <a:r>
              <a:rPr lang="ru-RU" dirty="0" smtClean="0"/>
              <a:t> </a:t>
            </a:r>
            <a:r>
              <a:rPr lang="ru-RU" dirty="0" err="1" smtClean="0"/>
              <a:t>заң шығарушы, атқарушы және </a:t>
            </a:r>
            <a:r>
              <a:rPr lang="ru-RU" dirty="0" smtClean="0"/>
              <a:t>сот </a:t>
            </a:r>
            <a:r>
              <a:rPr lang="ru-RU" dirty="0" err="1" smtClean="0"/>
              <a:t>тармақтарына бөл</a:t>
            </a:r>
            <a:r>
              <a:rPr lang="en-US" dirty="0" err="1" smtClean="0"/>
              <a:t>i</a:t>
            </a:r>
            <a:r>
              <a:rPr lang="ru-RU" dirty="0" smtClean="0"/>
              <a:t>ну, </a:t>
            </a:r>
            <a:r>
              <a:rPr lang="ru-RU" dirty="0" err="1" smtClean="0"/>
              <a:t>олардың тежемел</a:t>
            </a:r>
            <a:r>
              <a:rPr lang="en-US" dirty="0" err="1" smtClean="0"/>
              <a:t>i</a:t>
            </a:r>
            <a:r>
              <a:rPr lang="ru-RU" dirty="0" smtClean="0"/>
              <a:t>к </a:t>
            </a:r>
            <a:r>
              <a:rPr lang="ru-RU" dirty="0" err="1" smtClean="0"/>
              <a:t>әр</a:t>
            </a:r>
            <a:r>
              <a:rPr lang="en-US" dirty="0" err="1" smtClean="0"/>
              <a:t>i</a:t>
            </a:r>
            <a:r>
              <a:rPr lang="en-US" dirty="0" smtClean="0"/>
              <a:t> </a:t>
            </a:r>
            <a:r>
              <a:rPr lang="ru-RU" dirty="0" err="1" smtClean="0"/>
              <a:t>тепе-теңд</a:t>
            </a:r>
            <a:r>
              <a:rPr lang="en-US" dirty="0" err="1" smtClean="0"/>
              <a:t>i</a:t>
            </a:r>
            <a:r>
              <a:rPr lang="ru-RU" dirty="0" smtClean="0"/>
              <a:t>к </a:t>
            </a:r>
            <a:r>
              <a:rPr lang="ru-RU" dirty="0" err="1" smtClean="0"/>
              <a:t>жүйес</a:t>
            </a:r>
            <a:r>
              <a:rPr lang="en-US" dirty="0" err="1" smtClean="0"/>
              <a:t>i</a:t>
            </a:r>
            <a:r>
              <a:rPr lang="ru-RU" dirty="0" err="1" smtClean="0"/>
              <a:t>н</a:t>
            </a:r>
            <a:r>
              <a:rPr lang="ru-RU" dirty="0" smtClean="0"/>
              <a:t> </a:t>
            </a:r>
            <a:r>
              <a:rPr lang="ru-RU" dirty="0" err="1" smtClean="0"/>
              <a:t>пайдалану</a:t>
            </a:r>
            <a:r>
              <a:rPr lang="ru-RU" dirty="0" smtClean="0"/>
              <a:t> </a:t>
            </a:r>
            <a:r>
              <a:rPr lang="ru-RU" dirty="0" err="1" smtClean="0"/>
              <a:t>арқылы, өзара</a:t>
            </a:r>
            <a:r>
              <a:rPr lang="ru-RU" dirty="0" smtClean="0"/>
              <a:t> </a:t>
            </a:r>
            <a:r>
              <a:rPr lang="en-US" dirty="0" err="1" smtClean="0"/>
              <a:t>i</a:t>
            </a:r>
            <a:r>
              <a:rPr lang="ru-RU" dirty="0" err="1" smtClean="0"/>
              <a:t>с-қимыл жасау</a:t>
            </a:r>
            <a:r>
              <a:rPr lang="ru-RU" dirty="0" smtClean="0"/>
              <a:t> принцип</a:t>
            </a:r>
            <a:r>
              <a:rPr lang="en-US" dirty="0" err="1" smtClean="0"/>
              <a:t>i</a:t>
            </a:r>
            <a:r>
              <a:rPr lang="ru-RU" dirty="0" smtClean="0"/>
              <a:t>не </a:t>
            </a:r>
            <a:r>
              <a:rPr lang="ru-RU" dirty="0" err="1" smtClean="0"/>
              <a:t>сәйкес жүзеге асырылады</a:t>
            </a:r>
            <a:r>
              <a:rPr lang="ru-RU" dirty="0" smtClean="0"/>
              <a:t>.</a:t>
            </a:r>
          </a:p>
          <a:p>
            <a:pPr marL="265176" indent="-265176" eaLnBrk="1" fontAlgn="auto" hangingPunct="1">
              <a:spcAft>
                <a:spcPts val="0"/>
              </a:spcAft>
              <a:buFont typeface="Wingdings 2"/>
              <a:buChar char=""/>
              <a:defRPr/>
            </a:pPr>
            <a:r>
              <a:rPr lang="ru-RU" dirty="0" smtClean="0"/>
              <a:t> </a:t>
            </a:r>
            <a:br>
              <a:rPr lang="ru-RU" dirty="0" smtClean="0"/>
            </a:br>
            <a:endParaRPr lang="ru-RU" dirty="0"/>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55000" lnSpcReduction="20000"/>
          </a:bodyPr>
          <a:lstStyle/>
          <a:p>
            <a:pPr marL="265176" indent="-265176" eaLnBrk="1" fontAlgn="auto" hangingPunct="1">
              <a:spcAft>
                <a:spcPts val="0"/>
              </a:spcAft>
              <a:buFont typeface="Wingdings 2"/>
              <a:buChar char=""/>
              <a:defRPr/>
            </a:pPr>
            <a:r>
              <a:rPr lang="ru-RU" dirty="0" smtClean="0"/>
              <a:t>﻿﻿10-бап КР </a:t>
            </a:r>
            <a:r>
              <a:rPr lang="ru-RU" dirty="0" err="1" smtClean="0"/>
              <a:t>Конституциясы</a:t>
            </a:r>
            <a:r>
              <a:rPr lang="ru-RU" dirty="0" smtClean="0"/>
              <a:t> </a:t>
            </a:r>
            <a:br>
              <a:rPr lang="ru-RU" dirty="0" smtClean="0"/>
            </a:br>
            <a:r>
              <a:rPr lang="ru-RU" dirty="0" smtClean="0"/>
              <a:t/>
            </a:r>
            <a:br>
              <a:rPr lang="ru-RU" dirty="0" smtClean="0"/>
            </a:br>
            <a:endParaRPr lang="ru-RU" dirty="0" smtClean="0"/>
          </a:p>
          <a:p>
            <a:pPr marL="265176" indent="-265176" eaLnBrk="1" fontAlgn="auto" hangingPunct="1">
              <a:spcAft>
                <a:spcPts val="0"/>
              </a:spcAft>
              <a:buFont typeface="Wingdings 2"/>
              <a:buChar char=""/>
              <a:defRPr/>
            </a:pPr>
            <a:r>
              <a:rPr lang="ru-RU" dirty="0" smtClean="0"/>
              <a:t> 1. </a:t>
            </a:r>
            <a:r>
              <a:rPr lang="ru-RU" dirty="0" err="1" smtClean="0"/>
              <a:t>Қазақстан Республикасының азаматтығы заңға сәйкес алынады</a:t>
            </a:r>
            <a:r>
              <a:rPr lang="ru-RU" dirty="0" smtClean="0"/>
              <a:t> </a:t>
            </a:r>
            <a:r>
              <a:rPr lang="ru-RU" dirty="0" err="1" smtClean="0"/>
              <a:t>және тоқтатылады, ол</a:t>
            </a:r>
            <a:r>
              <a:rPr lang="ru-RU" dirty="0" smtClean="0"/>
              <a:t> </a:t>
            </a:r>
            <a:r>
              <a:rPr lang="ru-RU" dirty="0" err="1" smtClean="0"/>
              <a:t>қандай </a:t>
            </a:r>
            <a:r>
              <a:rPr lang="ru-RU" dirty="0" smtClean="0"/>
              <a:t>нег</a:t>
            </a:r>
            <a:r>
              <a:rPr lang="en-US" dirty="0" err="1" smtClean="0"/>
              <a:t>i</a:t>
            </a:r>
            <a:r>
              <a:rPr lang="ru-RU" dirty="0" err="1" smtClean="0"/>
              <a:t>зде</a:t>
            </a:r>
            <a:r>
              <a:rPr lang="ru-RU" dirty="0" smtClean="0"/>
              <a:t> </a:t>
            </a:r>
            <a:r>
              <a:rPr lang="ru-RU" dirty="0" err="1" smtClean="0"/>
              <a:t>алынғанына қарамастан, </a:t>
            </a:r>
            <a:r>
              <a:rPr lang="ru-RU" dirty="0" smtClean="0"/>
              <a:t>б</a:t>
            </a:r>
            <a:r>
              <a:rPr lang="en-US" dirty="0" err="1" smtClean="0"/>
              <a:t>i</a:t>
            </a:r>
            <a:r>
              <a:rPr lang="ru-RU" dirty="0" err="1" smtClean="0"/>
              <a:t>рыңғай және тең болып</a:t>
            </a:r>
            <a:r>
              <a:rPr lang="ru-RU" dirty="0" smtClean="0"/>
              <a:t> </a:t>
            </a:r>
            <a:r>
              <a:rPr lang="ru-RU" dirty="0" err="1" smtClean="0"/>
              <a:t>табылады</a:t>
            </a:r>
            <a:r>
              <a:rPr lang="ru-RU" dirty="0" smtClean="0"/>
              <a:t>.  </a:t>
            </a:r>
          </a:p>
          <a:p>
            <a:pPr marL="265176" indent="-265176" eaLnBrk="1" fontAlgn="auto" hangingPunct="1">
              <a:spcAft>
                <a:spcPts val="0"/>
              </a:spcAft>
              <a:buFont typeface="Wingdings 2"/>
              <a:buChar char=""/>
              <a:defRPr/>
            </a:pPr>
            <a:r>
              <a:rPr lang="ru-RU" dirty="0" smtClean="0"/>
              <a:t>2. </a:t>
            </a:r>
            <a:r>
              <a:rPr lang="ru-RU" dirty="0" err="1" smtClean="0"/>
              <a:t>Республиканың азаматын</a:t>
            </a:r>
            <a:r>
              <a:rPr lang="ru-RU" dirty="0" smtClean="0"/>
              <a:t> </a:t>
            </a:r>
            <a:r>
              <a:rPr lang="ru-RU" dirty="0" err="1" smtClean="0"/>
              <a:t>ешқандай жағдайда азаматтығынан, өз</a:t>
            </a:r>
            <a:r>
              <a:rPr lang="en-US" dirty="0" err="1" smtClean="0"/>
              <a:t>i</a:t>
            </a:r>
            <a:r>
              <a:rPr lang="ru-RU" dirty="0" err="1" smtClean="0"/>
              <a:t>н</a:t>
            </a:r>
            <a:r>
              <a:rPr lang="en-US" dirty="0" err="1" smtClean="0"/>
              <a:t>i</a:t>
            </a:r>
            <a:r>
              <a:rPr lang="ru-RU" dirty="0" err="1" smtClean="0"/>
              <a:t>ң азаматтығын өзгерту құқығынан айыруға, сондай-ақ </a:t>
            </a:r>
            <a:r>
              <a:rPr lang="ru-RU" dirty="0" smtClean="0"/>
              <a:t>оны </a:t>
            </a:r>
            <a:r>
              <a:rPr lang="ru-RU" dirty="0" err="1" smtClean="0"/>
              <a:t>Қазақстаннан тыс</a:t>
            </a:r>
            <a:r>
              <a:rPr lang="ru-RU" dirty="0" smtClean="0"/>
              <a:t> </a:t>
            </a:r>
            <a:r>
              <a:rPr lang="ru-RU" dirty="0" err="1" smtClean="0"/>
              <a:t>жерлерге</a:t>
            </a:r>
            <a:r>
              <a:rPr lang="ru-RU" dirty="0" smtClean="0"/>
              <a:t> </a:t>
            </a:r>
            <a:r>
              <a:rPr lang="ru-RU" dirty="0" err="1" smtClean="0"/>
              <a:t>аластауға болмайды</a:t>
            </a:r>
            <a:r>
              <a:rPr lang="ru-RU" dirty="0" smtClean="0"/>
              <a:t>.</a:t>
            </a:r>
          </a:p>
          <a:p>
            <a:pPr marL="265176" indent="-265176" eaLnBrk="1" fontAlgn="auto" hangingPunct="1">
              <a:spcAft>
                <a:spcPts val="0"/>
              </a:spcAft>
              <a:buFont typeface="Wingdings 2"/>
              <a:buChar char=""/>
              <a:defRPr/>
            </a:pPr>
            <a:r>
              <a:rPr lang="ru-RU" dirty="0" smtClean="0"/>
              <a:t> </a:t>
            </a:r>
          </a:p>
          <a:p>
            <a:pPr marL="265176" indent="-265176" eaLnBrk="1" fontAlgn="auto" hangingPunct="1">
              <a:spcAft>
                <a:spcPts val="0"/>
              </a:spcAft>
              <a:buFont typeface="Wingdings 2"/>
              <a:buChar char=""/>
              <a:defRPr/>
            </a:pPr>
            <a:r>
              <a:rPr lang="ru-RU" dirty="0" smtClean="0"/>
              <a:t>3. Республика </a:t>
            </a:r>
            <a:r>
              <a:rPr lang="ru-RU" dirty="0" err="1" smtClean="0"/>
              <a:t>азаматының басқа мемлекетт</a:t>
            </a:r>
            <a:r>
              <a:rPr lang="en-US" dirty="0" err="1" smtClean="0"/>
              <a:t>i</a:t>
            </a:r>
            <a:r>
              <a:rPr lang="ru-RU" dirty="0" err="1" smtClean="0"/>
              <a:t>ң азаматтығында болуы</a:t>
            </a:r>
            <a:r>
              <a:rPr lang="ru-RU" dirty="0" smtClean="0"/>
              <a:t> </a:t>
            </a:r>
            <a:r>
              <a:rPr lang="ru-RU" dirty="0" err="1" smtClean="0"/>
              <a:t>танылмайды</a:t>
            </a:r>
            <a:r>
              <a:rPr lang="ru-RU" dirty="0" smtClean="0"/>
              <a:t>.</a:t>
            </a:r>
          </a:p>
          <a:p>
            <a:pPr marL="265176" indent="-265176" eaLnBrk="1" fontAlgn="auto" hangingPunct="1">
              <a:spcAft>
                <a:spcPts val="0"/>
              </a:spcAft>
              <a:buFont typeface="Wingdings 2"/>
              <a:buChar char=""/>
              <a:defRPr/>
            </a:pPr>
            <a:r>
              <a:rPr lang="ru-RU" dirty="0" smtClean="0"/>
              <a:t> </a:t>
            </a:r>
          </a:p>
          <a:p>
            <a:pPr marL="265176" indent="-265176" eaLnBrk="1" fontAlgn="auto" hangingPunct="1">
              <a:spcAft>
                <a:spcPts val="0"/>
              </a:spcAft>
              <a:buFont typeface="Wingdings 2"/>
              <a:buChar char=""/>
              <a:defRPr/>
            </a:pPr>
            <a:r>
              <a:rPr lang="ru-RU" dirty="0" err="1" smtClean="0"/>
              <a:t>Ескерту</a:t>
            </a:r>
            <a:r>
              <a:rPr lang="ru-RU" dirty="0" smtClean="0"/>
              <a:t>. 10-бапқа </a:t>
            </a:r>
            <a:r>
              <a:rPr lang="ru-RU" dirty="0" err="1" smtClean="0"/>
              <a:t>түсініктеме берілді</a:t>
            </a:r>
            <a:r>
              <a:rPr lang="ru-RU" dirty="0" smtClean="0"/>
              <a:t> - </a:t>
            </a:r>
            <a:r>
              <a:rPr lang="ru-RU" dirty="0" err="1" smtClean="0"/>
              <a:t>Қазақстан Республикасы</a:t>
            </a:r>
            <a:r>
              <a:rPr lang="ru-RU" dirty="0" smtClean="0"/>
              <a:t> </a:t>
            </a:r>
            <a:r>
              <a:rPr lang="ru-RU" dirty="0" err="1" smtClean="0"/>
              <a:t>Конституциялық Кеңесінің </a:t>
            </a:r>
            <a:r>
              <a:rPr lang="ru-RU" dirty="0" smtClean="0"/>
              <a:t>2003.12.01. </a:t>
            </a:r>
            <a:r>
              <a:rPr lang="en-US" dirty="0" smtClean="0"/>
              <a:t>N 12 </a:t>
            </a:r>
            <a:r>
              <a:rPr lang="ru-RU" dirty="0" err="1" smtClean="0"/>
              <a:t>қаулысымен.</a:t>
            </a:r>
            <a:r>
              <a:rPr lang="ru-RU" dirty="0" smtClean="0"/>
              <a:t/>
            </a:r>
            <a:br>
              <a:rPr lang="ru-RU" dirty="0" smtClean="0"/>
            </a:br>
            <a:r>
              <a:rPr lang="ru-RU" dirty="0" smtClean="0"/>
              <a:t>Подробнее: </a:t>
            </a:r>
            <a:r>
              <a:rPr lang="en-US" dirty="0" smtClean="0">
                <a:hlinkClick r:id="rId2"/>
              </a:rPr>
              <a:t>http://kodeksy-kz.com/konstitutsiya/10.htm</a:t>
            </a:r>
            <a:endParaRPr lang="en-US" dirty="0" smtClean="0"/>
          </a:p>
          <a:p>
            <a:pPr marL="265176" indent="-265176" eaLnBrk="1" fontAlgn="auto" hangingPunct="1">
              <a:spcAft>
                <a:spcPts val="0"/>
              </a:spcAft>
              <a:buFont typeface="Wingdings 2"/>
              <a:buChar char=""/>
              <a:defRPr/>
            </a:pPr>
            <a:endParaRPr lang="ru-RU" dirty="0"/>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92500" lnSpcReduction="20000"/>
          </a:bodyPr>
          <a:lstStyle/>
          <a:p>
            <a:pPr marL="265176" indent="-265176" eaLnBrk="1" fontAlgn="auto" hangingPunct="1">
              <a:spcAft>
                <a:spcPts val="0"/>
              </a:spcAft>
              <a:buFont typeface="Wingdings 2"/>
              <a:buChar char=""/>
              <a:defRPr/>
            </a:pPr>
            <a:r>
              <a:rPr lang="ru-RU" dirty="0" smtClean="0"/>
              <a:t>﻿﻿40-бап КР </a:t>
            </a:r>
            <a:r>
              <a:rPr lang="ru-RU" dirty="0" err="1" smtClean="0"/>
              <a:t>Конституциясы</a:t>
            </a:r>
            <a:r>
              <a:rPr lang="ru-RU" dirty="0" smtClean="0"/>
              <a:t> </a:t>
            </a:r>
            <a:br>
              <a:rPr lang="ru-RU" dirty="0" smtClean="0"/>
            </a:br>
            <a:r>
              <a:rPr lang="ru-RU" dirty="0" smtClean="0"/>
              <a:t/>
            </a:r>
            <a:br>
              <a:rPr lang="ru-RU" dirty="0" smtClean="0"/>
            </a:br>
            <a:endParaRPr lang="ru-RU" dirty="0" smtClean="0"/>
          </a:p>
          <a:p>
            <a:pPr marL="265176" indent="-265176" eaLnBrk="1" fontAlgn="auto" hangingPunct="1">
              <a:spcAft>
                <a:spcPts val="0"/>
              </a:spcAft>
              <a:buFont typeface="Wingdings 2"/>
              <a:buChar char=""/>
              <a:defRPr/>
            </a:pPr>
            <a:r>
              <a:rPr lang="ru-RU" dirty="0" smtClean="0"/>
              <a:t> 1. </a:t>
            </a:r>
            <a:r>
              <a:rPr lang="ru-RU" dirty="0" err="1" smtClean="0"/>
              <a:t>Қазақстан Республикасының </a:t>
            </a:r>
            <a:r>
              <a:rPr lang="ru-RU" dirty="0" smtClean="0"/>
              <a:t>Президент</a:t>
            </a:r>
            <a:r>
              <a:rPr lang="en-US" dirty="0" err="1" smtClean="0"/>
              <a:t>i</a:t>
            </a:r>
            <a:r>
              <a:rPr lang="en-US" dirty="0" smtClean="0"/>
              <a:t> - </a:t>
            </a:r>
            <a:r>
              <a:rPr lang="ru-RU" dirty="0" err="1" smtClean="0"/>
              <a:t>мемлекетт</a:t>
            </a:r>
            <a:r>
              <a:rPr lang="en-US" dirty="0" err="1" smtClean="0"/>
              <a:t>i</a:t>
            </a:r>
            <a:r>
              <a:rPr lang="ru-RU" dirty="0" err="1" smtClean="0"/>
              <a:t>ң басшысы</a:t>
            </a:r>
            <a:r>
              <a:rPr lang="ru-RU" dirty="0" smtClean="0"/>
              <a:t>, </a:t>
            </a:r>
            <a:r>
              <a:rPr lang="ru-RU" dirty="0" err="1" smtClean="0"/>
              <a:t>мемлекетт</a:t>
            </a:r>
            <a:r>
              <a:rPr lang="en-US" dirty="0" err="1" smtClean="0"/>
              <a:t>i</a:t>
            </a:r>
            <a:r>
              <a:rPr lang="ru-RU" dirty="0" err="1" smtClean="0"/>
              <a:t>ң</a:t>
            </a:r>
            <a:r>
              <a:rPr lang="ru-RU" dirty="0" smtClean="0"/>
              <a:t> </a:t>
            </a:r>
            <a:r>
              <a:rPr lang="en-US" dirty="0" err="1" smtClean="0"/>
              <a:t>i</a:t>
            </a:r>
            <a:r>
              <a:rPr lang="ru-RU" dirty="0" err="1" smtClean="0"/>
              <a:t>шк</a:t>
            </a:r>
            <a:r>
              <a:rPr lang="en-US" dirty="0" err="1" smtClean="0"/>
              <a:t>i</a:t>
            </a:r>
            <a:r>
              <a:rPr lang="en-US" dirty="0" smtClean="0"/>
              <a:t> </a:t>
            </a:r>
            <a:r>
              <a:rPr lang="ru-RU" dirty="0" err="1" smtClean="0"/>
              <a:t>және сыртқы саясатының </a:t>
            </a:r>
            <a:r>
              <a:rPr lang="ru-RU" dirty="0" smtClean="0"/>
              <a:t>нег</a:t>
            </a:r>
            <a:r>
              <a:rPr lang="en-US" dirty="0" err="1" smtClean="0"/>
              <a:t>i</a:t>
            </a:r>
            <a:r>
              <a:rPr lang="ru-RU" dirty="0" err="1" smtClean="0"/>
              <a:t>зг</a:t>
            </a:r>
            <a:r>
              <a:rPr lang="en-US" dirty="0" err="1" smtClean="0"/>
              <a:t>i</a:t>
            </a:r>
            <a:r>
              <a:rPr lang="en-US" dirty="0" smtClean="0"/>
              <a:t> </a:t>
            </a:r>
            <a:r>
              <a:rPr lang="ru-RU" dirty="0" err="1" smtClean="0"/>
              <a:t>бағыттарын айқындайтын, </a:t>
            </a:r>
            <a:r>
              <a:rPr lang="ru-RU" dirty="0" smtClean="0"/>
              <a:t>ел </a:t>
            </a:r>
            <a:r>
              <a:rPr lang="en-US" dirty="0" err="1" smtClean="0"/>
              <a:t>i</a:t>
            </a:r>
            <a:r>
              <a:rPr lang="ru-RU" dirty="0" err="1" smtClean="0"/>
              <a:t>ш</a:t>
            </a:r>
            <a:r>
              <a:rPr lang="en-US" dirty="0" err="1" smtClean="0"/>
              <a:t>i</a:t>
            </a:r>
            <a:r>
              <a:rPr lang="ru-RU" dirty="0" err="1" smtClean="0"/>
              <a:t>нде</a:t>
            </a:r>
            <a:r>
              <a:rPr lang="ru-RU" dirty="0" smtClean="0"/>
              <a:t> </a:t>
            </a:r>
            <a:r>
              <a:rPr lang="ru-RU" dirty="0" err="1" smtClean="0"/>
              <a:t>және халықаралық қатынастарда Қазақстанның атынан</a:t>
            </a:r>
            <a:r>
              <a:rPr lang="ru-RU" dirty="0" smtClean="0"/>
              <a:t> </a:t>
            </a:r>
            <a:r>
              <a:rPr lang="ru-RU" dirty="0" err="1" smtClean="0"/>
              <a:t>өк</a:t>
            </a:r>
            <a:r>
              <a:rPr lang="en-US" dirty="0" err="1" smtClean="0"/>
              <a:t>i</a:t>
            </a:r>
            <a:r>
              <a:rPr lang="ru-RU" dirty="0" err="1" smtClean="0"/>
              <a:t>лд</a:t>
            </a:r>
            <a:r>
              <a:rPr lang="en-US" dirty="0" err="1" smtClean="0"/>
              <a:t>i</a:t>
            </a:r>
            <a:r>
              <a:rPr lang="ru-RU" dirty="0" smtClean="0"/>
              <a:t>к </a:t>
            </a:r>
            <a:r>
              <a:rPr lang="ru-RU" dirty="0" err="1" smtClean="0"/>
              <a:t>етет</a:t>
            </a:r>
            <a:r>
              <a:rPr lang="en-US" dirty="0" err="1" smtClean="0"/>
              <a:t>i</a:t>
            </a:r>
            <a:r>
              <a:rPr lang="ru-RU" dirty="0" err="1" smtClean="0"/>
              <a:t>н</a:t>
            </a:r>
            <a:r>
              <a:rPr lang="ru-RU" dirty="0" smtClean="0"/>
              <a:t> </a:t>
            </a:r>
            <a:r>
              <a:rPr lang="ru-RU" dirty="0" err="1" smtClean="0"/>
              <a:t>ең жоғары лауазымды</a:t>
            </a:r>
            <a:r>
              <a:rPr lang="ru-RU" dirty="0" smtClean="0"/>
              <a:t> </a:t>
            </a:r>
            <a:r>
              <a:rPr lang="ru-RU" dirty="0" err="1" smtClean="0"/>
              <a:t>тұлға.</a:t>
            </a:r>
            <a:r>
              <a:rPr lang="ru-RU" dirty="0" smtClean="0"/>
              <a:t/>
            </a:r>
            <a:br>
              <a:rPr lang="ru-RU" dirty="0" smtClean="0"/>
            </a:br>
            <a:r>
              <a:rPr lang="ru-RU" dirty="0" smtClean="0"/>
              <a:t>Подробнее: </a:t>
            </a:r>
            <a:r>
              <a:rPr lang="en-US" dirty="0" smtClean="0">
                <a:hlinkClick r:id="rId2"/>
              </a:rPr>
              <a:t>http://kodeksy-kz.com/konstitutsiya/40.htm</a:t>
            </a:r>
            <a:endParaRPr lang="en-US" dirty="0" smtClean="0"/>
          </a:p>
          <a:p>
            <a:pPr marL="265176" indent="-265176" eaLnBrk="1" fontAlgn="auto" hangingPunct="1">
              <a:spcAft>
                <a:spcPts val="0"/>
              </a:spcAft>
              <a:buFont typeface="Wingdings 2"/>
              <a:buChar char=""/>
              <a:defRPr/>
            </a:pPr>
            <a:endParaRPr lang="ru-RU" dirty="0"/>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70000" lnSpcReduction="20000"/>
          </a:bodyPr>
          <a:lstStyle/>
          <a:p>
            <a:pPr marL="265176" indent="-265176" eaLnBrk="1" fontAlgn="auto" hangingPunct="1">
              <a:spcAft>
                <a:spcPts val="0"/>
              </a:spcAft>
              <a:buFont typeface="Wingdings 2"/>
              <a:buChar char=""/>
              <a:defRPr/>
            </a:pPr>
            <a:r>
              <a:rPr lang="ru-RU" dirty="0" smtClean="0"/>
              <a:t>﻿﻿41-бап КР </a:t>
            </a:r>
            <a:r>
              <a:rPr lang="ru-RU" dirty="0" err="1" smtClean="0"/>
              <a:t>Конституциясы</a:t>
            </a:r>
            <a:r>
              <a:rPr lang="ru-RU" dirty="0" smtClean="0"/>
              <a:t> </a:t>
            </a:r>
            <a:br>
              <a:rPr lang="ru-RU" dirty="0" smtClean="0"/>
            </a:br>
            <a:r>
              <a:rPr lang="ru-RU" dirty="0" smtClean="0"/>
              <a:t/>
            </a:r>
            <a:br>
              <a:rPr lang="ru-RU" dirty="0" smtClean="0"/>
            </a:br>
            <a:endParaRPr lang="ru-RU" dirty="0" smtClean="0"/>
          </a:p>
          <a:p>
            <a:pPr marL="265176" indent="-265176" eaLnBrk="1" fontAlgn="auto" hangingPunct="1">
              <a:spcAft>
                <a:spcPts val="0"/>
              </a:spcAft>
              <a:buFont typeface="Wingdings 2"/>
              <a:buChar char=""/>
              <a:defRPr/>
            </a:pPr>
            <a:r>
              <a:rPr lang="ru-RU" dirty="0" smtClean="0"/>
              <a:t> 1. </a:t>
            </a:r>
            <a:r>
              <a:rPr lang="ru-RU" dirty="0" err="1" smtClean="0"/>
              <a:t>Қазақстан Республикасының </a:t>
            </a:r>
            <a:r>
              <a:rPr lang="ru-RU" dirty="0" smtClean="0"/>
              <a:t>Президент</a:t>
            </a:r>
            <a:r>
              <a:rPr lang="en-US" dirty="0" err="1" smtClean="0"/>
              <a:t>i</a:t>
            </a:r>
            <a:r>
              <a:rPr lang="ru-RU" dirty="0" err="1" smtClean="0"/>
              <a:t>н</a:t>
            </a:r>
            <a:r>
              <a:rPr lang="ru-RU" dirty="0" smtClean="0"/>
              <a:t> </a:t>
            </a:r>
            <a:r>
              <a:rPr lang="ru-RU" dirty="0" err="1" smtClean="0"/>
              <a:t>конституциялық заңға сәйкес жалпыға </a:t>
            </a:r>
            <a:r>
              <a:rPr lang="ru-RU" dirty="0" smtClean="0"/>
              <a:t>б</a:t>
            </a:r>
            <a:r>
              <a:rPr lang="en-US" dirty="0" err="1" smtClean="0"/>
              <a:t>i</a:t>
            </a:r>
            <a:r>
              <a:rPr lang="ru-RU" dirty="0" smtClean="0"/>
              <a:t>рдей, </a:t>
            </a:r>
            <a:r>
              <a:rPr lang="ru-RU" dirty="0" err="1" smtClean="0"/>
              <a:t>тең және төте сайлау</a:t>
            </a:r>
            <a:r>
              <a:rPr lang="ru-RU" dirty="0" smtClean="0"/>
              <a:t> </a:t>
            </a:r>
            <a:r>
              <a:rPr lang="ru-RU" dirty="0" err="1" smtClean="0"/>
              <a:t>құқығы </a:t>
            </a:r>
            <a:r>
              <a:rPr lang="ru-RU" dirty="0" smtClean="0"/>
              <a:t>нег</a:t>
            </a:r>
            <a:r>
              <a:rPr lang="en-US" dirty="0" err="1" smtClean="0"/>
              <a:t>i</a:t>
            </a:r>
            <a:r>
              <a:rPr lang="ru-RU" dirty="0" err="1" smtClean="0"/>
              <a:t>з</a:t>
            </a:r>
            <a:r>
              <a:rPr lang="en-US" dirty="0" err="1" smtClean="0"/>
              <a:t>i</a:t>
            </a:r>
            <a:r>
              <a:rPr lang="ru-RU" dirty="0" err="1" smtClean="0"/>
              <a:t>нде</a:t>
            </a:r>
            <a:r>
              <a:rPr lang="ru-RU" dirty="0" smtClean="0"/>
              <a:t> </a:t>
            </a:r>
            <a:r>
              <a:rPr lang="ru-RU" dirty="0" err="1" smtClean="0"/>
              <a:t>Республиканың кәмелетке толған азаматтары</a:t>
            </a:r>
            <a:r>
              <a:rPr lang="ru-RU" dirty="0" smtClean="0"/>
              <a:t> </a:t>
            </a:r>
            <a:r>
              <a:rPr lang="ru-RU" dirty="0" err="1" smtClean="0"/>
              <a:t>жасырын</a:t>
            </a:r>
            <a:r>
              <a:rPr lang="ru-RU" dirty="0" smtClean="0"/>
              <a:t> </a:t>
            </a:r>
            <a:r>
              <a:rPr lang="ru-RU" dirty="0" err="1" smtClean="0"/>
              <a:t>дауыс</a:t>
            </a:r>
            <a:r>
              <a:rPr lang="ru-RU" dirty="0" smtClean="0"/>
              <a:t> беру </a:t>
            </a:r>
            <a:r>
              <a:rPr lang="ru-RU" dirty="0" err="1" smtClean="0"/>
              <a:t>арқылы </a:t>
            </a:r>
            <a:r>
              <a:rPr lang="ru-RU" dirty="0" smtClean="0"/>
              <a:t>бес </a:t>
            </a:r>
            <a:r>
              <a:rPr lang="ru-RU" dirty="0" err="1" smtClean="0"/>
              <a:t>жыл</a:t>
            </a:r>
            <a:r>
              <a:rPr lang="ru-RU" dirty="0" smtClean="0"/>
              <a:t> мерз</a:t>
            </a:r>
            <a:r>
              <a:rPr lang="en-US" dirty="0" err="1" smtClean="0"/>
              <a:t>i</a:t>
            </a:r>
            <a:r>
              <a:rPr lang="ru-RU" dirty="0" smtClean="0"/>
              <a:t>мге </a:t>
            </a:r>
            <a:r>
              <a:rPr lang="ru-RU" dirty="0" err="1" smtClean="0"/>
              <a:t>сайлайды</a:t>
            </a:r>
            <a:r>
              <a:rPr lang="ru-RU" dirty="0" smtClean="0"/>
              <a:t>.  </a:t>
            </a:r>
          </a:p>
          <a:p>
            <a:pPr marL="265176" indent="-265176" eaLnBrk="1" fontAlgn="auto" hangingPunct="1">
              <a:spcAft>
                <a:spcPts val="0"/>
              </a:spcAft>
              <a:buFont typeface="Wingdings 2"/>
              <a:buChar char=""/>
              <a:defRPr/>
            </a:pPr>
            <a:r>
              <a:rPr lang="ru-RU" dirty="0" smtClean="0"/>
              <a:t>2. Республика Президент</a:t>
            </a:r>
            <a:r>
              <a:rPr lang="en-US" dirty="0" err="1" smtClean="0"/>
              <a:t>i</a:t>
            </a:r>
            <a:r>
              <a:rPr lang="en-US" dirty="0" smtClean="0"/>
              <a:t> </a:t>
            </a:r>
            <a:r>
              <a:rPr lang="ru-RU" dirty="0" err="1" smtClean="0"/>
              <a:t>болып</a:t>
            </a:r>
            <a:r>
              <a:rPr lang="ru-RU" dirty="0" smtClean="0"/>
              <a:t> </a:t>
            </a:r>
            <a:r>
              <a:rPr lang="ru-RU" dirty="0" err="1" smtClean="0"/>
              <a:t>тумысынан</a:t>
            </a:r>
            <a:r>
              <a:rPr lang="ru-RU" dirty="0" smtClean="0"/>
              <a:t> Республика </a:t>
            </a:r>
            <a:r>
              <a:rPr lang="ru-RU" dirty="0" err="1" smtClean="0"/>
              <a:t>азаматы</a:t>
            </a:r>
            <a:r>
              <a:rPr lang="ru-RU" dirty="0" smtClean="0"/>
              <a:t> </a:t>
            </a:r>
            <a:r>
              <a:rPr lang="ru-RU" dirty="0" err="1" smtClean="0"/>
              <a:t>болып</a:t>
            </a:r>
            <a:r>
              <a:rPr lang="ru-RU" dirty="0" smtClean="0"/>
              <a:t> </a:t>
            </a:r>
            <a:r>
              <a:rPr lang="ru-RU" dirty="0" err="1" smtClean="0"/>
              <a:t>табылатын</a:t>
            </a:r>
            <a:r>
              <a:rPr lang="ru-RU" dirty="0" smtClean="0"/>
              <a:t> </a:t>
            </a:r>
            <a:r>
              <a:rPr lang="ru-RU" dirty="0" err="1" smtClean="0"/>
              <a:t>қырық жасқа толған</a:t>
            </a:r>
            <a:r>
              <a:rPr lang="ru-RU" dirty="0" smtClean="0"/>
              <a:t>, </a:t>
            </a:r>
            <a:r>
              <a:rPr lang="ru-RU" dirty="0" err="1" smtClean="0"/>
              <a:t>мемлекетт</a:t>
            </a:r>
            <a:r>
              <a:rPr lang="en-US" dirty="0" err="1" smtClean="0"/>
              <a:t>i</a:t>
            </a:r>
            <a:r>
              <a:rPr lang="ru-RU" dirty="0" smtClean="0"/>
              <a:t>к т</a:t>
            </a:r>
            <a:r>
              <a:rPr lang="en-US" dirty="0" err="1" smtClean="0"/>
              <a:t>i</a:t>
            </a:r>
            <a:r>
              <a:rPr lang="ru-RU" dirty="0" err="1" smtClean="0"/>
              <a:t>лд</a:t>
            </a:r>
            <a:r>
              <a:rPr lang="en-US" dirty="0" err="1" smtClean="0"/>
              <a:t>i</a:t>
            </a:r>
            <a:r>
              <a:rPr lang="en-US" dirty="0" smtClean="0"/>
              <a:t> </a:t>
            </a:r>
            <a:r>
              <a:rPr lang="ru-RU" dirty="0" err="1" smtClean="0"/>
              <a:t>ерк</a:t>
            </a:r>
            <a:r>
              <a:rPr lang="en-US" dirty="0" err="1" smtClean="0"/>
              <a:t>i</a:t>
            </a:r>
            <a:r>
              <a:rPr lang="ru-RU" dirty="0" err="1" smtClean="0"/>
              <a:t>н</a:t>
            </a:r>
            <a:r>
              <a:rPr lang="ru-RU" dirty="0" smtClean="0"/>
              <a:t> </a:t>
            </a:r>
            <a:r>
              <a:rPr lang="ru-RU" dirty="0" err="1" smtClean="0"/>
              <a:t>меңгерген әр</a:t>
            </a:r>
            <a:r>
              <a:rPr lang="en-US" dirty="0" err="1" smtClean="0"/>
              <a:t>i</a:t>
            </a:r>
            <a:r>
              <a:rPr lang="en-US" dirty="0" smtClean="0"/>
              <a:t> </a:t>
            </a:r>
            <a:r>
              <a:rPr lang="ru-RU" dirty="0" err="1" smtClean="0"/>
              <a:t>Қазақстанда соңғы </a:t>
            </a:r>
            <a:r>
              <a:rPr lang="ru-RU" dirty="0" smtClean="0"/>
              <a:t>он бес </a:t>
            </a:r>
            <a:r>
              <a:rPr lang="ru-RU" dirty="0" err="1" smtClean="0"/>
              <a:t>жыл</a:t>
            </a:r>
            <a:r>
              <a:rPr lang="ru-RU" dirty="0" smtClean="0"/>
              <a:t> </a:t>
            </a:r>
            <a:r>
              <a:rPr lang="ru-RU" dirty="0" err="1" smtClean="0"/>
              <a:t>бойы</a:t>
            </a:r>
            <a:r>
              <a:rPr lang="ru-RU" dirty="0" smtClean="0"/>
              <a:t> </a:t>
            </a:r>
            <a:r>
              <a:rPr lang="ru-RU" dirty="0" err="1" smtClean="0"/>
              <a:t>тұратын </a:t>
            </a:r>
            <a:r>
              <a:rPr lang="ru-RU" dirty="0" smtClean="0"/>
              <a:t>Республика </a:t>
            </a:r>
            <a:r>
              <a:rPr lang="ru-RU" dirty="0" err="1" smtClean="0"/>
              <a:t>азаматы</a:t>
            </a:r>
            <a:r>
              <a:rPr lang="ru-RU" dirty="0" smtClean="0"/>
              <a:t> </a:t>
            </a:r>
            <a:r>
              <a:rPr lang="ru-RU" dirty="0" err="1" smtClean="0"/>
              <a:t>сайлана</a:t>
            </a:r>
            <a:r>
              <a:rPr lang="ru-RU" dirty="0" smtClean="0"/>
              <a:t> </a:t>
            </a:r>
            <a:r>
              <a:rPr lang="ru-RU" dirty="0" err="1" smtClean="0"/>
              <a:t>алады</a:t>
            </a:r>
            <a:r>
              <a:rPr lang="ru-RU" dirty="0" smtClean="0"/>
              <a:t>.</a:t>
            </a:r>
            <a:br>
              <a:rPr lang="ru-RU" dirty="0" smtClean="0"/>
            </a:br>
            <a:r>
              <a:rPr lang="ru-RU" dirty="0" smtClean="0"/>
              <a:t>Подробнее: </a:t>
            </a:r>
            <a:r>
              <a:rPr lang="en-US" dirty="0" smtClean="0">
                <a:hlinkClick r:id="rId2"/>
              </a:rPr>
              <a:t>http://kodeksy-kz.com/konstitutsiya/41.htm</a:t>
            </a:r>
            <a:endParaRPr lang="en-US" dirty="0" smtClean="0"/>
          </a:p>
          <a:p>
            <a:pPr marL="265176" indent="-265176" eaLnBrk="1" fontAlgn="auto" hangingPunct="1">
              <a:spcAft>
                <a:spcPts val="0"/>
              </a:spcAft>
              <a:buFont typeface="Wingdings 2"/>
              <a:buChar char=""/>
              <a:defRPr/>
            </a:pPr>
            <a:endParaRPr lang="ru-RU" dirty="0"/>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221186" name="Содержимое 2"/>
          <p:cNvSpPr>
            <a:spLocks noGrp="1"/>
          </p:cNvSpPr>
          <p:nvPr>
            <p:ph idx="1"/>
          </p:nvPr>
        </p:nvSpPr>
        <p:spPr>
          <a:xfrm>
            <a:off x="503238" y="530225"/>
            <a:ext cx="8183562" cy="4187825"/>
          </a:xfrm>
        </p:spPr>
        <p:txBody>
          <a:bodyPr/>
          <a:lstStyle/>
          <a:p>
            <a:pPr eaLnBrk="1" hangingPunct="1"/>
            <a:r>
              <a:rPr lang="ru-RU" smtClean="0"/>
              <a:t>﻿﻿49-бап КР Конституциясы </a:t>
            </a:r>
            <a:br>
              <a:rPr lang="ru-RU" smtClean="0"/>
            </a:br>
            <a:r>
              <a:rPr lang="ru-RU" smtClean="0"/>
              <a:t/>
            </a:r>
            <a:br>
              <a:rPr lang="ru-RU" smtClean="0"/>
            </a:br>
            <a:endParaRPr lang="ru-RU" smtClean="0"/>
          </a:p>
          <a:p>
            <a:pPr eaLnBrk="1" hangingPunct="1"/>
            <a:r>
              <a:rPr lang="ru-RU" smtClean="0"/>
              <a:t> 1. Парламент - Қазақстан Республикасының заң шығару қызмет</a:t>
            </a:r>
            <a:r>
              <a:rPr lang="en-US" smtClean="0"/>
              <a:t>i</a:t>
            </a:r>
            <a:r>
              <a:rPr lang="ru-RU" smtClean="0"/>
              <a:t>н жүзеге асыратын Республиканың ең жоғары өк</a:t>
            </a:r>
            <a:r>
              <a:rPr lang="en-US" smtClean="0"/>
              <a:t>i</a:t>
            </a:r>
            <a:r>
              <a:rPr lang="ru-RU" smtClean="0"/>
              <a:t>лд</a:t>
            </a:r>
            <a:r>
              <a:rPr lang="en-US" smtClean="0"/>
              <a:t>i </a:t>
            </a:r>
            <a:r>
              <a:rPr lang="ru-RU" smtClean="0"/>
              <a:t>органы.  </a:t>
            </a:r>
            <a:br>
              <a:rPr lang="ru-RU" smtClean="0"/>
            </a:br>
            <a:r>
              <a:rPr lang="ru-RU" smtClean="0"/>
              <a:t>Подробнее: </a:t>
            </a:r>
            <a:r>
              <a:rPr lang="en-US" smtClean="0">
                <a:hlinkClick r:id="rId2"/>
              </a:rPr>
              <a:t>http://kodeksy-kz.com/konstitutsiya/49.htm</a:t>
            </a:r>
            <a:endParaRPr lang="en-US" smtClean="0"/>
          </a:p>
          <a:p>
            <a:pPr eaLnBrk="1" hangingPunct="1"/>
            <a:endParaRPr lang="ru-RU" smtClean="0"/>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47500" lnSpcReduction="20000"/>
          </a:bodyPr>
          <a:lstStyle/>
          <a:p>
            <a:pPr marL="265176" indent="-265176" eaLnBrk="1" fontAlgn="auto" hangingPunct="1">
              <a:spcAft>
                <a:spcPts val="0"/>
              </a:spcAft>
              <a:buFont typeface="Wingdings 2"/>
              <a:buChar char=""/>
              <a:defRPr/>
            </a:pPr>
            <a:r>
              <a:rPr lang="ru-RU" dirty="0" smtClean="0"/>
              <a:t>﻿﻿50-бап КР </a:t>
            </a:r>
            <a:r>
              <a:rPr lang="ru-RU" dirty="0" err="1" smtClean="0"/>
              <a:t>Конституциясы</a:t>
            </a:r>
            <a:r>
              <a:rPr lang="ru-RU" dirty="0" smtClean="0"/>
              <a:t> </a:t>
            </a:r>
            <a:br>
              <a:rPr lang="ru-RU" dirty="0" smtClean="0"/>
            </a:br>
            <a:r>
              <a:rPr lang="ru-RU" dirty="0" smtClean="0"/>
              <a:t/>
            </a:r>
            <a:br>
              <a:rPr lang="ru-RU" dirty="0" smtClean="0"/>
            </a:br>
            <a:endParaRPr lang="ru-RU" dirty="0" smtClean="0"/>
          </a:p>
          <a:p>
            <a:pPr marL="265176" indent="-265176" eaLnBrk="1" fontAlgn="auto" hangingPunct="1">
              <a:spcAft>
                <a:spcPts val="0"/>
              </a:spcAft>
              <a:buFont typeface="Wingdings 2"/>
              <a:buChar char=""/>
              <a:defRPr/>
            </a:pPr>
            <a:r>
              <a:rPr lang="ru-RU" dirty="0" smtClean="0"/>
              <a:t> 1. Парламент </a:t>
            </a:r>
            <a:r>
              <a:rPr lang="ru-RU" dirty="0" err="1" smtClean="0"/>
              <a:t>тұрақты </a:t>
            </a:r>
            <a:r>
              <a:rPr lang="ru-RU" dirty="0" smtClean="0"/>
              <a:t>нег</a:t>
            </a:r>
            <a:r>
              <a:rPr lang="en-US" dirty="0" err="1" smtClean="0"/>
              <a:t>i</a:t>
            </a:r>
            <a:r>
              <a:rPr lang="ru-RU" dirty="0" err="1" smtClean="0"/>
              <a:t>зде</a:t>
            </a:r>
            <a:r>
              <a:rPr lang="ru-RU" dirty="0" smtClean="0"/>
              <a:t> </a:t>
            </a:r>
            <a:r>
              <a:rPr lang="ru-RU" dirty="0" err="1" smtClean="0"/>
              <a:t>жұмыс</a:t>
            </a:r>
            <a:r>
              <a:rPr lang="ru-RU" dirty="0" smtClean="0"/>
              <a:t> </a:t>
            </a:r>
            <a:r>
              <a:rPr lang="en-US" dirty="0" err="1" smtClean="0"/>
              <a:t>i</a:t>
            </a:r>
            <a:r>
              <a:rPr lang="ru-RU" dirty="0" err="1" smtClean="0"/>
              <a:t>стейт</a:t>
            </a:r>
            <a:r>
              <a:rPr lang="en-US" dirty="0" err="1" smtClean="0"/>
              <a:t>i</a:t>
            </a:r>
            <a:r>
              <a:rPr lang="ru-RU" dirty="0" err="1" smtClean="0"/>
              <a:t>н</a:t>
            </a:r>
            <a:r>
              <a:rPr lang="ru-RU" dirty="0" smtClean="0"/>
              <a:t> </a:t>
            </a:r>
            <a:r>
              <a:rPr lang="ru-RU" dirty="0" err="1" smtClean="0"/>
              <a:t>ек</a:t>
            </a:r>
            <a:r>
              <a:rPr lang="en-US" dirty="0" err="1" smtClean="0"/>
              <a:t>i</a:t>
            </a:r>
            <a:r>
              <a:rPr lang="en-US" dirty="0" smtClean="0"/>
              <a:t> </a:t>
            </a:r>
            <a:r>
              <a:rPr lang="ru-RU" dirty="0" err="1" smtClean="0"/>
              <a:t>Палатадан</a:t>
            </a:r>
            <a:r>
              <a:rPr lang="ru-RU" dirty="0" smtClean="0"/>
              <a:t>: </a:t>
            </a:r>
            <a:r>
              <a:rPr lang="ru-RU" dirty="0" err="1" smtClean="0"/>
              <a:t>Сенаттан</a:t>
            </a:r>
            <a:r>
              <a:rPr lang="ru-RU" dirty="0" smtClean="0"/>
              <a:t> </a:t>
            </a:r>
            <a:r>
              <a:rPr lang="ru-RU" dirty="0" err="1" smtClean="0"/>
              <a:t>және Мәж</a:t>
            </a:r>
            <a:r>
              <a:rPr lang="en-US" dirty="0" err="1" smtClean="0"/>
              <a:t>i</a:t>
            </a:r>
            <a:r>
              <a:rPr lang="ru-RU" dirty="0" smtClean="0"/>
              <a:t>л</a:t>
            </a:r>
            <a:r>
              <a:rPr lang="en-US" dirty="0" err="1" smtClean="0"/>
              <a:t>i</a:t>
            </a:r>
            <a:r>
              <a:rPr lang="ru-RU" dirty="0" smtClean="0"/>
              <a:t>стен </a:t>
            </a:r>
            <a:r>
              <a:rPr lang="ru-RU" dirty="0" err="1" smtClean="0"/>
              <a:t>тұрады</a:t>
            </a:r>
            <a:r>
              <a:rPr lang="ru-RU" dirty="0" smtClean="0"/>
              <a:t>.  </a:t>
            </a:r>
          </a:p>
          <a:p>
            <a:pPr marL="265176" indent="-265176" eaLnBrk="1" fontAlgn="auto" hangingPunct="1">
              <a:spcAft>
                <a:spcPts val="0"/>
              </a:spcAft>
              <a:buFont typeface="Wingdings 2"/>
              <a:buChar char=""/>
              <a:defRPr/>
            </a:pPr>
            <a:r>
              <a:rPr lang="ru-RU" dirty="0" smtClean="0"/>
              <a:t>2. Сенат </a:t>
            </a:r>
            <a:r>
              <a:rPr lang="ru-RU" dirty="0" err="1" smtClean="0"/>
              <a:t>конституциялық заңда белгіленген</a:t>
            </a:r>
            <a:r>
              <a:rPr lang="ru-RU" dirty="0" smtClean="0"/>
              <a:t> </a:t>
            </a:r>
            <a:r>
              <a:rPr lang="ru-RU" dirty="0" err="1" smtClean="0"/>
              <a:t>тәртіппен әр облыстан</a:t>
            </a:r>
            <a:r>
              <a:rPr lang="ru-RU" dirty="0" smtClean="0"/>
              <a:t>, </a:t>
            </a:r>
            <a:r>
              <a:rPr lang="ru-RU" dirty="0" err="1" smtClean="0"/>
              <a:t>республикалық маңызы </a:t>
            </a:r>
            <a:r>
              <a:rPr lang="ru-RU" dirty="0" smtClean="0"/>
              <a:t>бар </a:t>
            </a:r>
            <a:r>
              <a:rPr lang="ru-RU" dirty="0" err="1" smtClean="0"/>
              <a:t>қаладан және Қазақстан Республикасының астанасынан</a:t>
            </a:r>
            <a:r>
              <a:rPr lang="ru-RU" dirty="0" smtClean="0"/>
              <a:t> </a:t>
            </a:r>
            <a:r>
              <a:rPr lang="ru-RU" dirty="0" err="1" smtClean="0"/>
              <a:t>екі</a:t>
            </a:r>
            <a:r>
              <a:rPr lang="ru-RU" dirty="0" smtClean="0"/>
              <a:t> </a:t>
            </a:r>
            <a:r>
              <a:rPr lang="ru-RU" dirty="0" err="1" smtClean="0"/>
              <a:t>адамнан</a:t>
            </a:r>
            <a:r>
              <a:rPr lang="ru-RU" dirty="0" smtClean="0"/>
              <a:t> </a:t>
            </a:r>
            <a:r>
              <a:rPr lang="ru-RU" dirty="0" err="1" smtClean="0"/>
              <a:t>өкілдік ететін</a:t>
            </a:r>
            <a:r>
              <a:rPr lang="ru-RU" dirty="0" smtClean="0"/>
              <a:t> </a:t>
            </a:r>
            <a:r>
              <a:rPr lang="ru-RU" dirty="0" err="1" smtClean="0"/>
              <a:t>депутаттардан</a:t>
            </a:r>
            <a:r>
              <a:rPr lang="ru-RU" dirty="0" smtClean="0"/>
              <a:t> </a:t>
            </a:r>
            <a:r>
              <a:rPr lang="ru-RU" dirty="0" err="1" smtClean="0"/>
              <a:t>құралады</a:t>
            </a:r>
            <a:r>
              <a:rPr lang="ru-RU" dirty="0" smtClean="0"/>
              <a:t>. </a:t>
            </a:r>
            <a:r>
              <a:rPr lang="ru-RU" dirty="0" err="1" smtClean="0"/>
              <a:t>Сенатта</a:t>
            </a:r>
            <a:r>
              <a:rPr lang="ru-RU" dirty="0" smtClean="0"/>
              <a:t> </a:t>
            </a:r>
            <a:r>
              <a:rPr lang="ru-RU" dirty="0" err="1" smtClean="0"/>
              <a:t>қоғамның ұлттық-мәдени және өзге </a:t>
            </a:r>
            <a:r>
              <a:rPr lang="ru-RU" dirty="0" smtClean="0"/>
              <a:t>де </a:t>
            </a:r>
            <a:r>
              <a:rPr lang="ru-RU" dirty="0" err="1" smtClean="0"/>
              <a:t>елеулі</a:t>
            </a:r>
            <a:r>
              <a:rPr lang="ru-RU" dirty="0" smtClean="0"/>
              <a:t> </a:t>
            </a:r>
            <a:r>
              <a:rPr lang="ru-RU" dirty="0" err="1" smtClean="0"/>
              <a:t>мүдделерінің білдірілуін</a:t>
            </a:r>
            <a:r>
              <a:rPr lang="ru-RU" dirty="0" smtClean="0"/>
              <a:t> </a:t>
            </a:r>
            <a:r>
              <a:rPr lang="ru-RU" dirty="0" err="1" smtClean="0"/>
              <a:t>қамтамасыз ету</a:t>
            </a:r>
            <a:r>
              <a:rPr lang="ru-RU" dirty="0" smtClean="0"/>
              <a:t> </a:t>
            </a:r>
            <a:r>
              <a:rPr lang="ru-RU" dirty="0" err="1" smtClean="0"/>
              <a:t>қажеттілігі ескеріліп</a:t>
            </a:r>
            <a:r>
              <a:rPr lang="ru-RU" dirty="0" smtClean="0"/>
              <a:t>, </a:t>
            </a:r>
            <a:r>
              <a:rPr lang="ru-RU" dirty="0" err="1" smtClean="0"/>
              <a:t>Сенаттың </a:t>
            </a:r>
            <a:r>
              <a:rPr lang="ru-RU" dirty="0" smtClean="0"/>
              <a:t>он бес </a:t>
            </a:r>
            <a:r>
              <a:rPr lang="ru-RU" dirty="0" err="1" smtClean="0"/>
              <a:t>депутатын</a:t>
            </a:r>
            <a:r>
              <a:rPr lang="ru-RU" dirty="0" smtClean="0"/>
              <a:t> Республика </a:t>
            </a:r>
            <a:r>
              <a:rPr lang="ru-RU" dirty="0" err="1" smtClean="0"/>
              <a:t>Президенті</a:t>
            </a:r>
            <a:r>
              <a:rPr lang="ru-RU" dirty="0" smtClean="0"/>
              <a:t> </a:t>
            </a:r>
            <a:r>
              <a:rPr lang="ru-RU" dirty="0" err="1" smtClean="0"/>
              <a:t>тағайындайды</a:t>
            </a:r>
            <a:r>
              <a:rPr lang="ru-RU" dirty="0" smtClean="0"/>
              <a:t>.</a:t>
            </a:r>
          </a:p>
          <a:p>
            <a:pPr marL="265176" indent="-265176" eaLnBrk="1" fontAlgn="auto" hangingPunct="1">
              <a:spcAft>
                <a:spcPts val="0"/>
              </a:spcAft>
              <a:buFont typeface="Wingdings 2"/>
              <a:buChar char=""/>
              <a:defRPr/>
            </a:pPr>
            <a:r>
              <a:rPr lang="ru-RU" dirty="0" smtClean="0"/>
              <a:t> </a:t>
            </a:r>
          </a:p>
          <a:p>
            <a:pPr marL="265176" indent="-265176" eaLnBrk="1" fontAlgn="auto" hangingPunct="1">
              <a:spcAft>
                <a:spcPts val="0"/>
              </a:spcAft>
              <a:buFont typeface="Wingdings 2"/>
              <a:buChar char=""/>
              <a:defRPr/>
            </a:pPr>
            <a:r>
              <a:rPr lang="ru-RU" dirty="0" smtClean="0"/>
              <a:t>3. </a:t>
            </a:r>
            <a:r>
              <a:rPr lang="ru-RU" dirty="0" err="1" smtClean="0"/>
              <a:t>Мәжіліс конституциялық заңда белгіленген</a:t>
            </a:r>
            <a:r>
              <a:rPr lang="ru-RU" dirty="0" smtClean="0"/>
              <a:t> </a:t>
            </a:r>
            <a:r>
              <a:rPr lang="ru-RU" dirty="0" err="1" smtClean="0"/>
              <a:t>тәртіппен сайланатын</a:t>
            </a:r>
            <a:r>
              <a:rPr lang="ru-RU" dirty="0" smtClean="0"/>
              <a:t> </a:t>
            </a:r>
            <a:r>
              <a:rPr lang="ru-RU" dirty="0" err="1" smtClean="0"/>
              <a:t>жүз жеті</a:t>
            </a:r>
            <a:r>
              <a:rPr lang="ru-RU" dirty="0" smtClean="0"/>
              <a:t> </a:t>
            </a:r>
            <a:r>
              <a:rPr lang="ru-RU" dirty="0" err="1" smtClean="0"/>
              <a:t>депутаттан</a:t>
            </a:r>
            <a:r>
              <a:rPr lang="ru-RU" dirty="0" smtClean="0"/>
              <a:t> </a:t>
            </a:r>
            <a:r>
              <a:rPr lang="ru-RU" dirty="0" err="1" smtClean="0"/>
              <a:t>тұрады.</a:t>
            </a:r>
            <a:endParaRPr lang="ru-RU" dirty="0" smtClean="0"/>
          </a:p>
          <a:p>
            <a:pPr marL="265176" indent="-265176" eaLnBrk="1" fontAlgn="auto" hangingPunct="1">
              <a:spcAft>
                <a:spcPts val="0"/>
              </a:spcAft>
              <a:buFont typeface="Wingdings 2"/>
              <a:buChar char=""/>
              <a:defRPr/>
            </a:pPr>
            <a:r>
              <a:rPr lang="ru-RU" dirty="0" smtClean="0"/>
              <a:t> </a:t>
            </a:r>
          </a:p>
          <a:p>
            <a:pPr marL="265176" indent="-265176" eaLnBrk="1" fontAlgn="auto" hangingPunct="1">
              <a:spcAft>
                <a:spcPts val="0"/>
              </a:spcAft>
              <a:buFont typeface="Wingdings 2"/>
              <a:buChar char=""/>
              <a:defRPr/>
            </a:pPr>
            <a:r>
              <a:rPr lang="ru-RU" dirty="0" smtClean="0"/>
              <a:t>4. Парламент депутаты б</a:t>
            </a:r>
            <a:r>
              <a:rPr lang="en-US" dirty="0" err="1" smtClean="0"/>
              <a:t>i</a:t>
            </a:r>
            <a:r>
              <a:rPr lang="ru-RU" dirty="0" err="1" smtClean="0"/>
              <a:t>р</a:t>
            </a:r>
            <a:r>
              <a:rPr lang="ru-RU" dirty="0" smtClean="0"/>
              <a:t> </a:t>
            </a:r>
            <a:r>
              <a:rPr lang="ru-RU" dirty="0" err="1" smtClean="0"/>
              <a:t>мезг</a:t>
            </a:r>
            <a:r>
              <a:rPr lang="en-US" dirty="0" err="1" smtClean="0"/>
              <a:t>i</a:t>
            </a:r>
            <a:r>
              <a:rPr lang="ru-RU" dirty="0" err="1" smtClean="0"/>
              <a:t>лде</a:t>
            </a:r>
            <a:r>
              <a:rPr lang="ru-RU" dirty="0" smtClean="0"/>
              <a:t> </a:t>
            </a:r>
            <a:r>
              <a:rPr lang="ru-RU" dirty="0" err="1" smtClean="0"/>
              <a:t>ек</a:t>
            </a:r>
            <a:r>
              <a:rPr lang="en-US" dirty="0" err="1" smtClean="0"/>
              <a:t>i</a:t>
            </a:r>
            <a:r>
              <a:rPr lang="en-US" dirty="0" smtClean="0"/>
              <a:t> </a:t>
            </a:r>
            <a:r>
              <a:rPr lang="ru-RU" dirty="0" err="1" smtClean="0"/>
              <a:t>Палатаға </a:t>
            </a:r>
            <a:r>
              <a:rPr lang="ru-RU" dirty="0" smtClean="0"/>
              <a:t>б</a:t>
            </a:r>
            <a:r>
              <a:rPr lang="en-US" dirty="0" err="1" smtClean="0"/>
              <a:t>i</a:t>
            </a:r>
            <a:r>
              <a:rPr lang="ru-RU" dirty="0" smtClean="0"/>
              <a:t>рдей </a:t>
            </a:r>
            <a:r>
              <a:rPr lang="ru-RU" dirty="0" err="1" smtClean="0"/>
              <a:t>мүше </a:t>
            </a:r>
            <a:r>
              <a:rPr lang="ru-RU" dirty="0" smtClean="0"/>
              <a:t>бола </a:t>
            </a:r>
            <a:r>
              <a:rPr lang="ru-RU" dirty="0" err="1" smtClean="0"/>
              <a:t>алмайды</a:t>
            </a:r>
            <a:r>
              <a:rPr lang="ru-RU" dirty="0" smtClean="0"/>
              <a:t>.</a:t>
            </a:r>
            <a:br>
              <a:rPr lang="ru-RU" dirty="0" smtClean="0"/>
            </a:br>
            <a:r>
              <a:rPr lang="ru-RU" dirty="0" smtClean="0"/>
              <a:t>Подробнее: </a:t>
            </a:r>
            <a:r>
              <a:rPr lang="en-US" dirty="0" smtClean="0">
                <a:hlinkClick r:id="rId2"/>
              </a:rPr>
              <a:t>http://kodeksy-kz.com/konstitutsiya/50.htm</a:t>
            </a:r>
            <a:endParaRPr lang="en-US" dirty="0" smtClean="0"/>
          </a:p>
          <a:p>
            <a:pPr marL="265176" indent="-265176" eaLnBrk="1" fontAlgn="auto" hangingPunct="1">
              <a:spcAft>
                <a:spcPts val="0"/>
              </a:spcAft>
              <a:buFont typeface="Wingdings 2"/>
              <a:buChar char=""/>
              <a:defRPr/>
            </a:pPr>
            <a:r>
              <a:rPr lang="ru-RU" dirty="0" smtClean="0"/>
              <a:t>Сенат </a:t>
            </a:r>
            <a:r>
              <a:rPr lang="ru-RU" dirty="0" err="1" smtClean="0"/>
              <a:t>депутаттарының өк</a:t>
            </a:r>
            <a:r>
              <a:rPr lang="en-US" dirty="0" err="1" smtClean="0"/>
              <a:t>i</a:t>
            </a:r>
            <a:r>
              <a:rPr lang="ru-RU" dirty="0" err="1" smtClean="0"/>
              <a:t>летт</a:t>
            </a:r>
            <a:r>
              <a:rPr lang="en-US" dirty="0" err="1" smtClean="0"/>
              <a:t>i</a:t>
            </a:r>
            <a:r>
              <a:rPr lang="ru-RU" dirty="0" smtClean="0"/>
              <a:t>к мерз</a:t>
            </a:r>
            <a:r>
              <a:rPr lang="en-US" dirty="0" err="1" smtClean="0"/>
              <a:t>i</a:t>
            </a:r>
            <a:r>
              <a:rPr lang="ru-RU" dirty="0" smtClean="0"/>
              <a:t>м</a:t>
            </a:r>
            <a:r>
              <a:rPr lang="en-US" dirty="0" err="1" smtClean="0"/>
              <a:t>i</a:t>
            </a:r>
            <a:r>
              <a:rPr lang="en-US" dirty="0" smtClean="0"/>
              <a:t> - </a:t>
            </a:r>
            <a:r>
              <a:rPr lang="ru-RU" dirty="0" err="1" smtClean="0"/>
              <a:t>алты</a:t>
            </a:r>
            <a:r>
              <a:rPr lang="ru-RU" dirty="0" smtClean="0"/>
              <a:t> </a:t>
            </a:r>
            <a:r>
              <a:rPr lang="ru-RU" dirty="0" err="1" smtClean="0"/>
              <a:t>жыл</a:t>
            </a:r>
            <a:r>
              <a:rPr lang="ru-RU" dirty="0" smtClean="0"/>
              <a:t>, </a:t>
            </a:r>
            <a:r>
              <a:rPr lang="ru-RU" dirty="0" err="1" smtClean="0"/>
              <a:t>Мәж</a:t>
            </a:r>
            <a:r>
              <a:rPr lang="en-US" dirty="0" err="1" smtClean="0"/>
              <a:t>i</a:t>
            </a:r>
            <a:r>
              <a:rPr lang="ru-RU" dirty="0" smtClean="0"/>
              <a:t>л</a:t>
            </a:r>
            <a:r>
              <a:rPr lang="en-US" dirty="0" err="1" smtClean="0"/>
              <a:t>i</a:t>
            </a:r>
            <a:r>
              <a:rPr lang="ru-RU" dirty="0" smtClean="0"/>
              <a:t>с </a:t>
            </a:r>
            <a:r>
              <a:rPr lang="ru-RU" dirty="0" err="1" smtClean="0"/>
              <a:t>депутаттарының өк</a:t>
            </a:r>
            <a:r>
              <a:rPr lang="en-US" dirty="0" err="1" smtClean="0"/>
              <a:t>i</a:t>
            </a:r>
            <a:r>
              <a:rPr lang="ru-RU" dirty="0" err="1" smtClean="0"/>
              <a:t>летт</a:t>
            </a:r>
            <a:r>
              <a:rPr lang="en-US" dirty="0" err="1" smtClean="0"/>
              <a:t>i</a:t>
            </a:r>
            <a:r>
              <a:rPr lang="ru-RU" dirty="0" smtClean="0"/>
              <a:t>к мерз</a:t>
            </a:r>
            <a:r>
              <a:rPr lang="en-US" dirty="0" err="1" smtClean="0"/>
              <a:t>i</a:t>
            </a:r>
            <a:r>
              <a:rPr lang="ru-RU" dirty="0" smtClean="0"/>
              <a:t>м</a:t>
            </a:r>
            <a:r>
              <a:rPr lang="en-US" dirty="0" err="1" smtClean="0"/>
              <a:t>i</a:t>
            </a:r>
            <a:r>
              <a:rPr lang="en-US" dirty="0" smtClean="0"/>
              <a:t> - </a:t>
            </a:r>
            <a:r>
              <a:rPr lang="ru-RU" dirty="0" smtClean="0"/>
              <a:t>бес </a:t>
            </a:r>
            <a:r>
              <a:rPr lang="ru-RU" dirty="0" err="1" smtClean="0"/>
              <a:t>жыл</a:t>
            </a:r>
            <a:r>
              <a:rPr lang="ru-RU" dirty="0" smtClean="0"/>
              <a:t/>
            </a:r>
            <a:br>
              <a:rPr lang="ru-RU" dirty="0" smtClean="0"/>
            </a:br>
            <a:r>
              <a:rPr lang="ru-RU" dirty="0" smtClean="0"/>
              <a:t>Подробнее: </a:t>
            </a:r>
            <a:r>
              <a:rPr lang="en-US" dirty="0" smtClean="0">
                <a:hlinkClick r:id="rId2"/>
              </a:rPr>
              <a:t>http://kodeksy-kz.com/konstitutsiya/50.htm</a:t>
            </a:r>
            <a:endParaRPr lang="ru-RU" dirty="0"/>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62500" lnSpcReduction="20000"/>
          </a:bodyPr>
          <a:lstStyle/>
          <a:p>
            <a:pPr marL="265176" indent="-265176" eaLnBrk="1" fontAlgn="auto" hangingPunct="1">
              <a:spcAft>
                <a:spcPts val="0"/>
              </a:spcAft>
              <a:buFont typeface="Wingdings 2"/>
              <a:buChar char=""/>
              <a:defRPr/>
            </a:pPr>
            <a:r>
              <a:rPr lang="ru-RU" dirty="0" smtClean="0"/>
              <a:t>﻿﻿51-бап КР </a:t>
            </a:r>
            <a:r>
              <a:rPr lang="ru-RU" dirty="0" err="1" smtClean="0"/>
              <a:t>Конституциясы</a:t>
            </a:r>
            <a:r>
              <a:rPr lang="ru-RU" dirty="0" smtClean="0"/>
              <a:t> </a:t>
            </a:r>
            <a:br>
              <a:rPr lang="ru-RU" dirty="0" smtClean="0"/>
            </a:br>
            <a:r>
              <a:rPr lang="ru-RU" dirty="0" smtClean="0"/>
              <a:t/>
            </a:r>
            <a:br>
              <a:rPr lang="ru-RU" dirty="0" smtClean="0"/>
            </a:br>
            <a:endParaRPr lang="ru-RU" dirty="0" smtClean="0"/>
          </a:p>
          <a:p>
            <a:pPr marL="265176" indent="-265176" eaLnBrk="1" fontAlgn="auto" hangingPunct="1">
              <a:spcAft>
                <a:spcPts val="0"/>
              </a:spcAft>
              <a:buFont typeface="Wingdings 2"/>
              <a:buChar char=""/>
              <a:defRPr/>
            </a:pPr>
            <a:r>
              <a:rPr lang="ru-RU" dirty="0" smtClean="0"/>
              <a:t> 1. </a:t>
            </a:r>
            <a:r>
              <a:rPr lang="ru-RU" dirty="0" err="1" smtClean="0"/>
              <a:t>Мәжілістің тоқсан сегіз</a:t>
            </a:r>
            <a:r>
              <a:rPr lang="ru-RU" dirty="0" smtClean="0"/>
              <a:t> </a:t>
            </a:r>
            <a:r>
              <a:rPr lang="ru-RU" dirty="0" err="1" smtClean="0"/>
              <a:t>депутатын</a:t>
            </a:r>
            <a:r>
              <a:rPr lang="ru-RU" dirty="0" smtClean="0"/>
              <a:t> </a:t>
            </a:r>
            <a:r>
              <a:rPr lang="ru-RU" dirty="0" err="1" smtClean="0"/>
              <a:t>сайлау</a:t>
            </a:r>
            <a:r>
              <a:rPr lang="ru-RU" dirty="0" smtClean="0"/>
              <a:t> </a:t>
            </a:r>
            <a:r>
              <a:rPr lang="ru-RU" dirty="0" err="1" smtClean="0"/>
              <a:t>жалпыға бірдей</a:t>
            </a:r>
            <a:r>
              <a:rPr lang="ru-RU" dirty="0" smtClean="0"/>
              <a:t>, </a:t>
            </a:r>
            <a:r>
              <a:rPr lang="ru-RU" dirty="0" err="1" smtClean="0"/>
              <a:t>тең және төте сайлау</a:t>
            </a:r>
            <a:r>
              <a:rPr lang="ru-RU" dirty="0" smtClean="0"/>
              <a:t> </a:t>
            </a:r>
            <a:r>
              <a:rPr lang="ru-RU" dirty="0" err="1" smtClean="0"/>
              <a:t>құқығы негізінде</a:t>
            </a:r>
            <a:r>
              <a:rPr lang="ru-RU" dirty="0" smtClean="0"/>
              <a:t> </a:t>
            </a:r>
            <a:r>
              <a:rPr lang="ru-RU" dirty="0" err="1" smtClean="0"/>
              <a:t>жасырын</a:t>
            </a:r>
            <a:r>
              <a:rPr lang="ru-RU" dirty="0" smtClean="0"/>
              <a:t> </a:t>
            </a:r>
            <a:r>
              <a:rPr lang="ru-RU" dirty="0" err="1" smtClean="0"/>
              <a:t>дауыс</a:t>
            </a:r>
            <a:r>
              <a:rPr lang="ru-RU" dirty="0" smtClean="0"/>
              <a:t> беру </a:t>
            </a:r>
            <a:r>
              <a:rPr lang="ru-RU" dirty="0" err="1" smtClean="0"/>
              <a:t>арқылы жүзеге асырылады</a:t>
            </a:r>
            <a:r>
              <a:rPr lang="ru-RU" dirty="0" smtClean="0"/>
              <a:t>. </a:t>
            </a:r>
            <a:r>
              <a:rPr lang="ru-RU" dirty="0" err="1" smtClean="0"/>
              <a:t>Мәжілістің тоғыз депутатын</a:t>
            </a:r>
            <a:r>
              <a:rPr lang="ru-RU" dirty="0" smtClean="0"/>
              <a:t> </a:t>
            </a:r>
            <a:r>
              <a:rPr lang="ru-RU" dirty="0" err="1" smtClean="0"/>
              <a:t>Қазақстан халқы Ассамблеясы</a:t>
            </a:r>
            <a:r>
              <a:rPr lang="ru-RU" dirty="0" smtClean="0"/>
              <a:t> </a:t>
            </a:r>
            <a:r>
              <a:rPr lang="ru-RU" dirty="0" err="1" smtClean="0"/>
              <a:t>сайлайды</a:t>
            </a:r>
            <a:r>
              <a:rPr lang="ru-RU" dirty="0" smtClean="0"/>
              <a:t>. </a:t>
            </a:r>
            <a:r>
              <a:rPr lang="ru-RU" dirty="0" err="1" smtClean="0"/>
              <a:t>Мәжіліс депутаттарының кезекті</a:t>
            </a:r>
            <a:r>
              <a:rPr lang="ru-RU" dirty="0" smtClean="0"/>
              <a:t> </a:t>
            </a:r>
            <a:r>
              <a:rPr lang="ru-RU" dirty="0" err="1" smtClean="0"/>
              <a:t>сайлауы</a:t>
            </a:r>
            <a:r>
              <a:rPr lang="ru-RU" dirty="0" smtClean="0"/>
              <a:t> </a:t>
            </a:r>
            <a:r>
              <a:rPr lang="ru-RU" dirty="0" err="1" smtClean="0"/>
              <a:t>Парламенттің жұмыс істеп</a:t>
            </a:r>
            <a:r>
              <a:rPr lang="ru-RU" dirty="0" smtClean="0"/>
              <a:t> </a:t>
            </a:r>
            <a:r>
              <a:rPr lang="ru-RU" dirty="0" err="1" smtClean="0"/>
              <a:t>тұрған сайланымы</a:t>
            </a:r>
            <a:r>
              <a:rPr lang="ru-RU" dirty="0" smtClean="0"/>
              <a:t> </a:t>
            </a:r>
            <a:r>
              <a:rPr lang="ru-RU" dirty="0" err="1" smtClean="0"/>
              <a:t>өкілеттігінің мерзімі</a:t>
            </a:r>
            <a:r>
              <a:rPr lang="ru-RU" dirty="0" smtClean="0"/>
              <a:t> </a:t>
            </a:r>
            <a:r>
              <a:rPr lang="ru-RU" dirty="0" err="1" smtClean="0"/>
              <a:t>аяқталардан кемінде</a:t>
            </a:r>
            <a:r>
              <a:rPr lang="ru-RU" dirty="0" smtClean="0"/>
              <a:t> </a:t>
            </a:r>
            <a:r>
              <a:rPr lang="ru-RU" dirty="0" err="1" smtClean="0"/>
              <a:t>екі</a:t>
            </a:r>
            <a:r>
              <a:rPr lang="ru-RU" dirty="0" smtClean="0"/>
              <a:t> ай </a:t>
            </a:r>
            <a:r>
              <a:rPr lang="ru-RU" dirty="0" err="1" smtClean="0"/>
              <a:t>бұрын өткізіледі</a:t>
            </a:r>
            <a:r>
              <a:rPr lang="ru-RU" dirty="0" smtClean="0"/>
              <a:t>.  </a:t>
            </a:r>
          </a:p>
          <a:p>
            <a:pPr marL="265176" indent="-265176" eaLnBrk="1" fontAlgn="auto" hangingPunct="1">
              <a:spcAft>
                <a:spcPts val="0"/>
              </a:spcAft>
              <a:buFont typeface="Wingdings 2"/>
              <a:buChar char=""/>
              <a:defRPr/>
            </a:pPr>
            <a:r>
              <a:rPr lang="ru-RU" dirty="0" smtClean="0"/>
              <a:t>2. Сенат </a:t>
            </a:r>
            <a:r>
              <a:rPr lang="ru-RU" dirty="0" err="1" smtClean="0"/>
              <a:t>депутаттары</a:t>
            </a:r>
            <a:r>
              <a:rPr lang="ru-RU" dirty="0" smtClean="0"/>
              <a:t> </a:t>
            </a:r>
            <a:r>
              <a:rPr lang="ru-RU" dirty="0" err="1" smtClean="0"/>
              <a:t>жанама</a:t>
            </a:r>
            <a:r>
              <a:rPr lang="ru-RU" dirty="0" smtClean="0"/>
              <a:t> </a:t>
            </a:r>
            <a:r>
              <a:rPr lang="ru-RU" dirty="0" err="1" smtClean="0"/>
              <a:t>сайлау</a:t>
            </a:r>
            <a:r>
              <a:rPr lang="ru-RU" dirty="0" smtClean="0"/>
              <a:t> </a:t>
            </a:r>
            <a:r>
              <a:rPr lang="ru-RU" dirty="0" err="1" smtClean="0"/>
              <a:t>құқығы </a:t>
            </a:r>
            <a:r>
              <a:rPr lang="ru-RU" dirty="0" smtClean="0"/>
              <a:t>нег</a:t>
            </a:r>
            <a:r>
              <a:rPr lang="en-US" dirty="0" err="1" smtClean="0"/>
              <a:t>i</a:t>
            </a:r>
            <a:r>
              <a:rPr lang="ru-RU" dirty="0" err="1" smtClean="0"/>
              <a:t>з</a:t>
            </a:r>
            <a:r>
              <a:rPr lang="en-US" dirty="0" err="1" smtClean="0"/>
              <a:t>i</a:t>
            </a:r>
            <a:r>
              <a:rPr lang="ru-RU" dirty="0" err="1" smtClean="0"/>
              <a:t>нде</a:t>
            </a:r>
            <a:r>
              <a:rPr lang="ru-RU" dirty="0" smtClean="0"/>
              <a:t> </a:t>
            </a:r>
            <a:r>
              <a:rPr lang="ru-RU" dirty="0" err="1" smtClean="0"/>
              <a:t>жасырын</a:t>
            </a:r>
            <a:r>
              <a:rPr lang="ru-RU" dirty="0" smtClean="0"/>
              <a:t> </a:t>
            </a:r>
            <a:r>
              <a:rPr lang="ru-RU" dirty="0" err="1" smtClean="0"/>
              <a:t>дауыс</a:t>
            </a:r>
            <a:r>
              <a:rPr lang="ru-RU" dirty="0" smtClean="0"/>
              <a:t> беру </a:t>
            </a:r>
            <a:r>
              <a:rPr lang="ru-RU" dirty="0" err="1" smtClean="0"/>
              <a:t>жолымен</a:t>
            </a:r>
            <a:r>
              <a:rPr lang="ru-RU" dirty="0" smtClean="0"/>
              <a:t> </a:t>
            </a:r>
            <a:r>
              <a:rPr lang="ru-RU" dirty="0" err="1" smtClean="0"/>
              <a:t>сайланады</a:t>
            </a:r>
            <a:r>
              <a:rPr lang="ru-RU" dirty="0" smtClean="0"/>
              <a:t>. </a:t>
            </a:r>
            <a:r>
              <a:rPr lang="ru-RU" dirty="0" err="1" smtClean="0"/>
              <a:t>Сайланған </a:t>
            </a:r>
            <a:r>
              <a:rPr lang="ru-RU" dirty="0" smtClean="0"/>
              <a:t>Сенат </a:t>
            </a:r>
            <a:r>
              <a:rPr lang="ru-RU" dirty="0" err="1" smtClean="0"/>
              <a:t>депутаттарының жартысы</a:t>
            </a:r>
            <a:r>
              <a:rPr lang="ru-RU" dirty="0" smtClean="0"/>
              <a:t> </a:t>
            </a:r>
            <a:r>
              <a:rPr lang="ru-RU" dirty="0" err="1" smtClean="0"/>
              <a:t>әрб</a:t>
            </a:r>
            <a:r>
              <a:rPr lang="en-US" dirty="0" err="1" smtClean="0"/>
              <a:t>i</a:t>
            </a:r>
            <a:r>
              <a:rPr lang="ru-RU" dirty="0" err="1" smtClean="0"/>
              <a:t>р</a:t>
            </a:r>
            <a:r>
              <a:rPr lang="ru-RU" dirty="0" smtClean="0"/>
              <a:t> </a:t>
            </a:r>
            <a:r>
              <a:rPr lang="ru-RU" dirty="0" err="1" smtClean="0"/>
              <a:t>үш жыл</a:t>
            </a:r>
            <a:r>
              <a:rPr lang="ru-RU" dirty="0" smtClean="0"/>
              <a:t> </a:t>
            </a:r>
            <a:r>
              <a:rPr lang="ru-RU" dirty="0" err="1" smtClean="0"/>
              <a:t>сайын</a:t>
            </a:r>
            <a:r>
              <a:rPr lang="ru-RU" dirty="0" smtClean="0"/>
              <a:t> </a:t>
            </a:r>
            <a:r>
              <a:rPr lang="ru-RU" dirty="0" err="1" smtClean="0"/>
              <a:t>қайта сайланып</a:t>
            </a:r>
            <a:r>
              <a:rPr lang="ru-RU" dirty="0" smtClean="0"/>
              <a:t> </a:t>
            </a:r>
            <a:r>
              <a:rPr lang="ru-RU" dirty="0" err="1" smtClean="0"/>
              <a:t>отырады</a:t>
            </a:r>
            <a:r>
              <a:rPr lang="ru-RU" dirty="0" smtClean="0"/>
              <a:t>. </a:t>
            </a:r>
            <a:r>
              <a:rPr lang="ru-RU" dirty="0" err="1" smtClean="0"/>
              <a:t>Бұл орайда</a:t>
            </a:r>
            <a:r>
              <a:rPr lang="ru-RU" dirty="0" smtClean="0"/>
              <a:t> </a:t>
            </a:r>
            <a:r>
              <a:rPr lang="ru-RU" dirty="0" err="1" smtClean="0"/>
              <a:t>олардың кезект</a:t>
            </a:r>
            <a:r>
              <a:rPr lang="en-US" dirty="0" err="1" smtClean="0"/>
              <a:t>i</a:t>
            </a:r>
            <a:r>
              <a:rPr lang="en-US" dirty="0" smtClean="0"/>
              <a:t> </a:t>
            </a:r>
            <a:r>
              <a:rPr lang="ru-RU" dirty="0" err="1" smtClean="0"/>
              <a:t>сайлауы</a:t>
            </a:r>
            <a:r>
              <a:rPr lang="ru-RU" dirty="0" smtClean="0"/>
              <a:t> </a:t>
            </a:r>
            <a:r>
              <a:rPr lang="ru-RU" dirty="0" err="1" smtClean="0"/>
              <a:t>бұлардың өк</a:t>
            </a:r>
            <a:r>
              <a:rPr lang="en-US" dirty="0" err="1" smtClean="0"/>
              <a:t>i</a:t>
            </a:r>
            <a:r>
              <a:rPr lang="ru-RU" dirty="0" err="1" smtClean="0"/>
              <a:t>летт</a:t>
            </a:r>
            <a:r>
              <a:rPr lang="en-US" dirty="0" err="1" smtClean="0"/>
              <a:t>i</a:t>
            </a:r>
            <a:r>
              <a:rPr lang="ru-RU" dirty="0" smtClean="0"/>
              <a:t>к мерз</a:t>
            </a:r>
            <a:r>
              <a:rPr lang="en-US" dirty="0" err="1" smtClean="0"/>
              <a:t>i</a:t>
            </a:r>
            <a:r>
              <a:rPr lang="ru-RU" dirty="0" smtClean="0"/>
              <a:t>м</a:t>
            </a:r>
            <a:r>
              <a:rPr lang="en-US" dirty="0" err="1" smtClean="0"/>
              <a:t>i</a:t>
            </a:r>
            <a:r>
              <a:rPr lang="en-US" dirty="0" smtClean="0"/>
              <a:t> </a:t>
            </a:r>
            <a:r>
              <a:rPr lang="ru-RU" dirty="0" err="1" smtClean="0"/>
              <a:t>аяқталғанға дей</a:t>
            </a:r>
            <a:r>
              <a:rPr lang="en-US" dirty="0" err="1" smtClean="0"/>
              <a:t>i</a:t>
            </a:r>
            <a:r>
              <a:rPr lang="ru-RU" dirty="0" err="1" smtClean="0"/>
              <a:t>нг</a:t>
            </a:r>
            <a:r>
              <a:rPr lang="en-US" dirty="0" err="1" smtClean="0"/>
              <a:t>i</a:t>
            </a:r>
            <a:r>
              <a:rPr lang="en-US" dirty="0" smtClean="0"/>
              <a:t> </a:t>
            </a:r>
            <a:r>
              <a:rPr lang="ru-RU" dirty="0" err="1" smtClean="0"/>
              <a:t>ек</a:t>
            </a:r>
            <a:r>
              <a:rPr lang="en-US" dirty="0" err="1" smtClean="0"/>
              <a:t>i</a:t>
            </a:r>
            <a:r>
              <a:rPr lang="en-US" dirty="0" smtClean="0"/>
              <a:t> </a:t>
            </a:r>
            <a:r>
              <a:rPr lang="ru-RU" dirty="0" err="1" smtClean="0"/>
              <a:t>айдан</a:t>
            </a:r>
            <a:r>
              <a:rPr lang="ru-RU" dirty="0" smtClean="0"/>
              <a:t> </a:t>
            </a:r>
            <a:r>
              <a:rPr lang="ru-RU" dirty="0" err="1" smtClean="0"/>
              <a:t>кеш</a:t>
            </a:r>
            <a:r>
              <a:rPr lang="en-US" dirty="0" err="1" smtClean="0"/>
              <a:t>i</a:t>
            </a:r>
            <a:r>
              <a:rPr lang="ru-RU" dirty="0" smtClean="0"/>
              <a:t>кт</a:t>
            </a:r>
            <a:r>
              <a:rPr lang="en-US" dirty="0" err="1" smtClean="0"/>
              <a:t>i</a:t>
            </a:r>
            <a:r>
              <a:rPr lang="ru-RU" dirty="0" err="1" smtClean="0"/>
              <a:t>р</a:t>
            </a:r>
            <a:r>
              <a:rPr lang="en-US" dirty="0" err="1" smtClean="0"/>
              <a:t>i</a:t>
            </a:r>
            <a:r>
              <a:rPr lang="ru-RU" dirty="0" err="1" smtClean="0"/>
              <a:t>лмей</a:t>
            </a:r>
            <a:r>
              <a:rPr lang="ru-RU" dirty="0" smtClean="0"/>
              <a:t> </a:t>
            </a:r>
            <a:r>
              <a:rPr lang="ru-RU" dirty="0" err="1" smtClean="0"/>
              <a:t>өткіз</a:t>
            </a:r>
            <a:r>
              <a:rPr lang="en-US" dirty="0" err="1" smtClean="0"/>
              <a:t>i</a:t>
            </a:r>
            <a:r>
              <a:rPr lang="ru-RU" dirty="0" smtClean="0"/>
              <a:t>лед</a:t>
            </a:r>
            <a:r>
              <a:rPr lang="en-US" dirty="0" err="1" smtClean="0"/>
              <a:t>i</a:t>
            </a:r>
            <a:r>
              <a:rPr lang="en-US" dirty="0" smtClean="0"/>
              <a:t>.</a:t>
            </a:r>
            <a:br>
              <a:rPr lang="en-US" dirty="0" smtClean="0"/>
            </a:br>
            <a:r>
              <a:rPr lang="ru-RU" dirty="0" smtClean="0"/>
              <a:t>Подробнее: </a:t>
            </a:r>
            <a:r>
              <a:rPr lang="en-US" dirty="0" smtClean="0">
                <a:hlinkClick r:id="rId2"/>
              </a:rPr>
              <a:t>http://kodeksy-kz.com/konstitutsiya/51.htm</a:t>
            </a:r>
            <a:endParaRPr lang="en-US" dirty="0" smtClean="0"/>
          </a:p>
          <a:p>
            <a:pPr marL="265176" indent="-265176" eaLnBrk="1" fontAlgn="auto" hangingPunct="1">
              <a:spcAft>
                <a:spcPts val="0"/>
              </a:spcAft>
              <a:buFont typeface="Wingdings 2"/>
              <a:buChar char=""/>
              <a:defRPr/>
            </a:pPr>
            <a:endParaRPr lang="ru-RU" dirty="0"/>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85000" lnSpcReduction="20000"/>
          </a:bodyPr>
          <a:lstStyle/>
          <a:p>
            <a:pPr marL="265176" indent="-265176" eaLnBrk="1" fontAlgn="auto" hangingPunct="1">
              <a:spcAft>
                <a:spcPts val="0"/>
              </a:spcAft>
              <a:buFont typeface="Wingdings 2"/>
              <a:buChar char=""/>
              <a:defRPr/>
            </a:pPr>
            <a:r>
              <a:rPr lang="ru-RU" dirty="0" smtClean="0"/>
              <a:t>4. </a:t>
            </a:r>
            <a:r>
              <a:rPr lang="ru-RU" dirty="0" err="1" smtClean="0"/>
              <a:t>Қазақстан Республикасының азаматтығында тұратын және оның аумағында соңғы </a:t>
            </a:r>
            <a:r>
              <a:rPr lang="ru-RU" dirty="0" smtClean="0"/>
              <a:t>он </a:t>
            </a:r>
            <a:r>
              <a:rPr lang="ru-RU" dirty="0" err="1" smtClean="0"/>
              <a:t>жылда</a:t>
            </a:r>
            <a:r>
              <a:rPr lang="ru-RU" dirty="0" smtClean="0"/>
              <a:t> </a:t>
            </a:r>
            <a:r>
              <a:rPr lang="ru-RU" dirty="0" err="1" smtClean="0"/>
              <a:t>тұрақты тұрып жатқан адам</a:t>
            </a:r>
            <a:r>
              <a:rPr lang="ru-RU" dirty="0" smtClean="0"/>
              <a:t> Парламент депутаты бола </a:t>
            </a:r>
            <a:r>
              <a:rPr lang="ru-RU" dirty="0" err="1" smtClean="0"/>
              <a:t>алады</a:t>
            </a:r>
            <a:r>
              <a:rPr lang="ru-RU" dirty="0" smtClean="0"/>
              <a:t>. </a:t>
            </a:r>
            <a:r>
              <a:rPr lang="ru-RU" dirty="0" err="1" smtClean="0"/>
              <a:t>Жасы</a:t>
            </a:r>
            <a:r>
              <a:rPr lang="ru-RU" dirty="0" smtClean="0"/>
              <a:t> </a:t>
            </a:r>
            <a:r>
              <a:rPr lang="ru-RU" dirty="0" err="1" smtClean="0"/>
              <a:t>отызға толған, жоғары білімі</a:t>
            </a:r>
            <a:r>
              <a:rPr lang="ru-RU" dirty="0" smtClean="0"/>
              <a:t> </a:t>
            </a:r>
            <a:r>
              <a:rPr lang="ru-RU" dirty="0" err="1" smtClean="0"/>
              <a:t>және кемінде</a:t>
            </a:r>
            <a:r>
              <a:rPr lang="ru-RU" dirty="0" smtClean="0"/>
              <a:t> бес </a:t>
            </a:r>
            <a:r>
              <a:rPr lang="ru-RU" dirty="0" err="1" smtClean="0"/>
              <a:t>жыл</a:t>
            </a:r>
            <a:r>
              <a:rPr lang="ru-RU" dirty="0" smtClean="0"/>
              <a:t> </a:t>
            </a:r>
            <a:r>
              <a:rPr lang="ru-RU" dirty="0" err="1" smtClean="0"/>
              <a:t>жұмыс стажы</a:t>
            </a:r>
            <a:r>
              <a:rPr lang="ru-RU" dirty="0" smtClean="0"/>
              <a:t> бар, </a:t>
            </a:r>
            <a:r>
              <a:rPr lang="ru-RU" dirty="0" err="1" smtClean="0"/>
              <a:t>тиісті</a:t>
            </a:r>
            <a:r>
              <a:rPr lang="ru-RU" dirty="0" smtClean="0"/>
              <a:t> </a:t>
            </a:r>
            <a:r>
              <a:rPr lang="ru-RU" dirty="0" err="1" smtClean="0"/>
              <a:t>облыстың, республикалық маңызы </a:t>
            </a:r>
            <a:r>
              <a:rPr lang="ru-RU" dirty="0" smtClean="0"/>
              <a:t>бар </a:t>
            </a:r>
            <a:r>
              <a:rPr lang="ru-RU" dirty="0" err="1" smtClean="0"/>
              <a:t>қаланың </a:t>
            </a:r>
            <a:r>
              <a:rPr lang="ru-RU" dirty="0" smtClean="0"/>
              <a:t>не Республика </a:t>
            </a:r>
            <a:r>
              <a:rPr lang="ru-RU" dirty="0" err="1" smtClean="0"/>
              <a:t>астанасының аумағында кемінде</a:t>
            </a:r>
            <a:r>
              <a:rPr lang="ru-RU" dirty="0" smtClean="0"/>
              <a:t> </a:t>
            </a:r>
            <a:r>
              <a:rPr lang="ru-RU" dirty="0" err="1" smtClean="0"/>
              <a:t>үш жыл</a:t>
            </a:r>
            <a:r>
              <a:rPr lang="ru-RU" dirty="0" smtClean="0"/>
              <a:t> </a:t>
            </a:r>
            <a:r>
              <a:rPr lang="ru-RU" dirty="0" err="1" smtClean="0"/>
              <a:t>тұрақты тұрып жатқан адам</a:t>
            </a:r>
            <a:r>
              <a:rPr lang="ru-RU" dirty="0" smtClean="0"/>
              <a:t> Сенат депутаты бола </a:t>
            </a:r>
            <a:r>
              <a:rPr lang="ru-RU" dirty="0" err="1" smtClean="0"/>
              <a:t>алады</a:t>
            </a:r>
            <a:r>
              <a:rPr lang="ru-RU" dirty="0" smtClean="0"/>
              <a:t>. </a:t>
            </a:r>
            <a:r>
              <a:rPr lang="ru-RU" dirty="0" err="1" smtClean="0"/>
              <a:t>Жасы</a:t>
            </a:r>
            <a:r>
              <a:rPr lang="ru-RU" dirty="0" smtClean="0"/>
              <a:t> </a:t>
            </a:r>
            <a:r>
              <a:rPr lang="ru-RU" dirty="0" err="1" smtClean="0"/>
              <a:t>жиырма</a:t>
            </a:r>
            <a:r>
              <a:rPr lang="ru-RU" dirty="0" smtClean="0"/>
              <a:t> </a:t>
            </a:r>
            <a:r>
              <a:rPr lang="ru-RU" dirty="0" err="1" smtClean="0"/>
              <a:t>беске</a:t>
            </a:r>
            <a:r>
              <a:rPr lang="ru-RU" dirty="0" smtClean="0"/>
              <a:t> </a:t>
            </a:r>
            <a:r>
              <a:rPr lang="ru-RU" dirty="0" err="1" smtClean="0"/>
              <a:t>толған адам</a:t>
            </a:r>
            <a:r>
              <a:rPr lang="ru-RU" dirty="0" smtClean="0"/>
              <a:t> </a:t>
            </a:r>
            <a:r>
              <a:rPr lang="ru-RU" dirty="0" err="1" smtClean="0"/>
              <a:t>Мәжіліс </a:t>
            </a:r>
            <a:r>
              <a:rPr lang="ru-RU" dirty="0" smtClean="0"/>
              <a:t>депутаты бола </a:t>
            </a:r>
            <a:r>
              <a:rPr lang="ru-RU" dirty="0" err="1" smtClean="0"/>
              <a:t>алады</a:t>
            </a:r>
            <a:r>
              <a:rPr lang="ru-RU" dirty="0" smtClean="0"/>
              <a:t>.</a:t>
            </a:r>
            <a:br>
              <a:rPr lang="ru-RU" dirty="0" smtClean="0"/>
            </a:br>
            <a:r>
              <a:rPr lang="ru-RU" dirty="0" smtClean="0"/>
              <a:t>Подробнее: </a:t>
            </a:r>
            <a:r>
              <a:rPr lang="en-US" dirty="0" smtClean="0">
                <a:hlinkClick r:id="rId2"/>
              </a:rPr>
              <a:t>http://kodeksy-kz.com/konstitutsiya/51.htm</a:t>
            </a:r>
            <a:endParaRPr lang="en-US" dirty="0" smtClean="0"/>
          </a:p>
          <a:p>
            <a:pPr marL="265176" indent="-265176" eaLnBrk="1" fontAlgn="auto" hangingPunct="1">
              <a:spcAft>
                <a:spcPts val="0"/>
              </a:spcAft>
              <a:buFont typeface="Wingdings 2"/>
              <a:buChar char=""/>
              <a:defRPr/>
            </a:pPr>
            <a:endParaRPr lang="ru-RU" dirty="0"/>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77500" lnSpcReduction="20000"/>
          </a:bodyPr>
          <a:lstStyle/>
          <a:p>
            <a:pPr marL="265176" indent="-265176" eaLnBrk="1" fontAlgn="auto" hangingPunct="1">
              <a:spcAft>
                <a:spcPts val="0"/>
              </a:spcAft>
              <a:buFont typeface="Wingdings 2"/>
              <a:buChar char=""/>
              <a:defRPr/>
            </a:pPr>
            <a:r>
              <a:rPr lang="ru-RU" dirty="0" smtClean="0"/>
              <a:t>﻿﻿64-бап КР </a:t>
            </a:r>
            <a:r>
              <a:rPr lang="ru-RU" dirty="0" err="1" smtClean="0"/>
              <a:t>Конституциясы</a:t>
            </a:r>
            <a:r>
              <a:rPr lang="ru-RU" dirty="0" smtClean="0"/>
              <a:t> </a:t>
            </a:r>
            <a:br>
              <a:rPr lang="ru-RU" dirty="0" smtClean="0"/>
            </a:br>
            <a:r>
              <a:rPr lang="ru-RU" dirty="0" smtClean="0"/>
              <a:t/>
            </a:r>
            <a:br>
              <a:rPr lang="ru-RU" dirty="0" smtClean="0"/>
            </a:br>
            <a:endParaRPr lang="ru-RU" dirty="0" smtClean="0"/>
          </a:p>
          <a:p>
            <a:pPr marL="265176" indent="-265176" eaLnBrk="1" fontAlgn="auto" hangingPunct="1">
              <a:spcAft>
                <a:spcPts val="0"/>
              </a:spcAft>
              <a:buFont typeface="Wingdings 2"/>
              <a:buChar char=""/>
              <a:defRPr/>
            </a:pPr>
            <a:r>
              <a:rPr lang="ru-RU" dirty="0" smtClean="0"/>
              <a:t> 1. </a:t>
            </a:r>
            <a:r>
              <a:rPr lang="ru-RU" dirty="0" err="1" smtClean="0"/>
              <a:t>Үк</a:t>
            </a:r>
            <a:r>
              <a:rPr lang="en-US" dirty="0" err="1" smtClean="0"/>
              <a:t>i</a:t>
            </a:r>
            <a:r>
              <a:rPr lang="ru-RU" dirty="0" smtClean="0"/>
              <a:t>мет </a:t>
            </a:r>
            <a:r>
              <a:rPr lang="ru-RU" dirty="0" err="1" smtClean="0"/>
              <a:t>Қазақстан Республикасының атқарушы </a:t>
            </a:r>
            <a:r>
              <a:rPr lang="ru-RU" dirty="0" smtClean="0"/>
              <a:t>бил</a:t>
            </a:r>
            <a:r>
              <a:rPr lang="en-US" dirty="0" err="1" smtClean="0"/>
              <a:t>i</a:t>
            </a:r>
            <a:r>
              <a:rPr lang="ru-RU" dirty="0" smtClean="0"/>
              <a:t>г</a:t>
            </a:r>
            <a:r>
              <a:rPr lang="en-US" dirty="0" err="1" smtClean="0"/>
              <a:t>i</a:t>
            </a:r>
            <a:r>
              <a:rPr lang="ru-RU" dirty="0" err="1" smtClean="0"/>
              <a:t>н</a:t>
            </a:r>
            <a:r>
              <a:rPr lang="ru-RU" dirty="0" smtClean="0"/>
              <a:t> </a:t>
            </a:r>
            <a:r>
              <a:rPr lang="ru-RU" dirty="0" err="1" smtClean="0"/>
              <a:t>жүзеге асырады</a:t>
            </a:r>
            <a:r>
              <a:rPr lang="ru-RU" dirty="0" smtClean="0"/>
              <a:t>, </a:t>
            </a:r>
            <a:r>
              <a:rPr lang="ru-RU" dirty="0" err="1" smtClean="0"/>
              <a:t>атқарушы органдардың жүйес</a:t>
            </a:r>
            <a:r>
              <a:rPr lang="en-US" dirty="0" err="1" smtClean="0"/>
              <a:t>i</a:t>
            </a:r>
            <a:r>
              <a:rPr lang="ru-RU" dirty="0" err="1" smtClean="0"/>
              <a:t>н</a:t>
            </a:r>
            <a:r>
              <a:rPr lang="ru-RU" dirty="0" smtClean="0"/>
              <a:t> </a:t>
            </a:r>
            <a:r>
              <a:rPr lang="ru-RU" dirty="0" err="1" smtClean="0"/>
              <a:t>басқарады және олардың қызмет</a:t>
            </a:r>
            <a:r>
              <a:rPr lang="en-US" dirty="0" err="1" smtClean="0"/>
              <a:t>i</a:t>
            </a:r>
            <a:r>
              <a:rPr lang="ru-RU" dirty="0" smtClean="0"/>
              <a:t>не </a:t>
            </a:r>
            <a:r>
              <a:rPr lang="ru-RU" dirty="0" err="1" smtClean="0"/>
              <a:t>басшылық жасайды</a:t>
            </a:r>
            <a:r>
              <a:rPr lang="ru-RU" dirty="0" smtClean="0"/>
              <a:t>.  </a:t>
            </a:r>
          </a:p>
          <a:p>
            <a:pPr marL="265176" indent="-265176" eaLnBrk="1" fontAlgn="auto" hangingPunct="1">
              <a:spcAft>
                <a:spcPts val="0"/>
              </a:spcAft>
              <a:buFont typeface="Wingdings 2"/>
              <a:buChar char=""/>
              <a:defRPr/>
            </a:pPr>
            <a:r>
              <a:rPr lang="ru-RU" dirty="0" smtClean="0"/>
              <a:t>2. </a:t>
            </a:r>
            <a:r>
              <a:rPr lang="ru-RU" dirty="0" err="1" smtClean="0"/>
              <a:t>Үкімет алқалы </a:t>
            </a:r>
            <a:r>
              <a:rPr lang="ru-RU" dirty="0" smtClean="0"/>
              <a:t>орган </a:t>
            </a:r>
            <a:r>
              <a:rPr lang="ru-RU" dirty="0" err="1" smtClean="0"/>
              <a:t>болып</a:t>
            </a:r>
            <a:r>
              <a:rPr lang="ru-RU" dirty="0" smtClean="0"/>
              <a:t> </a:t>
            </a:r>
            <a:r>
              <a:rPr lang="ru-RU" dirty="0" err="1" smtClean="0"/>
              <a:t>табылады</a:t>
            </a:r>
            <a:r>
              <a:rPr lang="ru-RU" dirty="0" smtClean="0"/>
              <a:t> </a:t>
            </a:r>
            <a:r>
              <a:rPr lang="ru-RU" dirty="0" err="1" smtClean="0"/>
              <a:t>және өзінің бүкіл қызметінде </a:t>
            </a:r>
            <a:r>
              <a:rPr lang="ru-RU" dirty="0" smtClean="0"/>
              <a:t>Республика </a:t>
            </a:r>
            <a:r>
              <a:rPr lang="ru-RU" dirty="0" err="1" smtClean="0"/>
              <a:t>Президентінің алдында</a:t>
            </a:r>
            <a:r>
              <a:rPr lang="ru-RU" dirty="0" smtClean="0"/>
              <a:t> </a:t>
            </a:r>
            <a:r>
              <a:rPr lang="ru-RU" dirty="0" err="1" smtClean="0"/>
              <a:t>жауапты</a:t>
            </a:r>
            <a:r>
              <a:rPr lang="ru-RU" dirty="0" smtClean="0"/>
              <a:t>, ал </a:t>
            </a:r>
            <a:r>
              <a:rPr lang="ru-RU" dirty="0" err="1" smtClean="0"/>
              <a:t>Конституцияда</a:t>
            </a:r>
            <a:r>
              <a:rPr lang="ru-RU" dirty="0" smtClean="0"/>
              <a:t> </a:t>
            </a:r>
            <a:r>
              <a:rPr lang="ru-RU" dirty="0" err="1" smtClean="0"/>
              <a:t>көзделген жағдайларда </a:t>
            </a:r>
            <a:r>
              <a:rPr lang="ru-RU" dirty="0" smtClean="0"/>
              <a:t>Парламент </a:t>
            </a:r>
            <a:r>
              <a:rPr lang="ru-RU" dirty="0" err="1" smtClean="0"/>
              <a:t>Мәжілісінің және Парламенттің алдында</a:t>
            </a:r>
            <a:r>
              <a:rPr lang="ru-RU" dirty="0" smtClean="0"/>
              <a:t> </a:t>
            </a:r>
            <a:r>
              <a:rPr lang="ru-RU" dirty="0" err="1" smtClean="0"/>
              <a:t>жауапты</a:t>
            </a:r>
            <a:r>
              <a:rPr lang="ru-RU" dirty="0" smtClean="0"/>
              <a:t>.</a:t>
            </a:r>
            <a:br>
              <a:rPr lang="ru-RU" dirty="0" smtClean="0"/>
            </a:br>
            <a:r>
              <a:rPr lang="ru-RU" dirty="0" smtClean="0"/>
              <a:t>Подробнее: </a:t>
            </a:r>
            <a:r>
              <a:rPr lang="en-US" dirty="0" smtClean="0">
                <a:hlinkClick r:id="rId2"/>
              </a:rPr>
              <a:t>http://kodeksy-kz.com/konstitutsiya/64.htm</a:t>
            </a:r>
            <a:endParaRPr lang="en-US" dirty="0" smtClean="0"/>
          </a:p>
          <a:p>
            <a:pPr marL="265176" indent="-265176" eaLnBrk="1" fontAlgn="auto" hangingPunct="1">
              <a:spcAft>
                <a:spcPts val="0"/>
              </a:spcAft>
              <a:buFont typeface="Wingdings 2"/>
              <a:buChar char=""/>
              <a:defRPr/>
            </a:pPr>
            <a:endParaRPr lang="ru-RU" dirty="0"/>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62500" lnSpcReduction="20000"/>
          </a:bodyPr>
          <a:lstStyle/>
          <a:p>
            <a:pPr marL="265176" indent="-265176" eaLnBrk="1" fontAlgn="auto" hangingPunct="1">
              <a:spcAft>
                <a:spcPts val="0"/>
              </a:spcAft>
              <a:buFont typeface="Wingdings 2"/>
              <a:buChar char=""/>
              <a:defRPr/>
            </a:pPr>
            <a:r>
              <a:rPr lang="ru-RU" dirty="0" smtClean="0"/>
              <a:t>﻿﻿71-бап КР </a:t>
            </a:r>
            <a:r>
              <a:rPr lang="ru-RU" dirty="0" err="1" smtClean="0"/>
              <a:t>Конституциясы</a:t>
            </a:r>
            <a:r>
              <a:rPr lang="ru-RU" dirty="0" smtClean="0"/>
              <a:t> </a:t>
            </a:r>
            <a:br>
              <a:rPr lang="ru-RU" dirty="0" smtClean="0"/>
            </a:br>
            <a:r>
              <a:rPr lang="ru-RU" dirty="0" smtClean="0"/>
              <a:t/>
            </a:r>
            <a:br>
              <a:rPr lang="ru-RU" dirty="0" smtClean="0"/>
            </a:br>
            <a:endParaRPr lang="ru-RU" dirty="0" smtClean="0"/>
          </a:p>
          <a:p>
            <a:pPr marL="265176" indent="-265176" eaLnBrk="1" fontAlgn="auto" hangingPunct="1">
              <a:spcAft>
                <a:spcPts val="0"/>
              </a:spcAft>
              <a:buFont typeface="Wingdings 2"/>
              <a:buChar char=""/>
              <a:defRPr/>
            </a:pPr>
            <a:r>
              <a:rPr lang="ru-RU" dirty="0" smtClean="0"/>
              <a:t> 1. </a:t>
            </a:r>
            <a:r>
              <a:rPr lang="ru-RU" dirty="0" err="1" smtClean="0"/>
              <a:t>Қазақстан Республикасының Конституциялық Кеңес</a:t>
            </a:r>
            <a:r>
              <a:rPr lang="en-US" dirty="0" err="1" smtClean="0"/>
              <a:t>i</a:t>
            </a:r>
            <a:r>
              <a:rPr lang="en-US" dirty="0" smtClean="0"/>
              <a:t> </a:t>
            </a:r>
            <a:r>
              <a:rPr lang="ru-RU" dirty="0" err="1" smtClean="0"/>
              <a:t>жет</a:t>
            </a:r>
            <a:r>
              <a:rPr lang="en-US" dirty="0" err="1" smtClean="0"/>
              <a:t>i</a:t>
            </a:r>
            <a:r>
              <a:rPr lang="en-US" dirty="0" smtClean="0"/>
              <a:t> </a:t>
            </a:r>
            <a:r>
              <a:rPr lang="ru-RU" dirty="0" err="1" smtClean="0"/>
              <a:t>мүшеден тұрады, олардың өк</a:t>
            </a:r>
            <a:r>
              <a:rPr lang="en-US" dirty="0" err="1" smtClean="0"/>
              <a:t>i</a:t>
            </a:r>
            <a:r>
              <a:rPr lang="ru-RU" dirty="0" err="1" smtClean="0"/>
              <a:t>летт</a:t>
            </a:r>
            <a:r>
              <a:rPr lang="en-US" dirty="0" err="1" smtClean="0"/>
              <a:t>i</a:t>
            </a:r>
            <a:r>
              <a:rPr lang="ru-RU" dirty="0" smtClean="0"/>
              <a:t>г</a:t>
            </a:r>
            <a:r>
              <a:rPr lang="en-US" dirty="0" err="1" smtClean="0"/>
              <a:t>i</a:t>
            </a:r>
            <a:r>
              <a:rPr lang="en-US" dirty="0" smtClean="0"/>
              <a:t> </a:t>
            </a:r>
            <a:r>
              <a:rPr lang="ru-RU" dirty="0" err="1" smtClean="0"/>
              <a:t>алты</a:t>
            </a:r>
            <a:r>
              <a:rPr lang="ru-RU" dirty="0" smtClean="0"/>
              <a:t> </a:t>
            </a:r>
            <a:r>
              <a:rPr lang="ru-RU" dirty="0" err="1" smtClean="0"/>
              <a:t>жылға созылады</a:t>
            </a:r>
            <a:r>
              <a:rPr lang="ru-RU" dirty="0" smtClean="0"/>
              <a:t>. </a:t>
            </a:r>
            <a:r>
              <a:rPr lang="ru-RU" dirty="0" err="1" smtClean="0"/>
              <a:t>Республиканың экс-Президенттер</a:t>
            </a:r>
            <a:r>
              <a:rPr lang="en-US" dirty="0" err="1" smtClean="0"/>
              <a:t>i</a:t>
            </a:r>
            <a:r>
              <a:rPr lang="en-US" dirty="0" smtClean="0"/>
              <a:t> </a:t>
            </a:r>
            <a:r>
              <a:rPr lang="ru-RU" dirty="0" err="1" smtClean="0"/>
              <a:t>құқығы бойынша</a:t>
            </a:r>
            <a:r>
              <a:rPr lang="ru-RU" dirty="0" smtClean="0"/>
              <a:t> </a:t>
            </a:r>
            <a:r>
              <a:rPr lang="ru-RU" dirty="0" err="1" smtClean="0"/>
              <a:t>ғұмыр бойы</a:t>
            </a:r>
            <a:r>
              <a:rPr lang="ru-RU" dirty="0" smtClean="0"/>
              <a:t> </a:t>
            </a:r>
            <a:r>
              <a:rPr lang="ru-RU" dirty="0" err="1" smtClean="0"/>
              <a:t>Конституциялық Кеңест</a:t>
            </a:r>
            <a:r>
              <a:rPr lang="en-US" dirty="0" err="1" smtClean="0"/>
              <a:t>i</a:t>
            </a:r>
            <a:r>
              <a:rPr lang="ru-RU" dirty="0" err="1" smtClean="0"/>
              <a:t>ң мүшелер</a:t>
            </a:r>
            <a:r>
              <a:rPr lang="en-US" dirty="0" err="1" smtClean="0"/>
              <a:t>i</a:t>
            </a:r>
            <a:r>
              <a:rPr lang="en-US" dirty="0" smtClean="0"/>
              <a:t> </a:t>
            </a:r>
            <a:r>
              <a:rPr lang="ru-RU" dirty="0" err="1" smtClean="0"/>
              <a:t>болып</a:t>
            </a:r>
            <a:r>
              <a:rPr lang="ru-RU" dirty="0" smtClean="0"/>
              <a:t> </a:t>
            </a:r>
            <a:r>
              <a:rPr lang="ru-RU" dirty="0" err="1" smtClean="0"/>
              <a:t>табылады</a:t>
            </a:r>
            <a:r>
              <a:rPr lang="ru-RU" dirty="0" smtClean="0"/>
              <a:t>.  </a:t>
            </a:r>
          </a:p>
          <a:p>
            <a:pPr marL="265176" indent="-265176" eaLnBrk="1" fontAlgn="auto" hangingPunct="1">
              <a:spcAft>
                <a:spcPts val="0"/>
              </a:spcAft>
              <a:buFont typeface="Wingdings 2"/>
              <a:buChar char=""/>
              <a:defRPr/>
            </a:pPr>
            <a:r>
              <a:rPr lang="ru-RU" dirty="0" smtClean="0"/>
              <a:t>2. </a:t>
            </a:r>
            <a:r>
              <a:rPr lang="ru-RU" dirty="0" err="1" smtClean="0"/>
              <a:t>Конституциялық Кеңест</a:t>
            </a:r>
            <a:r>
              <a:rPr lang="en-US" dirty="0" err="1" smtClean="0"/>
              <a:t>i</a:t>
            </a:r>
            <a:r>
              <a:rPr lang="ru-RU" dirty="0" err="1" smtClean="0"/>
              <a:t>ң Төрағасын Республиканың </a:t>
            </a:r>
            <a:r>
              <a:rPr lang="ru-RU" dirty="0" smtClean="0"/>
              <a:t>Президент</a:t>
            </a:r>
            <a:r>
              <a:rPr lang="en-US" dirty="0" err="1" smtClean="0"/>
              <a:t>i</a:t>
            </a:r>
            <a:r>
              <a:rPr lang="en-US" dirty="0" smtClean="0"/>
              <a:t> </a:t>
            </a:r>
            <a:r>
              <a:rPr lang="ru-RU" dirty="0" err="1" smtClean="0"/>
              <a:t>тағайындайды және дауыс</a:t>
            </a:r>
            <a:r>
              <a:rPr lang="ru-RU" dirty="0" smtClean="0"/>
              <a:t> </a:t>
            </a:r>
            <a:r>
              <a:rPr lang="ru-RU" dirty="0" err="1" smtClean="0"/>
              <a:t>тең бөл</a:t>
            </a:r>
            <a:r>
              <a:rPr lang="en-US" dirty="0" err="1" smtClean="0"/>
              <a:t>i</a:t>
            </a:r>
            <a:r>
              <a:rPr lang="ru-RU" dirty="0" err="1" smtClean="0"/>
              <a:t>нген</a:t>
            </a:r>
            <a:r>
              <a:rPr lang="ru-RU" dirty="0" smtClean="0"/>
              <a:t> </a:t>
            </a:r>
            <a:r>
              <a:rPr lang="ru-RU" dirty="0" err="1" smtClean="0"/>
              <a:t>жағдайда оның даусы</a:t>
            </a:r>
            <a:r>
              <a:rPr lang="ru-RU" dirty="0" smtClean="0"/>
              <a:t> </a:t>
            </a:r>
            <a:r>
              <a:rPr lang="ru-RU" dirty="0" err="1" smtClean="0"/>
              <a:t>шешуш</a:t>
            </a:r>
            <a:r>
              <a:rPr lang="en-US" dirty="0" err="1" smtClean="0"/>
              <a:t>i</a:t>
            </a:r>
            <a:r>
              <a:rPr lang="en-US" dirty="0" smtClean="0"/>
              <a:t> </a:t>
            </a:r>
            <a:r>
              <a:rPr lang="ru-RU" dirty="0" err="1" smtClean="0"/>
              <a:t>болып</a:t>
            </a:r>
            <a:r>
              <a:rPr lang="ru-RU" dirty="0" smtClean="0"/>
              <a:t> </a:t>
            </a:r>
            <a:r>
              <a:rPr lang="ru-RU" dirty="0" err="1" smtClean="0"/>
              <a:t>табылады</a:t>
            </a:r>
            <a:r>
              <a:rPr lang="ru-RU" dirty="0" smtClean="0"/>
              <a:t>.</a:t>
            </a:r>
          </a:p>
          <a:p>
            <a:pPr marL="265176" indent="-265176" eaLnBrk="1" fontAlgn="auto" hangingPunct="1">
              <a:spcAft>
                <a:spcPts val="0"/>
              </a:spcAft>
              <a:buFont typeface="Wingdings 2"/>
              <a:buChar char=""/>
              <a:defRPr/>
            </a:pPr>
            <a:r>
              <a:rPr lang="ru-RU" dirty="0" smtClean="0"/>
              <a:t> </a:t>
            </a:r>
          </a:p>
          <a:p>
            <a:pPr marL="265176" indent="-265176" eaLnBrk="1" fontAlgn="auto" hangingPunct="1">
              <a:spcAft>
                <a:spcPts val="0"/>
              </a:spcAft>
              <a:buFont typeface="Wingdings 2"/>
              <a:buChar char=""/>
              <a:defRPr/>
            </a:pPr>
            <a:r>
              <a:rPr lang="ru-RU" dirty="0" smtClean="0"/>
              <a:t>3. </a:t>
            </a:r>
            <a:r>
              <a:rPr lang="ru-RU" dirty="0" err="1" smtClean="0"/>
              <a:t>Конституциялық Кеңестің екі</a:t>
            </a:r>
            <a:r>
              <a:rPr lang="ru-RU" dirty="0" smtClean="0"/>
              <a:t> </a:t>
            </a:r>
            <a:r>
              <a:rPr lang="ru-RU" dirty="0" err="1" smtClean="0"/>
              <a:t>мүшесін </a:t>
            </a:r>
            <a:r>
              <a:rPr lang="ru-RU" dirty="0" smtClean="0"/>
              <a:t>- Республика </a:t>
            </a:r>
            <a:r>
              <a:rPr lang="ru-RU" dirty="0" err="1" smtClean="0"/>
              <a:t>Президенті</a:t>
            </a:r>
            <a:r>
              <a:rPr lang="ru-RU" dirty="0" smtClean="0"/>
              <a:t>, </a:t>
            </a:r>
            <a:r>
              <a:rPr lang="ru-RU" dirty="0" err="1" smtClean="0"/>
              <a:t>екі-екі</a:t>
            </a:r>
            <a:r>
              <a:rPr lang="ru-RU" dirty="0" smtClean="0"/>
              <a:t> </a:t>
            </a:r>
            <a:r>
              <a:rPr lang="ru-RU" dirty="0" err="1" smtClean="0"/>
              <a:t>мүшеден тиісінше</a:t>
            </a:r>
            <a:r>
              <a:rPr lang="ru-RU" dirty="0" smtClean="0"/>
              <a:t> Сенат пен </a:t>
            </a:r>
            <a:r>
              <a:rPr lang="ru-RU" dirty="0" err="1" smtClean="0"/>
              <a:t>Мәжіліс тағайындайды</a:t>
            </a:r>
            <a:r>
              <a:rPr lang="ru-RU" dirty="0" smtClean="0"/>
              <a:t>.</a:t>
            </a:r>
            <a:br>
              <a:rPr lang="ru-RU" dirty="0" smtClean="0"/>
            </a:br>
            <a:r>
              <a:rPr lang="ru-RU" dirty="0" smtClean="0"/>
              <a:t>Подробнее: </a:t>
            </a:r>
            <a:r>
              <a:rPr lang="en-US" dirty="0" smtClean="0">
                <a:hlinkClick r:id="rId2"/>
              </a:rPr>
              <a:t>http://kodeksy-kz.com/konstitutsiya/71.htm</a:t>
            </a:r>
            <a:endParaRPr lang="en-US" dirty="0" smtClean="0"/>
          </a:p>
          <a:p>
            <a:pPr marL="265176" indent="-265176" eaLnBrk="1" fontAlgn="auto" hangingPunct="1">
              <a:spcAft>
                <a:spcPts val="0"/>
              </a:spcAft>
              <a:buFont typeface="Wingdings 2"/>
              <a:buChar char=""/>
              <a:defRPr/>
            </a:pPr>
            <a:endParaRPr lang="ru-RU" dirty="0"/>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70000" lnSpcReduction="20000"/>
          </a:bodyPr>
          <a:lstStyle/>
          <a:p>
            <a:pPr marL="265176" indent="-265176" eaLnBrk="1" fontAlgn="auto" hangingPunct="1">
              <a:spcAft>
                <a:spcPts val="0"/>
              </a:spcAft>
              <a:buFont typeface="Wingdings 2"/>
              <a:buChar char=""/>
              <a:defRPr/>
            </a:pPr>
            <a:r>
              <a:rPr lang="ru-RU" dirty="0" smtClean="0"/>
              <a:t>﻿﻿75-бап КР </a:t>
            </a:r>
            <a:r>
              <a:rPr lang="ru-RU" dirty="0" err="1" smtClean="0"/>
              <a:t>Конституциясы</a:t>
            </a:r>
            <a:r>
              <a:rPr lang="ru-RU" dirty="0" smtClean="0"/>
              <a:t> </a:t>
            </a:r>
            <a:br>
              <a:rPr lang="ru-RU" dirty="0" smtClean="0"/>
            </a:br>
            <a:r>
              <a:rPr lang="ru-RU" dirty="0" smtClean="0"/>
              <a:t/>
            </a:r>
            <a:br>
              <a:rPr lang="ru-RU" dirty="0" smtClean="0"/>
            </a:br>
            <a:endParaRPr lang="ru-RU" dirty="0" smtClean="0"/>
          </a:p>
          <a:p>
            <a:pPr marL="265176" indent="-265176" eaLnBrk="1" fontAlgn="auto" hangingPunct="1">
              <a:spcAft>
                <a:spcPts val="0"/>
              </a:spcAft>
              <a:buFont typeface="Wingdings 2"/>
              <a:buChar char=""/>
              <a:defRPr/>
            </a:pPr>
            <a:r>
              <a:rPr lang="ru-RU" dirty="0" smtClean="0"/>
              <a:t> 1. </a:t>
            </a:r>
            <a:r>
              <a:rPr lang="ru-RU" dirty="0" err="1" smtClean="0"/>
              <a:t>Қазақстан Республикасында</a:t>
            </a:r>
            <a:r>
              <a:rPr lang="ru-RU" dirty="0" smtClean="0"/>
              <a:t> сот </a:t>
            </a:r>
            <a:r>
              <a:rPr lang="ru-RU" dirty="0" err="1" smtClean="0"/>
              <a:t>төрел</a:t>
            </a:r>
            <a:r>
              <a:rPr lang="en-US" dirty="0" err="1" smtClean="0"/>
              <a:t>i</a:t>
            </a:r>
            <a:r>
              <a:rPr lang="ru-RU" dirty="0" smtClean="0"/>
              <a:t>г</a:t>
            </a:r>
            <a:r>
              <a:rPr lang="en-US" dirty="0" err="1" smtClean="0"/>
              <a:t>i</a:t>
            </a:r>
            <a:r>
              <a:rPr lang="ru-RU" dirty="0" err="1" smtClean="0"/>
              <a:t>н</a:t>
            </a:r>
            <a:r>
              <a:rPr lang="ru-RU" dirty="0" smtClean="0"/>
              <a:t> тек сот </a:t>
            </a:r>
            <a:r>
              <a:rPr lang="ru-RU" dirty="0" err="1" smtClean="0"/>
              <a:t>қана жүзеге асырады</a:t>
            </a:r>
            <a:r>
              <a:rPr lang="ru-RU" dirty="0" smtClean="0"/>
              <a:t>.  </a:t>
            </a:r>
          </a:p>
          <a:p>
            <a:pPr marL="265176" indent="-265176" eaLnBrk="1" fontAlgn="auto" hangingPunct="1">
              <a:spcAft>
                <a:spcPts val="0"/>
              </a:spcAft>
              <a:buFont typeface="Wingdings 2"/>
              <a:buChar char=""/>
              <a:defRPr/>
            </a:pPr>
            <a:r>
              <a:rPr lang="ru-RU" dirty="0" smtClean="0"/>
              <a:t>2. Сот бил</a:t>
            </a:r>
            <a:r>
              <a:rPr lang="en-US" dirty="0" err="1" smtClean="0"/>
              <a:t>i</a:t>
            </a:r>
            <a:r>
              <a:rPr lang="ru-RU" dirty="0" smtClean="0"/>
              <a:t>г</a:t>
            </a:r>
            <a:r>
              <a:rPr lang="en-US" dirty="0" err="1" smtClean="0"/>
              <a:t>i</a:t>
            </a:r>
            <a:r>
              <a:rPr lang="en-US" dirty="0" smtClean="0"/>
              <a:t> </a:t>
            </a:r>
            <a:r>
              <a:rPr lang="ru-RU" dirty="0" err="1" smtClean="0"/>
              <a:t>сотта</a:t>
            </a:r>
            <a:r>
              <a:rPr lang="ru-RU" dirty="0" smtClean="0"/>
              <a:t> </a:t>
            </a:r>
            <a:r>
              <a:rPr lang="en-US" dirty="0" err="1" smtClean="0"/>
              <a:t>i</a:t>
            </a:r>
            <a:r>
              <a:rPr lang="ru-RU" dirty="0" smtClean="0"/>
              <a:t>с </a:t>
            </a:r>
            <a:r>
              <a:rPr lang="ru-RU" dirty="0" err="1" smtClean="0"/>
              <a:t>жүрг</a:t>
            </a:r>
            <a:r>
              <a:rPr lang="en-US" dirty="0" err="1" smtClean="0"/>
              <a:t>i</a:t>
            </a:r>
            <a:r>
              <a:rPr lang="ru-RU" dirty="0" smtClean="0"/>
              <a:t>зуд</a:t>
            </a:r>
            <a:r>
              <a:rPr lang="en-US" dirty="0" err="1" smtClean="0"/>
              <a:t>i</a:t>
            </a:r>
            <a:r>
              <a:rPr lang="ru-RU" dirty="0" err="1" smtClean="0"/>
              <a:t>ң азаматтық, қылмыстық және заңмен белг</a:t>
            </a:r>
            <a:r>
              <a:rPr lang="en-US" dirty="0" err="1" smtClean="0"/>
              <a:t>i</a:t>
            </a:r>
            <a:r>
              <a:rPr lang="ru-RU" dirty="0" err="1" smtClean="0"/>
              <a:t>ленген</a:t>
            </a:r>
            <a:r>
              <a:rPr lang="ru-RU" dirty="0" smtClean="0"/>
              <a:t> </a:t>
            </a:r>
            <a:r>
              <a:rPr lang="ru-RU" dirty="0" err="1" smtClean="0"/>
              <a:t>өзге </a:t>
            </a:r>
            <a:r>
              <a:rPr lang="ru-RU" dirty="0" smtClean="0"/>
              <a:t>де </a:t>
            </a:r>
            <a:r>
              <a:rPr lang="ru-RU" dirty="0" err="1" smtClean="0"/>
              <a:t>нысандары</a:t>
            </a:r>
            <a:r>
              <a:rPr lang="ru-RU" dirty="0" smtClean="0"/>
              <a:t> </a:t>
            </a:r>
            <a:r>
              <a:rPr lang="ru-RU" dirty="0" err="1" smtClean="0"/>
              <a:t>арқылы жүзеге асырылады</a:t>
            </a:r>
            <a:r>
              <a:rPr lang="ru-RU" dirty="0" smtClean="0"/>
              <a:t>. </a:t>
            </a:r>
            <a:r>
              <a:rPr lang="ru-RU" dirty="0" err="1" smtClean="0"/>
              <a:t>Заңда көзделген жағдайларда қылмыстық </a:t>
            </a:r>
            <a:r>
              <a:rPr lang="ru-RU" dirty="0" smtClean="0"/>
              <a:t>сот </a:t>
            </a:r>
            <a:r>
              <a:rPr lang="en-US" dirty="0" err="1" smtClean="0"/>
              <a:t>i</a:t>
            </a:r>
            <a:r>
              <a:rPr lang="ru-RU" dirty="0" smtClean="0"/>
              <a:t>с</a:t>
            </a:r>
            <a:r>
              <a:rPr lang="en-US" dirty="0" err="1" smtClean="0"/>
              <a:t>i</a:t>
            </a:r>
            <a:r>
              <a:rPr lang="ru-RU" dirty="0" err="1" smtClean="0"/>
              <a:t>н</a:t>
            </a:r>
            <a:r>
              <a:rPr lang="ru-RU" dirty="0" smtClean="0"/>
              <a:t> </a:t>
            </a:r>
            <a:r>
              <a:rPr lang="ru-RU" dirty="0" err="1" smtClean="0"/>
              <a:t>жүрг</a:t>
            </a:r>
            <a:r>
              <a:rPr lang="en-US" dirty="0" err="1" smtClean="0"/>
              <a:t>i</a:t>
            </a:r>
            <a:r>
              <a:rPr lang="ru-RU" dirty="0" err="1" smtClean="0"/>
              <a:t>зу</a:t>
            </a:r>
            <a:r>
              <a:rPr lang="ru-RU" dirty="0" smtClean="0"/>
              <a:t> </a:t>
            </a:r>
            <a:r>
              <a:rPr lang="ru-RU" dirty="0" err="1" smtClean="0"/>
              <a:t>алқабилерд</a:t>
            </a:r>
            <a:r>
              <a:rPr lang="en-US" dirty="0" err="1" smtClean="0"/>
              <a:t>i</a:t>
            </a:r>
            <a:r>
              <a:rPr lang="ru-RU" dirty="0" err="1" smtClean="0"/>
              <a:t>ң қатысуымен жүзеге асырылады</a:t>
            </a:r>
            <a:r>
              <a:rPr lang="ru-RU" dirty="0" smtClean="0"/>
              <a:t>.</a:t>
            </a:r>
          </a:p>
          <a:p>
            <a:pPr marL="265176" indent="-265176" eaLnBrk="1" fontAlgn="auto" hangingPunct="1">
              <a:spcAft>
                <a:spcPts val="0"/>
              </a:spcAft>
              <a:buFont typeface="Wingdings 2"/>
              <a:buChar char=""/>
              <a:defRPr/>
            </a:pPr>
            <a:r>
              <a:rPr lang="ru-RU" dirty="0" smtClean="0"/>
              <a:t> </a:t>
            </a:r>
          </a:p>
          <a:p>
            <a:pPr marL="265176" indent="-265176" eaLnBrk="1" fontAlgn="auto" hangingPunct="1">
              <a:spcAft>
                <a:spcPts val="0"/>
              </a:spcAft>
              <a:buFont typeface="Wingdings 2"/>
              <a:buChar char=""/>
              <a:defRPr/>
            </a:pPr>
            <a:r>
              <a:rPr lang="ru-RU" dirty="0" smtClean="0"/>
              <a:t>3. </a:t>
            </a:r>
            <a:r>
              <a:rPr lang="ru-RU" dirty="0" err="1" smtClean="0"/>
              <a:t>Заңмен құрылған Республиканың Жоғарғы </a:t>
            </a:r>
            <a:r>
              <a:rPr lang="ru-RU" dirty="0" smtClean="0"/>
              <a:t>Соты, </a:t>
            </a:r>
            <a:r>
              <a:rPr lang="ru-RU" dirty="0" err="1" smtClean="0"/>
              <a:t>Республиканың жергілікті</a:t>
            </a:r>
            <a:r>
              <a:rPr lang="ru-RU" dirty="0" smtClean="0"/>
              <a:t> </a:t>
            </a:r>
            <a:r>
              <a:rPr lang="ru-RU" dirty="0" err="1" smtClean="0"/>
              <a:t>және басқа </a:t>
            </a:r>
            <a:r>
              <a:rPr lang="ru-RU" dirty="0" smtClean="0"/>
              <a:t>да </a:t>
            </a:r>
            <a:r>
              <a:rPr lang="ru-RU" dirty="0" err="1" smtClean="0"/>
              <a:t>соттары</a:t>
            </a:r>
            <a:r>
              <a:rPr lang="ru-RU" dirty="0" smtClean="0"/>
              <a:t> </a:t>
            </a:r>
            <a:r>
              <a:rPr lang="ru-RU" dirty="0" err="1" smtClean="0"/>
              <a:t>Республиканың соттары</a:t>
            </a:r>
            <a:r>
              <a:rPr lang="ru-RU" dirty="0" smtClean="0"/>
              <a:t> </a:t>
            </a:r>
            <a:r>
              <a:rPr lang="ru-RU" dirty="0" err="1" smtClean="0"/>
              <a:t>болып</a:t>
            </a:r>
            <a:r>
              <a:rPr lang="ru-RU" dirty="0" smtClean="0"/>
              <a:t> </a:t>
            </a:r>
            <a:r>
              <a:rPr lang="ru-RU" dirty="0" err="1" smtClean="0"/>
              <a:t>табылады</a:t>
            </a:r>
            <a:r>
              <a:rPr lang="ru-RU" dirty="0" smtClean="0"/>
              <a:t>.</a:t>
            </a:r>
            <a:br>
              <a:rPr lang="ru-RU" dirty="0" smtClean="0"/>
            </a:br>
            <a:r>
              <a:rPr lang="ru-RU" dirty="0" smtClean="0"/>
              <a:t>Подробнее: </a:t>
            </a:r>
            <a:r>
              <a:rPr lang="en-US" dirty="0" smtClean="0">
                <a:hlinkClick r:id="rId2"/>
              </a:rPr>
              <a:t>http://kodeksy-kz.com/konstitutsiya/75.htm</a:t>
            </a:r>
            <a:endParaRPr lang="en-US" dirty="0" smtClean="0"/>
          </a:p>
          <a:p>
            <a:pPr marL="265176" indent="-265176" eaLnBrk="1" fontAlgn="auto" hangingPunct="1">
              <a:spcAft>
                <a:spcPts val="0"/>
              </a:spcAft>
              <a:buFont typeface="Wingdings 2"/>
              <a:buChar char=""/>
              <a:defRPr/>
            </a:pPr>
            <a:endParaRPr lang="ru-RU" dirty="0"/>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228354" name="Содержимое 2"/>
          <p:cNvSpPr>
            <a:spLocks noGrp="1"/>
          </p:cNvSpPr>
          <p:nvPr>
            <p:ph idx="1"/>
          </p:nvPr>
        </p:nvSpPr>
        <p:spPr>
          <a:xfrm>
            <a:off x="503238" y="530225"/>
            <a:ext cx="8183562" cy="4187825"/>
          </a:xfrm>
        </p:spPr>
        <p:txBody>
          <a:bodyPr/>
          <a:lstStyle/>
          <a:p>
            <a:pPr eaLnBrk="1" hangingPunct="1"/>
            <a:r>
              <a:rPr lang="ru-RU" smtClean="0"/>
              <a:t>﻿﻿85-бап КР Конституциясы </a:t>
            </a:r>
            <a:br>
              <a:rPr lang="ru-RU" smtClean="0"/>
            </a:br>
            <a:r>
              <a:rPr lang="ru-RU" smtClean="0"/>
              <a:t/>
            </a:r>
            <a:br>
              <a:rPr lang="ru-RU" smtClean="0"/>
            </a:br>
            <a:endParaRPr lang="ru-RU" smtClean="0"/>
          </a:p>
          <a:p>
            <a:pPr eaLnBrk="1" hangingPunct="1"/>
            <a:r>
              <a:rPr lang="ru-RU" smtClean="0"/>
              <a:t> Жерг</a:t>
            </a:r>
            <a:r>
              <a:rPr lang="en-US" smtClean="0"/>
              <a:t>i</a:t>
            </a:r>
            <a:r>
              <a:rPr lang="ru-RU" smtClean="0"/>
              <a:t>л</a:t>
            </a:r>
            <a:r>
              <a:rPr lang="en-US" smtClean="0"/>
              <a:t>i</a:t>
            </a:r>
            <a:r>
              <a:rPr lang="ru-RU" smtClean="0"/>
              <a:t>кт</a:t>
            </a:r>
            <a:r>
              <a:rPr lang="en-US" smtClean="0"/>
              <a:t>i </a:t>
            </a:r>
            <a:r>
              <a:rPr lang="ru-RU" smtClean="0"/>
              <a:t>мемлекетт</a:t>
            </a:r>
            <a:r>
              <a:rPr lang="en-US" smtClean="0"/>
              <a:t>i</a:t>
            </a:r>
            <a:r>
              <a:rPr lang="ru-RU" smtClean="0"/>
              <a:t>к басқаруды ти</a:t>
            </a:r>
            <a:r>
              <a:rPr lang="en-US" smtClean="0"/>
              <a:t>i</a:t>
            </a:r>
            <a:r>
              <a:rPr lang="ru-RU" smtClean="0"/>
              <a:t>ст</a:t>
            </a:r>
            <a:r>
              <a:rPr lang="en-US" smtClean="0"/>
              <a:t>i </a:t>
            </a:r>
            <a:r>
              <a:rPr lang="ru-RU" smtClean="0"/>
              <a:t>аумақтағы </a:t>
            </a:r>
            <a:r>
              <a:rPr lang="en-US" smtClean="0"/>
              <a:t>i</a:t>
            </a:r>
            <a:r>
              <a:rPr lang="ru-RU" smtClean="0"/>
              <a:t>ст</a:t>
            </a:r>
            <a:r>
              <a:rPr lang="en-US" smtClean="0"/>
              <a:t>i</a:t>
            </a:r>
            <a:r>
              <a:rPr lang="ru-RU" smtClean="0"/>
              <a:t>ң жай-күй</a:t>
            </a:r>
            <a:r>
              <a:rPr lang="en-US" smtClean="0"/>
              <a:t>i</a:t>
            </a:r>
            <a:r>
              <a:rPr lang="ru-RU" smtClean="0"/>
              <a:t>не жауапты жерг</a:t>
            </a:r>
            <a:r>
              <a:rPr lang="en-US" smtClean="0"/>
              <a:t>i</a:t>
            </a:r>
            <a:r>
              <a:rPr lang="ru-RU" smtClean="0"/>
              <a:t>л</a:t>
            </a:r>
            <a:r>
              <a:rPr lang="en-US" smtClean="0"/>
              <a:t>i</a:t>
            </a:r>
            <a:r>
              <a:rPr lang="ru-RU" smtClean="0"/>
              <a:t>кт</a:t>
            </a:r>
            <a:r>
              <a:rPr lang="en-US" smtClean="0"/>
              <a:t>i </a:t>
            </a:r>
            <a:r>
              <a:rPr lang="ru-RU" smtClean="0"/>
              <a:t>өк</a:t>
            </a:r>
            <a:r>
              <a:rPr lang="en-US" smtClean="0"/>
              <a:t>i</a:t>
            </a:r>
            <a:r>
              <a:rPr lang="ru-RU" smtClean="0"/>
              <a:t>лд</a:t>
            </a:r>
            <a:r>
              <a:rPr lang="en-US" smtClean="0"/>
              <a:t>i </a:t>
            </a:r>
            <a:r>
              <a:rPr lang="ru-RU" smtClean="0"/>
              <a:t>және атқарушы органдар жүзеге асырады</a:t>
            </a:r>
            <a:br>
              <a:rPr lang="ru-RU" smtClean="0"/>
            </a:br>
            <a:r>
              <a:rPr lang="ru-RU" smtClean="0"/>
              <a:t>Подробнее: </a:t>
            </a:r>
            <a:r>
              <a:rPr lang="en-US" smtClean="0">
                <a:hlinkClick r:id="rId2"/>
              </a:rPr>
              <a:t>http://kodeksy-kz.com/konstitutsiya/85.htm</a:t>
            </a:r>
            <a:endParaRPr lang="en-US" smtClean="0"/>
          </a:p>
          <a:p>
            <a:pPr eaLnBrk="1" hangingPunct="1"/>
            <a:endParaRPr lang="ru-RU" smtClean="0"/>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normAutofit fontScale="90000"/>
          </a:bodyPr>
          <a:lstStyle/>
          <a:p>
            <a:pPr eaLnBrk="1" fontAlgn="auto" hangingPunct="1">
              <a:spcAft>
                <a:spcPts val="0"/>
              </a:spcAft>
              <a:defRPr/>
            </a:pPr>
            <a:r>
              <a:rPr lang="kk-KZ" dirty="0" smtClean="0">
                <a:solidFill>
                  <a:schemeClr val="accent1">
                    <a:tint val="88000"/>
                    <a:satMod val="150000"/>
                  </a:schemeClr>
                </a:solidFill>
              </a:rPr>
              <a:t>ЖЕРГІЛІКТІ ӨКІЛДІ ОРГАНДАО</a:t>
            </a:r>
            <a:endParaRPr lang="ru-RU" dirty="0">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62500" lnSpcReduction="20000"/>
          </a:bodyPr>
          <a:lstStyle/>
          <a:p>
            <a:pPr marL="265176" indent="-265176" eaLnBrk="1" fontAlgn="auto" hangingPunct="1">
              <a:spcAft>
                <a:spcPts val="0"/>
              </a:spcAft>
              <a:buFont typeface="Wingdings 2"/>
              <a:buChar char=""/>
              <a:defRPr/>
            </a:pPr>
            <a:r>
              <a:rPr lang="ru-RU" dirty="0" smtClean="0"/>
              <a:t>﻿﻿86-бап КР </a:t>
            </a:r>
            <a:r>
              <a:rPr lang="ru-RU" dirty="0" err="1" smtClean="0"/>
              <a:t>Конституциясы</a:t>
            </a:r>
            <a:r>
              <a:rPr lang="ru-RU" dirty="0" smtClean="0"/>
              <a:t> </a:t>
            </a:r>
            <a:br>
              <a:rPr lang="ru-RU" dirty="0" smtClean="0"/>
            </a:br>
            <a:r>
              <a:rPr lang="ru-RU" dirty="0" smtClean="0"/>
              <a:t/>
            </a:r>
            <a:br>
              <a:rPr lang="ru-RU" dirty="0" smtClean="0"/>
            </a:br>
            <a:endParaRPr lang="ru-RU" dirty="0" smtClean="0"/>
          </a:p>
          <a:p>
            <a:pPr marL="265176" indent="-265176" eaLnBrk="1" fontAlgn="auto" hangingPunct="1">
              <a:spcAft>
                <a:spcPts val="0"/>
              </a:spcAft>
              <a:buFont typeface="Wingdings 2"/>
              <a:buChar char=""/>
              <a:defRPr/>
            </a:pPr>
            <a:r>
              <a:rPr lang="ru-RU" dirty="0" smtClean="0"/>
              <a:t> 1. </a:t>
            </a:r>
            <a:r>
              <a:rPr lang="ru-RU" dirty="0" err="1" smtClean="0"/>
              <a:t>Жерг</a:t>
            </a:r>
            <a:r>
              <a:rPr lang="en-US" dirty="0" err="1" smtClean="0"/>
              <a:t>i</a:t>
            </a:r>
            <a:r>
              <a:rPr lang="ru-RU" dirty="0" smtClean="0"/>
              <a:t>л</a:t>
            </a:r>
            <a:r>
              <a:rPr lang="en-US" dirty="0" err="1" smtClean="0"/>
              <a:t>i</a:t>
            </a:r>
            <a:r>
              <a:rPr lang="ru-RU" dirty="0" smtClean="0"/>
              <a:t>кт</a:t>
            </a:r>
            <a:r>
              <a:rPr lang="en-US" dirty="0" err="1" smtClean="0"/>
              <a:t>i</a:t>
            </a:r>
            <a:r>
              <a:rPr lang="en-US" dirty="0" smtClean="0"/>
              <a:t> </a:t>
            </a:r>
            <a:r>
              <a:rPr lang="ru-RU" dirty="0" err="1" smtClean="0"/>
              <a:t>өк</a:t>
            </a:r>
            <a:r>
              <a:rPr lang="en-US" dirty="0" err="1" smtClean="0"/>
              <a:t>i</a:t>
            </a:r>
            <a:r>
              <a:rPr lang="ru-RU" dirty="0" err="1" smtClean="0"/>
              <a:t>лд</a:t>
            </a:r>
            <a:r>
              <a:rPr lang="en-US" dirty="0" err="1" smtClean="0"/>
              <a:t>i</a:t>
            </a:r>
            <a:r>
              <a:rPr lang="en-US" dirty="0" smtClean="0"/>
              <a:t> </a:t>
            </a:r>
            <a:r>
              <a:rPr lang="ru-RU" dirty="0" err="1" smtClean="0"/>
              <a:t>органдар</a:t>
            </a:r>
            <a:r>
              <a:rPr lang="ru-RU" dirty="0" smtClean="0"/>
              <a:t> - </a:t>
            </a:r>
            <a:r>
              <a:rPr lang="ru-RU" dirty="0" err="1" smtClean="0"/>
              <a:t>мәслихаттар ти</a:t>
            </a:r>
            <a:r>
              <a:rPr lang="en-US" dirty="0" err="1" smtClean="0"/>
              <a:t>i</a:t>
            </a:r>
            <a:r>
              <a:rPr lang="ru-RU" dirty="0" err="1" smtClean="0"/>
              <a:t>ст</a:t>
            </a:r>
            <a:r>
              <a:rPr lang="en-US" dirty="0" err="1" smtClean="0"/>
              <a:t>i</a:t>
            </a:r>
            <a:r>
              <a:rPr lang="en-US" dirty="0" smtClean="0"/>
              <a:t> </a:t>
            </a:r>
            <a:r>
              <a:rPr lang="ru-RU" dirty="0" err="1" smtClean="0"/>
              <a:t>әк</a:t>
            </a:r>
            <a:r>
              <a:rPr lang="en-US" dirty="0" err="1" smtClean="0"/>
              <a:t>i</a:t>
            </a:r>
            <a:r>
              <a:rPr lang="ru-RU" dirty="0" err="1" smtClean="0"/>
              <a:t>мш</a:t>
            </a:r>
            <a:r>
              <a:rPr lang="en-US" dirty="0" err="1" smtClean="0"/>
              <a:t>i</a:t>
            </a:r>
            <a:r>
              <a:rPr lang="ru-RU" dirty="0" smtClean="0"/>
              <a:t>л</a:t>
            </a:r>
            <a:r>
              <a:rPr lang="en-US" dirty="0" err="1" smtClean="0"/>
              <a:t>i</a:t>
            </a:r>
            <a:r>
              <a:rPr lang="ru-RU" dirty="0" err="1" smtClean="0"/>
              <a:t>к-аумақтық бөл</a:t>
            </a:r>
            <a:r>
              <a:rPr lang="en-US" dirty="0" err="1" smtClean="0"/>
              <a:t>i</a:t>
            </a:r>
            <a:r>
              <a:rPr lang="ru-RU" dirty="0" err="1" smtClean="0"/>
              <a:t>н</a:t>
            </a:r>
            <a:r>
              <a:rPr lang="en-US" dirty="0" err="1" smtClean="0"/>
              <a:t>i</a:t>
            </a:r>
            <a:r>
              <a:rPr lang="ru-RU" dirty="0" smtClean="0"/>
              <a:t>стег</a:t>
            </a:r>
            <a:r>
              <a:rPr lang="en-US" dirty="0" err="1" smtClean="0"/>
              <a:t>i</a:t>
            </a:r>
            <a:r>
              <a:rPr lang="en-US" dirty="0" smtClean="0"/>
              <a:t> </a:t>
            </a:r>
            <a:r>
              <a:rPr lang="ru-RU" dirty="0" err="1" smtClean="0"/>
              <a:t>халықтың ерк</a:t>
            </a:r>
            <a:r>
              <a:rPr lang="en-US" dirty="0" err="1" smtClean="0"/>
              <a:t>i</a:t>
            </a:r>
            <a:r>
              <a:rPr lang="ru-RU" dirty="0" err="1" smtClean="0"/>
              <a:t>н</a:t>
            </a:r>
            <a:r>
              <a:rPr lang="ru-RU" dirty="0" smtClean="0"/>
              <a:t> б</a:t>
            </a:r>
            <a:r>
              <a:rPr lang="en-US" dirty="0" err="1" smtClean="0"/>
              <a:t>i</a:t>
            </a:r>
            <a:r>
              <a:rPr lang="ru-RU" dirty="0" err="1" smtClean="0"/>
              <a:t>лд</a:t>
            </a:r>
            <a:r>
              <a:rPr lang="en-US" dirty="0" err="1" smtClean="0"/>
              <a:t>i</a:t>
            </a:r>
            <a:r>
              <a:rPr lang="ru-RU" dirty="0" err="1" smtClean="0"/>
              <a:t>ред</a:t>
            </a:r>
            <a:r>
              <a:rPr lang="en-US" dirty="0" err="1" smtClean="0"/>
              <a:t>i</a:t>
            </a:r>
            <a:r>
              <a:rPr lang="en-US" dirty="0" smtClean="0"/>
              <a:t> </a:t>
            </a:r>
            <a:r>
              <a:rPr lang="ru-RU" dirty="0" err="1" smtClean="0"/>
              <a:t>және жалпымемлекетт</a:t>
            </a:r>
            <a:r>
              <a:rPr lang="en-US" dirty="0" err="1" smtClean="0"/>
              <a:t>i</a:t>
            </a:r>
            <a:r>
              <a:rPr lang="ru-RU" dirty="0" smtClean="0"/>
              <a:t>к </a:t>
            </a:r>
            <a:r>
              <a:rPr lang="ru-RU" dirty="0" err="1" smtClean="0"/>
              <a:t>мүдделерд</a:t>
            </a:r>
            <a:r>
              <a:rPr lang="en-US" dirty="0" err="1" smtClean="0"/>
              <a:t>i</a:t>
            </a:r>
            <a:r>
              <a:rPr lang="en-US" dirty="0" smtClean="0"/>
              <a:t> </a:t>
            </a:r>
            <a:r>
              <a:rPr lang="ru-RU" dirty="0" err="1" smtClean="0"/>
              <a:t>ескере</a:t>
            </a:r>
            <a:r>
              <a:rPr lang="ru-RU" dirty="0" smtClean="0"/>
              <a:t> </a:t>
            </a:r>
            <a:r>
              <a:rPr lang="ru-RU" dirty="0" err="1" smtClean="0"/>
              <a:t>отырып</a:t>
            </a:r>
            <a:r>
              <a:rPr lang="ru-RU" dirty="0" smtClean="0"/>
              <a:t>, оны </a:t>
            </a:r>
            <a:r>
              <a:rPr lang="en-US" dirty="0" err="1" smtClean="0"/>
              <a:t>i</a:t>
            </a:r>
            <a:r>
              <a:rPr lang="ru-RU" dirty="0" err="1" smtClean="0"/>
              <a:t>ске</a:t>
            </a:r>
            <a:r>
              <a:rPr lang="ru-RU" dirty="0" smtClean="0"/>
              <a:t> </a:t>
            </a:r>
            <a:r>
              <a:rPr lang="ru-RU" dirty="0" err="1" smtClean="0"/>
              <a:t>асыруға қажетт</a:t>
            </a:r>
            <a:r>
              <a:rPr lang="en-US" dirty="0" err="1" smtClean="0"/>
              <a:t>i</a:t>
            </a:r>
            <a:r>
              <a:rPr lang="en-US" dirty="0" smtClean="0"/>
              <a:t> </a:t>
            </a:r>
            <a:r>
              <a:rPr lang="ru-RU" dirty="0" err="1" smtClean="0"/>
              <a:t>шараларды</a:t>
            </a:r>
            <a:r>
              <a:rPr lang="ru-RU" dirty="0" smtClean="0"/>
              <a:t> </a:t>
            </a:r>
            <a:r>
              <a:rPr lang="ru-RU" dirty="0" err="1" smtClean="0"/>
              <a:t>белг</a:t>
            </a:r>
            <a:r>
              <a:rPr lang="en-US" dirty="0" err="1" smtClean="0"/>
              <a:t>i</a:t>
            </a:r>
            <a:r>
              <a:rPr lang="ru-RU" dirty="0" err="1" smtClean="0"/>
              <a:t>лейд</a:t>
            </a:r>
            <a:r>
              <a:rPr lang="en-US" dirty="0" err="1" smtClean="0"/>
              <a:t>i</a:t>
            </a:r>
            <a:r>
              <a:rPr lang="en-US" dirty="0" smtClean="0"/>
              <a:t>, </a:t>
            </a:r>
            <a:r>
              <a:rPr lang="ru-RU" dirty="0" err="1" smtClean="0"/>
              <a:t>олардың жүзеге асырылуын</a:t>
            </a:r>
            <a:r>
              <a:rPr lang="ru-RU" dirty="0" smtClean="0"/>
              <a:t> </a:t>
            </a:r>
            <a:r>
              <a:rPr lang="ru-RU" dirty="0" err="1" smtClean="0"/>
              <a:t>бақылайды.</a:t>
            </a:r>
            <a:r>
              <a:rPr lang="ru-RU" dirty="0" smtClean="0"/>
              <a:t>  </a:t>
            </a:r>
          </a:p>
          <a:p>
            <a:pPr marL="265176" indent="-265176" eaLnBrk="1" fontAlgn="auto" hangingPunct="1">
              <a:spcAft>
                <a:spcPts val="0"/>
              </a:spcAft>
              <a:buFont typeface="Wingdings 2"/>
              <a:buChar char=""/>
              <a:defRPr/>
            </a:pPr>
            <a:r>
              <a:rPr lang="ru-RU" dirty="0" smtClean="0"/>
              <a:t>2. </a:t>
            </a:r>
            <a:r>
              <a:rPr lang="ru-RU" dirty="0" err="1" smtClean="0"/>
              <a:t>Мәслихаттарды жалпыға </a:t>
            </a:r>
            <a:r>
              <a:rPr lang="ru-RU" dirty="0" smtClean="0"/>
              <a:t>б</a:t>
            </a:r>
            <a:r>
              <a:rPr lang="en-US" dirty="0" err="1" smtClean="0"/>
              <a:t>i</a:t>
            </a:r>
            <a:r>
              <a:rPr lang="ru-RU" dirty="0" smtClean="0"/>
              <a:t>рдей, </a:t>
            </a:r>
            <a:r>
              <a:rPr lang="ru-RU" dirty="0" err="1" smtClean="0"/>
              <a:t>тең, төте сайлау</a:t>
            </a:r>
            <a:r>
              <a:rPr lang="ru-RU" dirty="0" smtClean="0"/>
              <a:t> </a:t>
            </a:r>
            <a:r>
              <a:rPr lang="ru-RU" dirty="0" err="1" smtClean="0"/>
              <a:t>құқығы </a:t>
            </a:r>
            <a:r>
              <a:rPr lang="ru-RU" dirty="0" smtClean="0"/>
              <a:t>нег</a:t>
            </a:r>
            <a:r>
              <a:rPr lang="en-US" dirty="0" err="1" smtClean="0"/>
              <a:t>i</a:t>
            </a:r>
            <a:r>
              <a:rPr lang="ru-RU" dirty="0" err="1" smtClean="0"/>
              <a:t>з</a:t>
            </a:r>
            <a:r>
              <a:rPr lang="en-US" dirty="0" err="1" smtClean="0"/>
              <a:t>i</a:t>
            </a:r>
            <a:r>
              <a:rPr lang="ru-RU" dirty="0" err="1" smtClean="0"/>
              <a:t>нде</a:t>
            </a:r>
            <a:r>
              <a:rPr lang="ru-RU" dirty="0" smtClean="0"/>
              <a:t> </a:t>
            </a:r>
            <a:r>
              <a:rPr lang="ru-RU" dirty="0" err="1" smtClean="0"/>
              <a:t>жасырын</a:t>
            </a:r>
            <a:r>
              <a:rPr lang="ru-RU" dirty="0" smtClean="0"/>
              <a:t> </a:t>
            </a:r>
            <a:r>
              <a:rPr lang="ru-RU" dirty="0" err="1" smtClean="0"/>
              <a:t>дауыс</a:t>
            </a:r>
            <a:r>
              <a:rPr lang="ru-RU" dirty="0" smtClean="0"/>
              <a:t> беру </a:t>
            </a:r>
            <a:r>
              <a:rPr lang="ru-RU" dirty="0" err="1" smtClean="0"/>
              <a:t>арқылы </a:t>
            </a:r>
            <a:r>
              <a:rPr lang="ru-RU" dirty="0" smtClean="0"/>
              <a:t>бес </a:t>
            </a:r>
            <a:r>
              <a:rPr lang="ru-RU" dirty="0" err="1" smtClean="0"/>
              <a:t>жыл</a:t>
            </a:r>
            <a:r>
              <a:rPr lang="ru-RU" dirty="0" smtClean="0"/>
              <a:t> мерз</a:t>
            </a:r>
            <a:r>
              <a:rPr lang="en-US" dirty="0" err="1" smtClean="0"/>
              <a:t>i</a:t>
            </a:r>
            <a:r>
              <a:rPr lang="ru-RU" dirty="0" smtClean="0"/>
              <a:t>мге </a:t>
            </a:r>
            <a:r>
              <a:rPr lang="ru-RU" dirty="0" err="1" smtClean="0"/>
              <a:t>халық сайлайды</a:t>
            </a:r>
            <a:r>
              <a:rPr lang="ru-RU" dirty="0" smtClean="0"/>
              <a:t>.</a:t>
            </a:r>
          </a:p>
          <a:p>
            <a:pPr marL="265176" indent="-265176" eaLnBrk="1" fontAlgn="auto" hangingPunct="1">
              <a:spcAft>
                <a:spcPts val="0"/>
              </a:spcAft>
              <a:buFont typeface="Wingdings 2"/>
              <a:buChar char=""/>
              <a:defRPr/>
            </a:pPr>
            <a:r>
              <a:rPr lang="ru-RU" dirty="0" smtClean="0"/>
              <a:t> </a:t>
            </a:r>
          </a:p>
          <a:p>
            <a:pPr marL="265176" indent="-265176" eaLnBrk="1" fontAlgn="auto" hangingPunct="1">
              <a:spcAft>
                <a:spcPts val="0"/>
              </a:spcAft>
              <a:buFont typeface="Wingdings 2"/>
              <a:buChar char=""/>
              <a:defRPr/>
            </a:pPr>
            <a:r>
              <a:rPr lang="ru-RU" dirty="0" smtClean="0"/>
              <a:t>3. </a:t>
            </a:r>
            <a:r>
              <a:rPr lang="ru-RU" dirty="0" err="1" smtClean="0"/>
              <a:t>Қазақстан Республикасының жиырма</a:t>
            </a:r>
            <a:r>
              <a:rPr lang="ru-RU" dirty="0" smtClean="0"/>
              <a:t> </a:t>
            </a:r>
            <a:r>
              <a:rPr lang="ru-RU" dirty="0" err="1" smtClean="0"/>
              <a:t>жасқа толған азаматы</a:t>
            </a:r>
            <a:r>
              <a:rPr lang="ru-RU" dirty="0" smtClean="0"/>
              <a:t> </a:t>
            </a:r>
            <a:r>
              <a:rPr lang="ru-RU" dirty="0" err="1" smtClean="0"/>
              <a:t>мәслихат </a:t>
            </a:r>
            <a:r>
              <a:rPr lang="ru-RU" dirty="0" smtClean="0"/>
              <a:t>депутаты </a:t>
            </a:r>
            <a:r>
              <a:rPr lang="ru-RU" dirty="0" err="1" smtClean="0"/>
              <a:t>болып</a:t>
            </a:r>
            <a:r>
              <a:rPr lang="ru-RU" dirty="0" smtClean="0"/>
              <a:t> </a:t>
            </a:r>
            <a:r>
              <a:rPr lang="ru-RU" dirty="0" err="1" smtClean="0"/>
              <a:t>сайлана</a:t>
            </a:r>
            <a:r>
              <a:rPr lang="ru-RU" dirty="0" smtClean="0"/>
              <a:t> </a:t>
            </a:r>
            <a:r>
              <a:rPr lang="ru-RU" dirty="0" err="1" smtClean="0"/>
              <a:t>алады</a:t>
            </a:r>
            <a:r>
              <a:rPr lang="ru-RU" dirty="0" smtClean="0"/>
              <a:t>. Республика </a:t>
            </a:r>
            <a:r>
              <a:rPr lang="ru-RU" dirty="0" err="1" smtClean="0"/>
              <a:t>азаматы</a:t>
            </a:r>
            <a:r>
              <a:rPr lang="ru-RU" dirty="0" smtClean="0"/>
              <a:t> б</a:t>
            </a:r>
            <a:r>
              <a:rPr lang="en-US" dirty="0" err="1" smtClean="0"/>
              <a:t>i</a:t>
            </a:r>
            <a:r>
              <a:rPr lang="ru-RU" dirty="0" err="1" smtClean="0"/>
              <a:t>р</a:t>
            </a:r>
            <a:r>
              <a:rPr lang="ru-RU" dirty="0" smtClean="0"/>
              <a:t> </a:t>
            </a:r>
            <a:r>
              <a:rPr lang="ru-RU" dirty="0" err="1" smtClean="0"/>
              <a:t>мәслихаттың ғана </a:t>
            </a:r>
            <a:r>
              <a:rPr lang="ru-RU" dirty="0" smtClean="0"/>
              <a:t>депутаты бола </a:t>
            </a:r>
            <a:r>
              <a:rPr lang="ru-RU" dirty="0" err="1" smtClean="0"/>
              <a:t>алады</a:t>
            </a:r>
            <a:r>
              <a:rPr lang="ru-RU" dirty="0" smtClean="0"/>
              <a:t>.</a:t>
            </a:r>
            <a:br>
              <a:rPr lang="ru-RU" dirty="0" smtClean="0"/>
            </a:br>
            <a:r>
              <a:rPr lang="ru-RU" dirty="0" smtClean="0"/>
              <a:t>Подробнее: </a:t>
            </a:r>
            <a:r>
              <a:rPr lang="en-US" dirty="0" smtClean="0">
                <a:hlinkClick r:id="rId2"/>
              </a:rPr>
              <a:t>http://kodeksy-kz.com/konstitutsiya/86.htm</a:t>
            </a:r>
            <a:endParaRPr lang="en-US" dirty="0" smtClean="0"/>
          </a:p>
          <a:p>
            <a:pPr marL="265176" indent="-265176" eaLnBrk="1" fontAlgn="auto" hangingPunct="1">
              <a:spcAft>
                <a:spcPts val="0"/>
              </a:spcAft>
              <a:buFont typeface="Wingdings 2"/>
              <a:buChar char=""/>
              <a:defRPr/>
            </a:pPr>
            <a:endParaRPr lang="ru-RU" dirty="0"/>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normAutofit fontScale="90000"/>
          </a:bodyPr>
          <a:lstStyle/>
          <a:p>
            <a:pPr eaLnBrk="1" fontAlgn="auto" hangingPunct="1">
              <a:spcAft>
                <a:spcPts val="0"/>
              </a:spcAft>
              <a:defRPr/>
            </a:pPr>
            <a:r>
              <a:rPr lang="kk-KZ" dirty="0" smtClean="0">
                <a:solidFill>
                  <a:schemeClr val="accent1">
                    <a:tint val="88000"/>
                    <a:satMod val="150000"/>
                  </a:schemeClr>
                </a:solidFill>
              </a:rPr>
              <a:t>ЖЕРГІЛІКТІ АТҚАРҮШЫ ОРГАНДАР</a:t>
            </a:r>
            <a:endParaRPr lang="ru-RU" dirty="0">
              <a:solidFill>
                <a:schemeClr val="accent1">
                  <a:tint val="88000"/>
                  <a:satMod val="150000"/>
                </a:schemeClr>
              </a:solidFill>
            </a:endParaRPr>
          </a:p>
        </p:txBody>
      </p:sp>
      <p:sp>
        <p:nvSpPr>
          <p:cNvPr id="3" name="Содержимое 2"/>
          <p:cNvSpPr>
            <a:spLocks noGrp="1"/>
          </p:cNvSpPr>
          <p:nvPr>
            <p:ph idx="1"/>
          </p:nvPr>
        </p:nvSpPr>
        <p:spPr>
          <a:xfrm>
            <a:off x="503238" y="530225"/>
            <a:ext cx="8183562" cy="4187825"/>
          </a:xfrm>
        </p:spPr>
        <p:txBody>
          <a:bodyPr>
            <a:normAutofit fontScale="92500" lnSpcReduction="20000"/>
          </a:bodyPr>
          <a:lstStyle/>
          <a:p>
            <a:pPr marL="265176" indent="-265176" eaLnBrk="1" fontAlgn="auto" hangingPunct="1">
              <a:spcAft>
                <a:spcPts val="0"/>
              </a:spcAft>
              <a:buFont typeface="Wingdings 2"/>
              <a:buChar char=""/>
              <a:defRPr/>
            </a:pPr>
            <a:r>
              <a:rPr lang="ru-RU" dirty="0" smtClean="0"/>
              <a:t>﻿﻿87-бап КР </a:t>
            </a:r>
            <a:r>
              <a:rPr lang="ru-RU" dirty="0" err="1" smtClean="0"/>
              <a:t>Конституциясы</a:t>
            </a:r>
            <a:r>
              <a:rPr lang="ru-RU" dirty="0" smtClean="0"/>
              <a:t> </a:t>
            </a:r>
            <a:br>
              <a:rPr lang="ru-RU" dirty="0" smtClean="0"/>
            </a:br>
            <a:r>
              <a:rPr lang="ru-RU" dirty="0" smtClean="0"/>
              <a:t/>
            </a:r>
            <a:br>
              <a:rPr lang="ru-RU" dirty="0" smtClean="0"/>
            </a:br>
            <a:endParaRPr lang="ru-RU" dirty="0" smtClean="0"/>
          </a:p>
          <a:p>
            <a:pPr marL="265176" indent="-265176" eaLnBrk="1" fontAlgn="auto" hangingPunct="1">
              <a:spcAft>
                <a:spcPts val="0"/>
              </a:spcAft>
              <a:buFont typeface="Wingdings 2"/>
              <a:buChar char=""/>
              <a:defRPr/>
            </a:pPr>
            <a:r>
              <a:rPr lang="ru-RU" dirty="0" smtClean="0"/>
              <a:t> 1. </a:t>
            </a:r>
            <a:r>
              <a:rPr lang="ru-RU" dirty="0" err="1" smtClean="0"/>
              <a:t>Жерг</a:t>
            </a:r>
            <a:r>
              <a:rPr lang="en-US" dirty="0" err="1" smtClean="0"/>
              <a:t>i</a:t>
            </a:r>
            <a:r>
              <a:rPr lang="ru-RU" dirty="0" smtClean="0"/>
              <a:t>л</a:t>
            </a:r>
            <a:r>
              <a:rPr lang="en-US" dirty="0" err="1" smtClean="0"/>
              <a:t>i</a:t>
            </a:r>
            <a:r>
              <a:rPr lang="ru-RU" dirty="0" smtClean="0"/>
              <a:t>кт</a:t>
            </a:r>
            <a:r>
              <a:rPr lang="en-US" dirty="0" err="1" smtClean="0"/>
              <a:t>i</a:t>
            </a:r>
            <a:r>
              <a:rPr lang="en-US" dirty="0" smtClean="0"/>
              <a:t> </a:t>
            </a:r>
            <a:r>
              <a:rPr lang="ru-RU" dirty="0" err="1" smtClean="0"/>
              <a:t>атқарушы органдар</a:t>
            </a:r>
            <a:r>
              <a:rPr lang="ru-RU" dirty="0" smtClean="0"/>
              <a:t> </a:t>
            </a:r>
            <a:r>
              <a:rPr lang="ru-RU" dirty="0" err="1" smtClean="0"/>
              <a:t>Қазақстан Республикасының атқарушы органдарының </a:t>
            </a:r>
            <a:r>
              <a:rPr lang="ru-RU" dirty="0" smtClean="0"/>
              <a:t>б</a:t>
            </a:r>
            <a:r>
              <a:rPr lang="en-US" dirty="0" err="1" smtClean="0"/>
              <a:t>i</a:t>
            </a:r>
            <a:r>
              <a:rPr lang="ru-RU" dirty="0" err="1" smtClean="0"/>
              <a:t>рыңғай жүйес</a:t>
            </a:r>
            <a:r>
              <a:rPr lang="en-US" dirty="0" err="1" smtClean="0"/>
              <a:t>i</a:t>
            </a:r>
            <a:r>
              <a:rPr lang="ru-RU" dirty="0" smtClean="0"/>
              <a:t>не к</a:t>
            </a:r>
            <a:r>
              <a:rPr lang="en-US" dirty="0" err="1" smtClean="0"/>
              <a:t>i</a:t>
            </a:r>
            <a:r>
              <a:rPr lang="ru-RU" dirty="0" err="1" smtClean="0"/>
              <a:t>ред</a:t>
            </a:r>
            <a:r>
              <a:rPr lang="en-US" dirty="0" err="1" smtClean="0"/>
              <a:t>i</a:t>
            </a:r>
            <a:r>
              <a:rPr lang="en-US" dirty="0" smtClean="0"/>
              <a:t>, </a:t>
            </a:r>
            <a:r>
              <a:rPr lang="ru-RU" dirty="0" err="1" smtClean="0"/>
              <a:t>ти</a:t>
            </a:r>
            <a:r>
              <a:rPr lang="en-US" dirty="0" err="1" smtClean="0"/>
              <a:t>i</a:t>
            </a:r>
            <a:r>
              <a:rPr lang="ru-RU" dirty="0" err="1" smtClean="0"/>
              <a:t>ст</a:t>
            </a:r>
            <a:r>
              <a:rPr lang="en-US" dirty="0" err="1" smtClean="0"/>
              <a:t>i</a:t>
            </a:r>
            <a:r>
              <a:rPr lang="en-US" dirty="0" smtClean="0"/>
              <a:t> </a:t>
            </a:r>
            <a:r>
              <a:rPr lang="ru-RU" dirty="0" err="1" smtClean="0"/>
              <a:t>аумақтың мүддес</a:t>
            </a:r>
            <a:r>
              <a:rPr lang="en-US" dirty="0" err="1" smtClean="0"/>
              <a:t>i</a:t>
            </a:r>
            <a:r>
              <a:rPr lang="en-US" dirty="0" smtClean="0"/>
              <a:t> </a:t>
            </a:r>
            <a:r>
              <a:rPr lang="ru-RU" dirty="0" smtClean="0"/>
              <a:t>мен даму </a:t>
            </a:r>
            <a:r>
              <a:rPr lang="ru-RU" dirty="0" err="1" smtClean="0"/>
              <a:t>қажетт</a:t>
            </a:r>
            <a:r>
              <a:rPr lang="en-US" dirty="0" err="1" smtClean="0"/>
              <a:t>i</a:t>
            </a:r>
            <a:r>
              <a:rPr lang="ru-RU" dirty="0" smtClean="0"/>
              <a:t>л</a:t>
            </a:r>
            <a:r>
              <a:rPr lang="en-US" dirty="0" err="1" smtClean="0"/>
              <a:t>i</a:t>
            </a:r>
            <a:r>
              <a:rPr lang="ru-RU" dirty="0" smtClean="0"/>
              <a:t>г</a:t>
            </a:r>
            <a:r>
              <a:rPr lang="en-US" dirty="0" err="1" smtClean="0"/>
              <a:t>i</a:t>
            </a:r>
            <a:r>
              <a:rPr lang="ru-RU" dirty="0" err="1" smtClean="0"/>
              <a:t>н</a:t>
            </a:r>
            <a:r>
              <a:rPr lang="ru-RU" dirty="0" smtClean="0"/>
              <a:t> </a:t>
            </a:r>
            <a:r>
              <a:rPr lang="ru-RU" dirty="0" err="1" smtClean="0"/>
              <a:t>ұштастыра отырып</a:t>
            </a:r>
            <a:r>
              <a:rPr lang="ru-RU" dirty="0" smtClean="0"/>
              <a:t>, </a:t>
            </a:r>
            <a:r>
              <a:rPr lang="ru-RU" dirty="0" err="1" smtClean="0"/>
              <a:t>атқарушы </a:t>
            </a:r>
            <a:r>
              <a:rPr lang="ru-RU" dirty="0" smtClean="0"/>
              <a:t>бил</a:t>
            </a:r>
            <a:r>
              <a:rPr lang="en-US" dirty="0" err="1" smtClean="0"/>
              <a:t>i</a:t>
            </a:r>
            <a:r>
              <a:rPr lang="ru-RU" dirty="0" smtClean="0"/>
              <a:t>кт</a:t>
            </a:r>
            <a:r>
              <a:rPr lang="en-US" dirty="0" err="1" smtClean="0"/>
              <a:t>i</a:t>
            </a:r>
            <a:r>
              <a:rPr lang="ru-RU" dirty="0" err="1" smtClean="0"/>
              <a:t>ң жалпы</a:t>
            </a:r>
            <a:r>
              <a:rPr lang="ru-RU" dirty="0" smtClean="0"/>
              <a:t> </a:t>
            </a:r>
            <a:r>
              <a:rPr lang="ru-RU" dirty="0" err="1" smtClean="0"/>
              <a:t>мемлекетт</a:t>
            </a:r>
            <a:r>
              <a:rPr lang="en-US" dirty="0" err="1" smtClean="0"/>
              <a:t>i</a:t>
            </a:r>
            <a:r>
              <a:rPr lang="ru-RU" dirty="0" smtClean="0"/>
              <a:t>к </a:t>
            </a:r>
            <a:r>
              <a:rPr lang="ru-RU" dirty="0" err="1" smtClean="0"/>
              <a:t>саясатын</a:t>
            </a:r>
            <a:r>
              <a:rPr lang="ru-RU" dirty="0" smtClean="0"/>
              <a:t> </a:t>
            </a:r>
            <a:r>
              <a:rPr lang="ru-RU" dirty="0" err="1" smtClean="0"/>
              <a:t>жүрг</a:t>
            </a:r>
            <a:r>
              <a:rPr lang="en-US" dirty="0" err="1" smtClean="0"/>
              <a:t>i</a:t>
            </a:r>
            <a:r>
              <a:rPr lang="ru-RU" dirty="0" smtClean="0"/>
              <a:t>зуд</a:t>
            </a:r>
            <a:r>
              <a:rPr lang="en-US" dirty="0" err="1" smtClean="0"/>
              <a:t>i</a:t>
            </a:r>
            <a:r>
              <a:rPr lang="en-US" dirty="0" smtClean="0"/>
              <a:t> </a:t>
            </a:r>
            <a:r>
              <a:rPr lang="ru-RU" dirty="0" err="1" smtClean="0"/>
              <a:t>қамтамасыз етед</a:t>
            </a:r>
            <a:r>
              <a:rPr lang="en-US" dirty="0" err="1" smtClean="0"/>
              <a:t>i</a:t>
            </a:r>
            <a:r>
              <a:rPr lang="en-US" dirty="0" smtClean="0"/>
              <a:t>. </a:t>
            </a:r>
            <a:br>
              <a:rPr lang="en-US" dirty="0" smtClean="0"/>
            </a:br>
            <a:r>
              <a:rPr lang="ru-RU" dirty="0" smtClean="0"/>
              <a:t>Подробнее: </a:t>
            </a:r>
            <a:r>
              <a:rPr lang="en-US" dirty="0" smtClean="0">
                <a:hlinkClick r:id="rId2"/>
              </a:rPr>
              <a:t>http://kodeksy-kz.com/konstitutsiya/87.htm</a:t>
            </a:r>
            <a:endParaRPr lang="en-US" dirty="0" smtClean="0"/>
          </a:p>
          <a:p>
            <a:pPr marL="265176" indent="-265176" eaLnBrk="1" fontAlgn="auto" hangingPunct="1">
              <a:spcAft>
                <a:spcPts val="0"/>
              </a:spcAft>
              <a:buFont typeface="Wingdings 2"/>
              <a:buChar char=""/>
              <a:defRPr/>
            </a:pPr>
            <a:endParaRPr lang="ru-RU" dirty="0"/>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503238" y="4983163"/>
            <a:ext cx="8183562" cy="1052512"/>
          </a:xfrm>
        </p:spPr>
        <p:txBody>
          <a:bodyPr>
            <a:normAutofit fontScale="90000"/>
          </a:bodyPr>
          <a:lstStyle/>
          <a:p>
            <a:pPr eaLnBrk="1" fontAlgn="auto" hangingPunct="1">
              <a:spcAft>
                <a:spcPts val="0"/>
              </a:spcAft>
              <a:defRPr/>
            </a:pPr>
            <a:r>
              <a:rPr lang="ru-RU">
                <a:solidFill>
                  <a:schemeClr val="accent1">
                    <a:tint val="88000"/>
                    <a:satMod val="150000"/>
                  </a:schemeClr>
                </a:solidFill>
              </a:rPr>
              <a:t>Сайлаудың негізгі екі түрі бар </a:t>
            </a:r>
          </a:p>
        </p:txBody>
      </p:sp>
      <p:sp>
        <p:nvSpPr>
          <p:cNvPr id="231426" name="Rectangle 3"/>
          <p:cNvSpPr>
            <a:spLocks noGrp="1" noChangeArrowheads="1"/>
          </p:cNvSpPr>
          <p:nvPr>
            <p:ph type="body" idx="1"/>
          </p:nvPr>
        </p:nvSpPr>
        <p:spPr>
          <a:xfrm>
            <a:off x="503238" y="530225"/>
            <a:ext cx="8183562" cy="4187825"/>
          </a:xfrm>
        </p:spPr>
        <p:txBody>
          <a:bodyPr/>
          <a:lstStyle/>
          <a:p>
            <a:pPr eaLnBrk="1" hangingPunct="1"/>
            <a:endParaRPr lang="ru-RU" smtClean="0"/>
          </a:p>
        </p:txBody>
      </p:sp>
      <p:sp>
        <p:nvSpPr>
          <p:cNvPr id="231427" name="Line 17"/>
          <p:cNvSpPr>
            <a:spLocks noChangeShapeType="1"/>
          </p:cNvSpPr>
          <p:nvPr/>
        </p:nvSpPr>
        <p:spPr bwMode="auto">
          <a:xfrm flipH="1">
            <a:off x="1981200" y="1143000"/>
            <a:ext cx="1981200" cy="1752600"/>
          </a:xfrm>
          <a:prstGeom prst="line">
            <a:avLst/>
          </a:prstGeom>
          <a:noFill/>
          <a:ln w="9525">
            <a:solidFill>
              <a:schemeClr val="tx1"/>
            </a:solidFill>
            <a:round/>
            <a:headEnd/>
            <a:tailEnd type="triangle" w="med" len="med"/>
          </a:ln>
        </p:spPr>
        <p:txBody>
          <a:bodyPr/>
          <a:lstStyle/>
          <a:p>
            <a:endParaRPr lang="ru-RU"/>
          </a:p>
        </p:txBody>
      </p:sp>
      <p:sp>
        <p:nvSpPr>
          <p:cNvPr id="231428" name="Line 18"/>
          <p:cNvSpPr>
            <a:spLocks noChangeShapeType="1"/>
          </p:cNvSpPr>
          <p:nvPr/>
        </p:nvSpPr>
        <p:spPr bwMode="auto">
          <a:xfrm>
            <a:off x="5029200" y="1143000"/>
            <a:ext cx="1600200" cy="1828800"/>
          </a:xfrm>
          <a:prstGeom prst="line">
            <a:avLst/>
          </a:prstGeom>
          <a:noFill/>
          <a:ln w="9525">
            <a:solidFill>
              <a:schemeClr val="tx1"/>
            </a:solidFill>
            <a:round/>
            <a:headEnd/>
            <a:tailEnd type="triangle" w="med" len="med"/>
          </a:ln>
        </p:spPr>
        <p:txBody>
          <a:bodyPr/>
          <a:lstStyle/>
          <a:p>
            <a:endParaRPr lang="ru-RU"/>
          </a:p>
        </p:txBody>
      </p:sp>
      <p:sp>
        <p:nvSpPr>
          <p:cNvPr id="231429" name="Oval 19"/>
          <p:cNvSpPr>
            <a:spLocks noChangeArrowheads="1"/>
          </p:cNvSpPr>
          <p:nvPr/>
        </p:nvSpPr>
        <p:spPr bwMode="auto">
          <a:xfrm>
            <a:off x="914400" y="2895600"/>
            <a:ext cx="2514600" cy="1524000"/>
          </a:xfrm>
          <a:prstGeom prst="ellipse">
            <a:avLst/>
          </a:prstGeom>
          <a:solidFill>
            <a:schemeClr val="accent1"/>
          </a:solidFill>
          <a:ln w="9525">
            <a:solidFill>
              <a:schemeClr val="tx1"/>
            </a:solidFill>
            <a:round/>
            <a:headEnd/>
            <a:tailEnd/>
          </a:ln>
        </p:spPr>
        <p:txBody>
          <a:bodyPr wrap="none" anchor="ctr"/>
          <a:lstStyle/>
          <a:p>
            <a:r>
              <a:rPr lang="ru-RU" sz="2400">
                <a:latin typeface="Verdana" pitchFamily="34" charset="0"/>
              </a:rPr>
              <a:t>мажоритарлы </a:t>
            </a:r>
          </a:p>
        </p:txBody>
      </p:sp>
      <p:sp>
        <p:nvSpPr>
          <p:cNvPr id="231430" name="Oval 20"/>
          <p:cNvSpPr>
            <a:spLocks noChangeArrowheads="1"/>
          </p:cNvSpPr>
          <p:nvPr/>
        </p:nvSpPr>
        <p:spPr bwMode="auto">
          <a:xfrm>
            <a:off x="5486400" y="2971800"/>
            <a:ext cx="2514600" cy="1524000"/>
          </a:xfrm>
          <a:prstGeom prst="ellipse">
            <a:avLst/>
          </a:prstGeom>
          <a:solidFill>
            <a:schemeClr val="accent1"/>
          </a:solidFill>
          <a:ln w="9525">
            <a:solidFill>
              <a:schemeClr val="tx1"/>
            </a:solidFill>
            <a:round/>
            <a:headEnd/>
            <a:tailEnd/>
          </a:ln>
        </p:spPr>
        <p:txBody>
          <a:bodyPr wrap="none" anchor="ctr"/>
          <a:lstStyle/>
          <a:p>
            <a:r>
              <a:rPr lang="ru-RU" sz="2400">
                <a:latin typeface="Verdana" pitchFamily="34" charset="0"/>
              </a:rPr>
              <a:t>пропорционалды.</a:t>
            </a:r>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503238" y="4983163"/>
            <a:ext cx="8183562" cy="1052512"/>
          </a:xfrm>
        </p:spPr>
        <p:txBody>
          <a:bodyPr/>
          <a:lstStyle/>
          <a:p>
            <a:pPr algn="ctr" eaLnBrk="1" fontAlgn="auto" hangingPunct="1">
              <a:spcAft>
                <a:spcPts val="0"/>
              </a:spcAft>
              <a:defRPr/>
            </a:pPr>
            <a:r>
              <a:rPr lang="ru-RU">
                <a:solidFill>
                  <a:schemeClr val="accent1">
                    <a:tint val="88000"/>
                    <a:satMod val="150000"/>
                  </a:schemeClr>
                </a:solidFill>
              </a:rPr>
              <a:t>Мажоритарлы жүйе </a:t>
            </a:r>
          </a:p>
        </p:txBody>
      </p:sp>
      <p:sp>
        <p:nvSpPr>
          <p:cNvPr id="232450" name="Rectangle 3"/>
          <p:cNvSpPr>
            <a:spLocks noGrp="1" noChangeArrowheads="1"/>
          </p:cNvSpPr>
          <p:nvPr>
            <p:ph type="body" idx="1"/>
          </p:nvPr>
        </p:nvSpPr>
        <p:spPr>
          <a:xfrm>
            <a:off x="503238" y="530225"/>
            <a:ext cx="8183562" cy="4187825"/>
          </a:xfrm>
        </p:spPr>
        <p:txBody>
          <a:bodyPr/>
          <a:lstStyle/>
          <a:p>
            <a:pPr eaLnBrk="1" hangingPunct="1"/>
            <a:r>
              <a:rPr lang="ru-RU" sz="3600" smtClean="0"/>
              <a:t>сайлау кезінде  көпшілік  дауысқа ие болған үміткер жеңіске жетеді.</a:t>
            </a:r>
          </a:p>
          <a:p>
            <a:pPr eaLnBrk="1" hangingPunct="1"/>
            <a:r>
              <a:rPr lang="ru-RU" sz="3600" smtClean="0"/>
              <a:t> Бұл жүйенің өзі екіге бөлінеді: абсолюттік және салыстырмалы </a:t>
            </a:r>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Rectangle 4"/>
          <p:cNvSpPr>
            <a:spLocks noGrp="1" noChangeArrowheads="1"/>
          </p:cNvSpPr>
          <p:nvPr>
            <p:ph type="title"/>
          </p:nvPr>
        </p:nvSpPr>
        <p:spPr/>
        <p:txBody>
          <a:bodyPr/>
          <a:lstStyle/>
          <a:p>
            <a:pPr algn="ctr" eaLnBrk="1" fontAlgn="auto" hangingPunct="1">
              <a:spcAft>
                <a:spcPts val="0"/>
              </a:spcAft>
              <a:defRPr/>
            </a:pPr>
            <a:r>
              <a:rPr lang="ru-RU">
                <a:solidFill>
                  <a:schemeClr val="accent1">
                    <a:tint val="88000"/>
                    <a:satMod val="150000"/>
                  </a:schemeClr>
                </a:solidFill>
              </a:rPr>
              <a:t>Мажоритарлы жүйе</a:t>
            </a:r>
          </a:p>
        </p:txBody>
      </p:sp>
      <p:sp>
        <p:nvSpPr>
          <p:cNvPr id="233474" name="Rectangle 5"/>
          <p:cNvSpPr>
            <a:spLocks noGrp="1" noChangeArrowheads="1"/>
          </p:cNvSpPr>
          <p:nvPr>
            <p:ph type="body" sz="half" idx="1"/>
          </p:nvPr>
        </p:nvSpPr>
        <p:spPr>
          <a:xfrm>
            <a:off x="514350" y="530225"/>
            <a:ext cx="3932238" cy="4389438"/>
          </a:xfrm>
        </p:spPr>
        <p:txBody>
          <a:bodyPr/>
          <a:lstStyle/>
          <a:p>
            <a:pPr eaLnBrk="1" hangingPunct="1"/>
            <a:r>
              <a:rPr lang="ru-RU" smtClean="0"/>
              <a:t>Абсолюттік мажоритарлы жүйеде үміткер билік органына сайлану  үшін 50 пайыздан астам дауысқа ие болуы шарт болса </a:t>
            </a:r>
          </a:p>
        </p:txBody>
      </p:sp>
      <p:sp>
        <p:nvSpPr>
          <p:cNvPr id="233475" name="Rectangle 6"/>
          <p:cNvSpPr>
            <a:spLocks noGrp="1" noChangeArrowheads="1"/>
          </p:cNvSpPr>
          <p:nvPr>
            <p:ph type="body" sz="half" idx="2"/>
          </p:nvPr>
        </p:nvSpPr>
        <p:spPr>
          <a:xfrm>
            <a:off x="4756150" y="530225"/>
            <a:ext cx="3930650" cy="4389438"/>
          </a:xfrm>
        </p:spPr>
        <p:txBody>
          <a:bodyPr/>
          <a:lstStyle/>
          <a:p>
            <a:pPr eaLnBrk="1" hangingPunct="1"/>
            <a:r>
              <a:rPr lang="ru-RU" smtClean="0"/>
              <a:t>Салыстырмалы мажоритарлы сайлау жүйесінде үміткерге өз қарсыластарына қарағанда көбірек дауыс жинаса жеткілікті болады </a:t>
            </a:r>
          </a:p>
        </p:txBody>
      </p:sp>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457200" y="2209800"/>
            <a:ext cx="8229600" cy="1139825"/>
          </a:xfrm>
        </p:spPr>
        <p:txBody>
          <a:bodyPr>
            <a:normAutofit fontScale="90000"/>
          </a:bodyPr>
          <a:lstStyle/>
          <a:p>
            <a:pPr eaLnBrk="1" fontAlgn="auto" hangingPunct="1">
              <a:spcAft>
                <a:spcPts val="0"/>
              </a:spcAft>
              <a:defRPr/>
            </a:pPr>
            <a:r>
              <a:rPr lang="ru-RU" sz="3800">
                <a:solidFill>
                  <a:schemeClr val="accent1">
                    <a:tint val="88000"/>
                    <a:satMod val="150000"/>
                  </a:schemeClr>
                </a:solidFill>
              </a:rPr>
              <a:t>Қазақстанда абсолютті мажоритарлы жүйе қызмет етеді.</a:t>
            </a:r>
          </a:p>
        </p:txBody>
      </p:sp>
      <p:sp>
        <p:nvSpPr>
          <p:cNvPr id="234498" name="Rectangle 3"/>
          <p:cNvSpPr>
            <a:spLocks noGrp="1" noChangeArrowheads="1"/>
          </p:cNvSpPr>
          <p:nvPr>
            <p:ph type="body" idx="1"/>
          </p:nvPr>
        </p:nvSpPr>
        <p:spPr>
          <a:xfrm>
            <a:off x="503238" y="530225"/>
            <a:ext cx="8183562" cy="4187825"/>
          </a:xfrm>
        </p:spPr>
        <p:txBody>
          <a:bodyPr/>
          <a:lstStyle/>
          <a:p>
            <a:pPr algn="ctr" eaLnBrk="1" hangingPunct="1"/>
            <a:endParaRPr lang="ru-RU" smtClean="0"/>
          </a:p>
        </p:txBody>
      </p:sp>
      <p:pic>
        <p:nvPicPr>
          <p:cNvPr id="234499" name="Picture 4"/>
          <p:cNvPicPr>
            <a:picLocks noChangeAspect="1" noChangeArrowheads="1"/>
          </p:cNvPicPr>
          <p:nvPr/>
        </p:nvPicPr>
        <p:blipFill>
          <a:blip r:embed="rId2"/>
          <a:srcRect/>
          <a:stretch>
            <a:fillRect/>
          </a:stretch>
        </p:blipFill>
        <p:spPr bwMode="auto">
          <a:xfrm>
            <a:off x="381000" y="228600"/>
            <a:ext cx="3200400" cy="1809750"/>
          </a:xfrm>
          <a:prstGeom prst="rect">
            <a:avLst/>
          </a:prstGeom>
          <a:noFill/>
          <a:ln w="9525">
            <a:noFill/>
            <a:miter lim="800000"/>
            <a:headEnd/>
            <a:tailEnd/>
          </a:ln>
        </p:spPr>
      </p:pic>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r>
              <a:rPr lang="ru-RU">
                <a:solidFill>
                  <a:schemeClr val="accent1">
                    <a:tint val="88000"/>
                    <a:satMod val="150000"/>
                  </a:schemeClr>
                </a:solidFill>
              </a:rPr>
              <a:t>Пропорционалды жүйе </a:t>
            </a:r>
          </a:p>
        </p:txBody>
      </p:sp>
      <p:sp>
        <p:nvSpPr>
          <p:cNvPr id="235522" name="Rectangle 3"/>
          <p:cNvSpPr>
            <a:spLocks noGrp="1" noChangeArrowheads="1"/>
          </p:cNvSpPr>
          <p:nvPr>
            <p:ph type="body" idx="1"/>
          </p:nvPr>
        </p:nvSpPr>
        <p:spPr>
          <a:xfrm>
            <a:off x="503238" y="530225"/>
            <a:ext cx="8183562" cy="4187825"/>
          </a:xfrm>
        </p:spPr>
        <p:txBody>
          <a:bodyPr/>
          <a:lstStyle/>
          <a:p>
            <a:pPr eaLnBrk="1" hangingPunct="1"/>
            <a:r>
              <a:rPr lang="ru-RU" smtClean="0"/>
              <a:t>– саяси партияның жинаған дауыстары мен жеңіп алған мандаттары арасында пропорционалдылық принципіне негізделетін сайлау жүйесі. </a:t>
            </a:r>
          </a:p>
          <a:p>
            <a:pPr eaLnBrk="1" hangingPunct="1"/>
            <a:r>
              <a:rPr lang="ru-RU" smtClean="0"/>
              <a:t>Өкілді органға үміткерлерді тек партиялар ғана ұсына алады. </a:t>
            </a:r>
          </a:p>
          <a:p>
            <a:pPr eaLnBrk="1" hangingPunct="1"/>
            <a:r>
              <a:rPr lang="ru-RU" smtClean="0"/>
              <a:t>Пропорционалды жүйе тек қана заң шығарушы орган депутаттарын сайлаған кезде ғана қолданылады </a:t>
            </a:r>
          </a:p>
        </p:txBody>
      </p:sp>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eaLnBrk="1" fontAlgn="auto" hangingPunct="1">
              <a:spcAft>
                <a:spcPts val="0"/>
              </a:spcAft>
              <a:defRPr/>
            </a:pPr>
            <a:r>
              <a:rPr lang="ru-RU">
                <a:solidFill>
                  <a:schemeClr val="accent1">
                    <a:tint val="88000"/>
                    <a:satMod val="150000"/>
                  </a:schemeClr>
                </a:solidFill>
              </a:rPr>
              <a:t>Пропорционалды жүйе</a:t>
            </a:r>
          </a:p>
        </p:txBody>
      </p:sp>
      <p:sp>
        <p:nvSpPr>
          <p:cNvPr id="71684" name="Rectangle 4"/>
          <p:cNvSpPr>
            <a:spLocks noGrp="1" noChangeArrowheads="1"/>
          </p:cNvSpPr>
          <p:nvPr>
            <p:ph type="body" sz="half" idx="1"/>
          </p:nvPr>
        </p:nvSpPr>
        <p:spPr>
          <a:xfrm>
            <a:off x="514350" y="530225"/>
            <a:ext cx="3932238" cy="4389438"/>
          </a:xfrm>
        </p:spPr>
        <p:txBody>
          <a:bodyPr>
            <a:normAutofit lnSpcReduction="10000"/>
          </a:bodyPr>
          <a:lstStyle/>
          <a:p>
            <a:pPr marL="265176" indent="-265176" eaLnBrk="1" fontAlgn="auto" hangingPunct="1">
              <a:lnSpc>
                <a:spcPct val="90000"/>
              </a:lnSpc>
              <a:spcAft>
                <a:spcPts val="0"/>
              </a:spcAft>
              <a:buFont typeface="Wingdings 2"/>
              <a:buChar char=""/>
              <a:defRPr/>
            </a:pPr>
            <a:r>
              <a:rPr lang="ru-RU"/>
              <a:t>«Ашық тізімде» сайлаудың әдісіне байланысты бір немесе бірнеше үміткерге дауыс беріледі немесе партиялық тізімдегі үміткерлердің реттік орны анықталады (Финляндия, Бразилия, Нидерланды). </a:t>
            </a:r>
          </a:p>
        </p:txBody>
      </p:sp>
      <p:sp>
        <p:nvSpPr>
          <p:cNvPr id="236547" name="Rectangle 5"/>
          <p:cNvSpPr>
            <a:spLocks noGrp="1" noChangeArrowheads="1"/>
          </p:cNvSpPr>
          <p:nvPr>
            <p:ph type="body" sz="half" idx="2"/>
          </p:nvPr>
        </p:nvSpPr>
        <p:spPr>
          <a:xfrm>
            <a:off x="4756150" y="530225"/>
            <a:ext cx="3930650" cy="4389438"/>
          </a:xfrm>
        </p:spPr>
        <p:txBody>
          <a:bodyPr/>
          <a:lstStyle/>
          <a:p>
            <a:pPr eaLnBrk="1" hangingPunct="1">
              <a:lnSpc>
                <a:spcPct val="90000"/>
              </a:lnSpc>
            </a:pPr>
            <a:r>
              <a:rPr lang="ru-RU" smtClean="0"/>
              <a:t>«Жабық тізім» кезінде сайлаушылар тек партиялық тізім бойынша дауыс береді (Еуропарламент, Израиль, ОАР, 2007 жылдан кейін Ресей). </a:t>
            </a:r>
          </a:p>
        </p:txBody>
      </p:sp>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5" name="Rectangle 7"/>
          <p:cNvSpPr>
            <a:spLocks noGrp="1" noChangeArrowheads="1"/>
          </p:cNvSpPr>
          <p:nvPr>
            <p:ph type="title"/>
          </p:nvPr>
        </p:nvSpPr>
        <p:spPr>
          <a:xfrm>
            <a:off x="611188" y="1905000"/>
            <a:ext cx="8151812" cy="3684588"/>
          </a:xfrm>
        </p:spPr>
        <p:txBody>
          <a:bodyPr>
            <a:normAutofit fontScale="90000"/>
          </a:bodyPr>
          <a:lstStyle/>
          <a:p>
            <a:pPr eaLnBrk="1" fontAlgn="auto" hangingPunct="1">
              <a:spcAft>
                <a:spcPts val="0"/>
              </a:spcAft>
              <a:defRPr/>
            </a:pPr>
            <a:r>
              <a:rPr lang="ru-RU" sz="3200" dirty="0" smtClean="0">
                <a:solidFill>
                  <a:schemeClr val="accent1">
                    <a:tint val="88000"/>
                    <a:satMod val="150000"/>
                  </a:schemeClr>
                </a:solidFill>
              </a:rPr>
              <a:t/>
            </a:r>
            <a:br>
              <a:rPr lang="ru-RU" sz="3200" dirty="0" smtClean="0">
                <a:solidFill>
                  <a:schemeClr val="accent1">
                    <a:tint val="88000"/>
                    <a:satMod val="150000"/>
                  </a:schemeClr>
                </a:solidFill>
              </a:rPr>
            </a:br>
            <a:r>
              <a:rPr lang="ru-RU" sz="3200" dirty="0" smtClean="0">
                <a:solidFill>
                  <a:schemeClr val="accent1">
                    <a:tint val="88000"/>
                    <a:satMod val="150000"/>
                  </a:schemeClr>
                </a:solidFill>
              </a:rPr>
              <a:t/>
            </a:r>
            <a:br>
              <a:rPr lang="ru-RU" sz="3200" dirty="0" smtClean="0">
                <a:solidFill>
                  <a:schemeClr val="accent1">
                    <a:tint val="88000"/>
                    <a:satMod val="150000"/>
                  </a:schemeClr>
                </a:solidFill>
              </a:rPr>
            </a:br>
            <a:r>
              <a:rPr lang="ru-RU" sz="3200" dirty="0" smtClean="0">
                <a:solidFill>
                  <a:schemeClr val="accent1">
                    <a:tint val="88000"/>
                    <a:satMod val="150000"/>
                  </a:schemeClr>
                </a:solidFill>
              </a:rPr>
              <a:t/>
            </a:r>
            <a:br>
              <a:rPr lang="ru-RU" sz="3200" dirty="0" smtClean="0">
                <a:solidFill>
                  <a:schemeClr val="accent1">
                    <a:tint val="88000"/>
                    <a:satMod val="150000"/>
                  </a:schemeClr>
                </a:solidFill>
              </a:rPr>
            </a:br>
            <a:r>
              <a:rPr lang="ru-RU" sz="3200" dirty="0" smtClean="0">
                <a:solidFill>
                  <a:schemeClr val="accent1">
                    <a:tint val="88000"/>
                    <a:satMod val="150000"/>
                  </a:schemeClr>
                </a:solidFill>
              </a:rPr>
              <a:t/>
            </a:r>
            <a:br>
              <a:rPr lang="ru-RU" sz="3200" dirty="0" smtClean="0">
                <a:solidFill>
                  <a:schemeClr val="accent1">
                    <a:tint val="88000"/>
                    <a:satMod val="150000"/>
                  </a:schemeClr>
                </a:solidFill>
              </a:rPr>
            </a:br>
            <a:r>
              <a:rPr lang="ru-RU" sz="3200" dirty="0" smtClean="0">
                <a:solidFill>
                  <a:schemeClr val="accent1">
                    <a:tint val="88000"/>
                    <a:satMod val="150000"/>
                  </a:schemeClr>
                </a:solidFill>
              </a:rPr>
              <a:t/>
            </a:r>
            <a:br>
              <a:rPr lang="ru-RU" sz="3200" dirty="0" smtClean="0">
                <a:solidFill>
                  <a:schemeClr val="accent1">
                    <a:tint val="88000"/>
                    <a:satMod val="150000"/>
                  </a:schemeClr>
                </a:solidFill>
              </a:rPr>
            </a:br>
            <a:r>
              <a:rPr lang="ru-RU" sz="3200" dirty="0" smtClean="0">
                <a:solidFill>
                  <a:schemeClr val="accent1">
                    <a:tint val="88000"/>
                    <a:satMod val="150000"/>
                  </a:schemeClr>
                </a:solidFill>
              </a:rPr>
              <a:t/>
            </a:r>
            <a:br>
              <a:rPr lang="ru-RU" sz="3200" dirty="0" smtClean="0">
                <a:solidFill>
                  <a:schemeClr val="accent1">
                    <a:tint val="88000"/>
                    <a:satMod val="150000"/>
                  </a:schemeClr>
                </a:solidFill>
              </a:rPr>
            </a:br>
            <a:r>
              <a:rPr lang="ru-RU" sz="3200" dirty="0" smtClean="0">
                <a:solidFill>
                  <a:schemeClr val="accent1">
                    <a:tint val="88000"/>
                    <a:satMod val="150000"/>
                  </a:schemeClr>
                </a:solidFill>
              </a:rPr>
              <a:t/>
            </a:r>
            <a:br>
              <a:rPr lang="ru-RU" sz="3200" dirty="0" smtClean="0">
                <a:solidFill>
                  <a:schemeClr val="accent1">
                    <a:tint val="88000"/>
                    <a:satMod val="150000"/>
                  </a:schemeClr>
                </a:solidFill>
              </a:rPr>
            </a:br>
            <a:r>
              <a:rPr lang="ru-RU" sz="3200" dirty="0" smtClean="0">
                <a:solidFill>
                  <a:schemeClr val="accent1">
                    <a:tint val="88000"/>
                    <a:satMod val="150000"/>
                  </a:schemeClr>
                </a:solidFill>
              </a:rPr>
              <a:t/>
            </a:r>
            <a:br>
              <a:rPr lang="ru-RU" sz="3200" dirty="0" smtClean="0">
                <a:solidFill>
                  <a:schemeClr val="accent1">
                    <a:tint val="88000"/>
                    <a:satMod val="150000"/>
                  </a:schemeClr>
                </a:solidFill>
              </a:rPr>
            </a:br>
            <a:r>
              <a:rPr lang="ru-RU" sz="3200" dirty="0" smtClean="0">
                <a:solidFill>
                  <a:schemeClr val="accent1">
                    <a:tint val="88000"/>
                    <a:satMod val="150000"/>
                  </a:schemeClr>
                </a:solidFill>
              </a:rPr>
              <a:t/>
            </a:r>
            <a:br>
              <a:rPr lang="ru-RU" sz="3200" dirty="0" smtClean="0">
                <a:solidFill>
                  <a:schemeClr val="accent1">
                    <a:tint val="88000"/>
                    <a:satMod val="150000"/>
                  </a:schemeClr>
                </a:solidFill>
              </a:rPr>
            </a:br>
            <a:r>
              <a:rPr lang="ru-RU" sz="3200" dirty="0" smtClean="0">
                <a:solidFill>
                  <a:schemeClr val="accent1">
                    <a:tint val="88000"/>
                    <a:satMod val="150000"/>
                  </a:schemeClr>
                </a:solidFill>
              </a:rPr>
              <a:t/>
            </a:r>
            <a:br>
              <a:rPr lang="ru-RU" sz="3200" dirty="0" smtClean="0">
                <a:solidFill>
                  <a:schemeClr val="accent1">
                    <a:tint val="88000"/>
                    <a:satMod val="150000"/>
                  </a:schemeClr>
                </a:solidFill>
              </a:rPr>
            </a:br>
            <a:r>
              <a:rPr lang="ru-RU" sz="3200" dirty="0" err="1" smtClean="0">
                <a:solidFill>
                  <a:schemeClr val="accent1">
                    <a:tint val="88000"/>
                    <a:satMod val="150000"/>
                  </a:schemeClr>
                </a:solidFill>
              </a:rPr>
              <a:t>Қазақстан </a:t>
            </a:r>
            <a:r>
              <a:rPr lang="ru-RU" sz="3200" dirty="0" err="1">
                <a:solidFill>
                  <a:schemeClr val="accent1">
                    <a:tint val="88000"/>
                    <a:satMod val="150000"/>
                  </a:schemeClr>
                </a:solidFill>
              </a:rPr>
              <a:t>Республикасы</a:t>
            </a:r>
            <a:r>
              <a:rPr lang="ru-RU" sz="3200" dirty="0">
                <a:solidFill>
                  <a:schemeClr val="accent1">
                    <a:tint val="88000"/>
                    <a:satMod val="150000"/>
                  </a:schemeClr>
                </a:solidFill>
              </a:rPr>
              <a:t> </a:t>
            </a:r>
            <a:r>
              <a:rPr lang="ru-RU" sz="3200" dirty="0" err="1">
                <a:solidFill>
                  <a:schemeClr val="accent1">
                    <a:tint val="88000"/>
                    <a:satMod val="150000"/>
                  </a:schemeClr>
                </a:solidFill>
              </a:rPr>
              <a:t>Конституциясының </a:t>
            </a:r>
            <a:r>
              <a:rPr lang="ru-RU" sz="3200" dirty="0">
                <a:solidFill>
                  <a:schemeClr val="accent1">
                    <a:tint val="88000"/>
                    <a:satMod val="150000"/>
                  </a:schemeClr>
                </a:solidFill>
              </a:rPr>
              <a:t>95-бабының, 2-тармағына </a:t>
            </a:r>
            <a:r>
              <a:rPr lang="ru-RU" sz="3200" dirty="0" err="1">
                <a:solidFill>
                  <a:schemeClr val="accent1">
                    <a:tint val="88000"/>
                    <a:satMod val="150000"/>
                  </a:schemeClr>
                </a:solidFill>
              </a:rPr>
              <a:t>сәйкес</a:t>
            </a:r>
            <a:r>
              <a:rPr lang="ru-RU" sz="3200" dirty="0">
                <a:solidFill>
                  <a:schemeClr val="accent1">
                    <a:tint val="88000"/>
                    <a:satMod val="150000"/>
                  </a:schemeClr>
                </a:solidFill>
              </a:rPr>
              <a:t>, Парламент </a:t>
            </a:r>
            <a:r>
              <a:rPr lang="ru-RU" sz="3200" dirty="0" err="1">
                <a:solidFill>
                  <a:schemeClr val="accent1">
                    <a:tint val="88000"/>
                    <a:satMod val="150000"/>
                  </a:schemeClr>
                </a:solidFill>
              </a:rPr>
              <a:t>Мәжілісі депутаттары</a:t>
            </a:r>
            <a:r>
              <a:rPr lang="ru-RU" sz="3200" dirty="0">
                <a:solidFill>
                  <a:schemeClr val="accent1">
                    <a:tint val="88000"/>
                    <a:satMod val="150000"/>
                  </a:schemeClr>
                </a:solidFill>
              </a:rPr>
              <a:t> </a:t>
            </a:r>
            <a:r>
              <a:rPr lang="ru-RU" sz="3200" dirty="0" err="1">
                <a:solidFill>
                  <a:schemeClr val="accent1">
                    <a:tint val="88000"/>
                    <a:satMod val="150000"/>
                  </a:schemeClr>
                </a:solidFill>
              </a:rPr>
              <a:t>партиялық тізім</a:t>
            </a:r>
            <a:r>
              <a:rPr lang="ru-RU" sz="3200" dirty="0">
                <a:solidFill>
                  <a:schemeClr val="accent1">
                    <a:tint val="88000"/>
                    <a:satMod val="150000"/>
                  </a:schemeClr>
                </a:solidFill>
              </a:rPr>
              <a:t> </a:t>
            </a:r>
            <a:r>
              <a:rPr lang="ru-RU" sz="3200" dirty="0" err="1">
                <a:solidFill>
                  <a:schemeClr val="accent1">
                    <a:tint val="88000"/>
                    <a:satMod val="150000"/>
                  </a:schemeClr>
                </a:solidFill>
              </a:rPr>
              <a:t>негізінде</a:t>
            </a:r>
            <a:r>
              <a:rPr lang="ru-RU" sz="3200" dirty="0">
                <a:solidFill>
                  <a:schemeClr val="accent1">
                    <a:tint val="88000"/>
                    <a:satMod val="150000"/>
                  </a:schemeClr>
                </a:solidFill>
              </a:rPr>
              <a:t> </a:t>
            </a:r>
            <a:r>
              <a:rPr lang="ru-RU" sz="3200" dirty="0" err="1">
                <a:solidFill>
                  <a:schemeClr val="accent1">
                    <a:tint val="88000"/>
                    <a:satMod val="150000"/>
                  </a:schemeClr>
                </a:solidFill>
              </a:rPr>
              <a:t>сайланады</a:t>
            </a:r>
            <a:r>
              <a:rPr lang="ru-RU" sz="3200" dirty="0">
                <a:solidFill>
                  <a:schemeClr val="accent1">
                    <a:tint val="88000"/>
                    <a:satMod val="150000"/>
                  </a:schemeClr>
                </a:solidFill>
              </a:rPr>
              <a:t>, </a:t>
            </a:r>
            <a:r>
              <a:rPr lang="ru-RU" sz="3200" dirty="0" err="1">
                <a:solidFill>
                  <a:schemeClr val="accent1">
                    <a:tint val="88000"/>
                    <a:satMod val="150000"/>
                  </a:schemeClr>
                </a:solidFill>
              </a:rPr>
              <a:t>яғни пропорционалды</a:t>
            </a:r>
            <a:r>
              <a:rPr lang="ru-RU" sz="3200" dirty="0">
                <a:solidFill>
                  <a:schemeClr val="accent1">
                    <a:tint val="88000"/>
                    <a:satMod val="150000"/>
                  </a:schemeClr>
                </a:solidFill>
              </a:rPr>
              <a:t> </a:t>
            </a:r>
            <a:r>
              <a:rPr lang="ru-RU" sz="3200" dirty="0" err="1">
                <a:solidFill>
                  <a:schemeClr val="accent1">
                    <a:tint val="88000"/>
                    <a:satMod val="150000"/>
                  </a:schemeClr>
                </a:solidFill>
              </a:rPr>
              <a:t>жүйенің ішінде</a:t>
            </a:r>
            <a:r>
              <a:rPr lang="ru-RU" sz="3200" dirty="0">
                <a:solidFill>
                  <a:schemeClr val="accent1">
                    <a:tint val="88000"/>
                    <a:satMod val="150000"/>
                  </a:schemeClr>
                </a:solidFill>
              </a:rPr>
              <a:t> «</a:t>
            </a:r>
            <a:r>
              <a:rPr lang="ru-RU" sz="3200" dirty="0" err="1">
                <a:solidFill>
                  <a:schemeClr val="accent1">
                    <a:tint val="88000"/>
                    <a:satMod val="150000"/>
                  </a:schemeClr>
                </a:solidFill>
              </a:rPr>
              <a:t>жабық тізімі</a:t>
            </a:r>
            <a:r>
              <a:rPr lang="ru-RU" sz="3200" dirty="0">
                <a:solidFill>
                  <a:schemeClr val="accent1">
                    <a:tint val="88000"/>
                    <a:satMod val="150000"/>
                  </a:schemeClr>
                </a:solidFill>
              </a:rPr>
              <a:t>» </a:t>
            </a:r>
            <a:r>
              <a:rPr lang="ru-RU" sz="3200" dirty="0" err="1">
                <a:solidFill>
                  <a:schemeClr val="accent1">
                    <a:tint val="88000"/>
                    <a:satMod val="150000"/>
                  </a:schemeClr>
                </a:solidFill>
              </a:rPr>
              <a:t>қолданылады</a:t>
            </a:r>
            <a:r>
              <a:rPr lang="ru-RU" sz="3200" dirty="0">
                <a:solidFill>
                  <a:schemeClr val="accent1">
                    <a:tint val="88000"/>
                    <a:satMod val="150000"/>
                  </a:schemeClr>
                </a:solidFill>
              </a:rPr>
              <a:t>.</a:t>
            </a:r>
          </a:p>
        </p:txBody>
      </p:sp>
      <p:sp>
        <p:nvSpPr>
          <p:cNvPr id="237570" name="Rectangle 8"/>
          <p:cNvSpPr>
            <a:spLocks noGrp="1" noChangeArrowheads="1"/>
          </p:cNvSpPr>
          <p:nvPr>
            <p:ph type="body" idx="1"/>
          </p:nvPr>
        </p:nvSpPr>
        <p:spPr>
          <a:xfrm>
            <a:off x="381000" y="1905000"/>
            <a:ext cx="8229600" cy="4530725"/>
          </a:xfrm>
        </p:spPr>
        <p:txBody>
          <a:bodyPr/>
          <a:lstStyle/>
          <a:p>
            <a:pPr eaLnBrk="1" hangingPunct="1"/>
            <a:endParaRPr lang="ru-RU" smtClean="0"/>
          </a:p>
        </p:txBody>
      </p:sp>
      <p:pic>
        <p:nvPicPr>
          <p:cNvPr id="237571" name="Picture 13"/>
          <p:cNvPicPr>
            <a:picLocks noChangeAspect="1" noChangeArrowheads="1"/>
          </p:cNvPicPr>
          <p:nvPr/>
        </p:nvPicPr>
        <p:blipFill>
          <a:blip r:embed="rId2"/>
          <a:srcRect/>
          <a:stretch>
            <a:fillRect/>
          </a:stretch>
        </p:blipFill>
        <p:spPr bwMode="auto">
          <a:xfrm>
            <a:off x="381000" y="228600"/>
            <a:ext cx="3124200" cy="1809750"/>
          </a:xfrm>
          <a:prstGeom prst="rect">
            <a:avLst/>
          </a:prstGeom>
          <a:noFill/>
          <a:ln w="9525">
            <a:noFill/>
            <a:miter lim="800000"/>
            <a:headEnd/>
            <a:tailEnd/>
          </a:ln>
        </p:spPr>
      </p:pic>
      <p:pic>
        <p:nvPicPr>
          <p:cNvPr id="237572" name="Picture 14"/>
          <p:cNvPicPr>
            <a:picLocks noChangeAspect="1" noChangeArrowheads="1"/>
          </p:cNvPicPr>
          <p:nvPr/>
        </p:nvPicPr>
        <p:blipFill>
          <a:blip r:embed="rId2"/>
          <a:srcRect/>
          <a:stretch>
            <a:fillRect/>
          </a:stretch>
        </p:blipFill>
        <p:spPr bwMode="auto">
          <a:xfrm>
            <a:off x="381000" y="228600"/>
            <a:ext cx="3124200" cy="1809750"/>
          </a:xfrm>
          <a:prstGeom prst="rect">
            <a:avLst/>
          </a:prstGeom>
          <a:noFill/>
          <a:ln w="9525">
            <a:noFill/>
            <a:miter lim="800000"/>
            <a:headEnd/>
            <a:tailEnd/>
          </a:ln>
        </p:spPr>
      </p:pic>
      <p:pic>
        <p:nvPicPr>
          <p:cNvPr id="237573" name="Picture 15"/>
          <p:cNvPicPr>
            <a:picLocks noChangeAspect="1" noChangeArrowheads="1"/>
          </p:cNvPicPr>
          <p:nvPr/>
        </p:nvPicPr>
        <p:blipFill>
          <a:blip r:embed="rId2"/>
          <a:srcRect/>
          <a:stretch>
            <a:fillRect/>
          </a:stretch>
        </p:blipFill>
        <p:spPr bwMode="auto">
          <a:xfrm>
            <a:off x="381000" y="228600"/>
            <a:ext cx="3124200" cy="2047875"/>
          </a:xfrm>
          <a:prstGeom prst="rect">
            <a:avLst/>
          </a:prstGeom>
          <a:noFill/>
          <a:ln w="9525">
            <a:noFill/>
            <a:miter lim="800000"/>
            <a:headEnd/>
            <a:tailEnd/>
          </a:ln>
        </p:spPr>
      </p:pic>
    </p:spTree>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r>
              <a:rPr lang="ru-RU">
                <a:solidFill>
                  <a:schemeClr val="accent1">
                    <a:tint val="88000"/>
                    <a:satMod val="150000"/>
                  </a:schemeClr>
                </a:solidFill>
              </a:rPr>
              <a:t>Аралас сайлау жүйесі </a:t>
            </a:r>
          </a:p>
        </p:txBody>
      </p:sp>
      <p:sp>
        <p:nvSpPr>
          <p:cNvPr id="76803" name="Rectangle 3"/>
          <p:cNvSpPr>
            <a:spLocks noGrp="1" noChangeArrowheads="1"/>
          </p:cNvSpPr>
          <p:nvPr>
            <p:ph type="body" idx="1"/>
          </p:nvPr>
        </p:nvSpPr>
        <p:spPr>
          <a:xfrm>
            <a:off x="503238" y="530225"/>
            <a:ext cx="8183562" cy="4187825"/>
          </a:xfrm>
        </p:spPr>
        <p:txBody>
          <a:bodyPr>
            <a:normAutofit lnSpcReduction="10000"/>
          </a:bodyPr>
          <a:lstStyle/>
          <a:p>
            <a:pPr marL="265176" indent="-265176" eaLnBrk="1" fontAlgn="auto" hangingPunct="1">
              <a:spcAft>
                <a:spcPts val="0"/>
              </a:spcAft>
              <a:buFont typeface="Wingdings 2"/>
              <a:buChar char=""/>
              <a:defRPr/>
            </a:pPr>
            <a:r>
              <a:rPr lang="ru-RU" sz="2600"/>
              <a:t>пропорционалды және мажоритарлы сайлау жүйесінің қосындысынан тұратын аралас сайлау жүйесі бар. </a:t>
            </a:r>
          </a:p>
          <a:p>
            <a:pPr marL="265176" indent="-265176" eaLnBrk="1" fontAlgn="auto" hangingPunct="1">
              <a:spcAft>
                <a:spcPts val="0"/>
              </a:spcAft>
              <a:buFont typeface="Wingdings 2"/>
              <a:buChar char=""/>
              <a:defRPr/>
            </a:pPr>
            <a:r>
              <a:rPr lang="ru-RU" sz="2600"/>
              <a:t>аралас сайлау жүйесінде бүкіл мандаттардың тек бір бөлігі партиялық тізіммен, қалған бөлігі жекелеген үміткерлерге дауыс беру арқылы анықталады. </a:t>
            </a:r>
          </a:p>
          <a:p>
            <a:pPr marL="265176" indent="-265176" eaLnBrk="1" fontAlgn="auto" hangingPunct="1">
              <a:spcAft>
                <a:spcPts val="0"/>
              </a:spcAft>
              <a:buFont typeface="Wingdings 2"/>
              <a:buChar char=""/>
              <a:defRPr/>
            </a:pPr>
            <a:r>
              <a:rPr lang="ru-RU" sz="2600"/>
              <a:t>Парламент сайлауы кезінде сайлаушылар жекелеген тұлғаға және партияға екі бөлек дауыс беріп отырды </a:t>
            </a:r>
          </a:p>
          <a:p>
            <a:pPr marL="265176" indent="-265176" eaLnBrk="1" fontAlgn="auto" hangingPunct="1">
              <a:spcAft>
                <a:spcPts val="0"/>
              </a:spcAft>
              <a:buFont typeface="Wingdings 2"/>
              <a:buChar char=""/>
              <a:defRPr/>
            </a:pPr>
            <a:endParaRPr lang="ru-RU" sz="2600"/>
          </a:p>
        </p:txBody>
      </p:sp>
    </p:spTree>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Rectangle 4"/>
          <p:cNvSpPr>
            <a:spLocks noGrp="1" noChangeArrowheads="1"/>
          </p:cNvSpPr>
          <p:nvPr>
            <p:ph type="title"/>
          </p:nvPr>
        </p:nvSpPr>
        <p:spPr>
          <a:xfrm>
            <a:off x="468313" y="2420938"/>
            <a:ext cx="8218487" cy="3960812"/>
          </a:xfrm>
        </p:spPr>
        <p:txBody>
          <a:bodyPr>
            <a:normAutofit fontScale="90000"/>
          </a:bodyPr>
          <a:lstStyle/>
          <a:p>
            <a:pPr eaLnBrk="1" fontAlgn="auto" hangingPunct="1">
              <a:spcAft>
                <a:spcPts val="0"/>
              </a:spcAft>
              <a:defRPr/>
            </a:pPr>
            <a:r>
              <a:rPr lang="ru-RU" sz="3800" dirty="0" smtClean="0">
                <a:solidFill>
                  <a:schemeClr val="accent1">
                    <a:tint val="88000"/>
                    <a:satMod val="150000"/>
                  </a:schemeClr>
                </a:solidFill>
              </a:rPr>
              <a:t/>
            </a:r>
            <a:br>
              <a:rPr lang="ru-RU" sz="3800" dirty="0" smtClean="0">
                <a:solidFill>
                  <a:schemeClr val="accent1">
                    <a:tint val="88000"/>
                    <a:satMod val="150000"/>
                  </a:schemeClr>
                </a:solidFill>
              </a:rPr>
            </a:br>
            <a:r>
              <a:rPr lang="ru-RU" sz="3800" dirty="0" smtClean="0">
                <a:solidFill>
                  <a:schemeClr val="accent1">
                    <a:tint val="88000"/>
                    <a:satMod val="150000"/>
                  </a:schemeClr>
                </a:solidFill>
              </a:rPr>
              <a:t/>
            </a:r>
            <a:br>
              <a:rPr lang="ru-RU" sz="3800" dirty="0" smtClean="0">
                <a:solidFill>
                  <a:schemeClr val="accent1">
                    <a:tint val="88000"/>
                    <a:satMod val="150000"/>
                  </a:schemeClr>
                </a:solidFill>
              </a:rPr>
            </a:br>
            <a:r>
              <a:rPr lang="ru-RU" sz="3800" dirty="0" smtClean="0">
                <a:solidFill>
                  <a:schemeClr val="accent1">
                    <a:tint val="88000"/>
                    <a:satMod val="150000"/>
                  </a:schemeClr>
                </a:solidFill>
              </a:rPr>
              <a:t/>
            </a:r>
            <a:br>
              <a:rPr lang="ru-RU" sz="3800" dirty="0" smtClean="0">
                <a:solidFill>
                  <a:schemeClr val="accent1">
                    <a:tint val="88000"/>
                    <a:satMod val="150000"/>
                  </a:schemeClr>
                </a:solidFill>
              </a:rPr>
            </a:br>
            <a:r>
              <a:rPr lang="ru-RU" sz="3800" dirty="0" smtClean="0">
                <a:solidFill>
                  <a:schemeClr val="accent1">
                    <a:tint val="88000"/>
                    <a:satMod val="150000"/>
                  </a:schemeClr>
                </a:solidFill>
              </a:rPr>
              <a:t/>
            </a:r>
            <a:br>
              <a:rPr lang="ru-RU" sz="3800" dirty="0" smtClean="0">
                <a:solidFill>
                  <a:schemeClr val="accent1">
                    <a:tint val="88000"/>
                    <a:satMod val="150000"/>
                  </a:schemeClr>
                </a:solidFill>
              </a:rPr>
            </a:br>
            <a:r>
              <a:rPr lang="ru-RU" sz="3800" dirty="0" smtClean="0">
                <a:solidFill>
                  <a:schemeClr val="accent1">
                    <a:tint val="88000"/>
                    <a:satMod val="150000"/>
                  </a:schemeClr>
                </a:solidFill>
              </a:rPr>
              <a:t/>
            </a:r>
            <a:br>
              <a:rPr lang="ru-RU" sz="3800" dirty="0" smtClean="0">
                <a:solidFill>
                  <a:schemeClr val="accent1">
                    <a:tint val="88000"/>
                    <a:satMod val="150000"/>
                  </a:schemeClr>
                </a:solidFill>
              </a:rPr>
            </a:br>
            <a:r>
              <a:rPr lang="ru-RU" sz="3800" dirty="0" smtClean="0">
                <a:solidFill>
                  <a:schemeClr val="accent1">
                    <a:tint val="88000"/>
                    <a:satMod val="150000"/>
                  </a:schemeClr>
                </a:solidFill>
              </a:rPr>
              <a:t/>
            </a:r>
            <a:br>
              <a:rPr lang="ru-RU" sz="3800" dirty="0" smtClean="0">
                <a:solidFill>
                  <a:schemeClr val="accent1">
                    <a:tint val="88000"/>
                    <a:satMod val="150000"/>
                  </a:schemeClr>
                </a:solidFill>
              </a:rPr>
            </a:br>
            <a:r>
              <a:rPr lang="ru-RU" sz="3800" dirty="0" smtClean="0">
                <a:solidFill>
                  <a:schemeClr val="accent1">
                    <a:tint val="88000"/>
                    <a:satMod val="150000"/>
                  </a:schemeClr>
                </a:solidFill>
              </a:rPr>
              <a:t/>
            </a:r>
            <a:br>
              <a:rPr lang="ru-RU" sz="3800" dirty="0" smtClean="0">
                <a:solidFill>
                  <a:schemeClr val="accent1">
                    <a:tint val="88000"/>
                    <a:satMod val="150000"/>
                  </a:schemeClr>
                </a:solidFill>
              </a:rPr>
            </a:br>
            <a:r>
              <a:rPr lang="ru-RU" sz="3800" dirty="0" smtClean="0">
                <a:solidFill>
                  <a:schemeClr val="accent1">
                    <a:tint val="88000"/>
                    <a:satMod val="150000"/>
                  </a:schemeClr>
                </a:solidFill>
              </a:rPr>
              <a:t/>
            </a:r>
            <a:br>
              <a:rPr lang="ru-RU" sz="3800" dirty="0" smtClean="0">
                <a:solidFill>
                  <a:schemeClr val="accent1">
                    <a:tint val="88000"/>
                    <a:satMod val="150000"/>
                  </a:schemeClr>
                </a:solidFill>
              </a:rPr>
            </a:br>
            <a:r>
              <a:rPr lang="ru-RU" sz="3800" dirty="0" smtClean="0">
                <a:solidFill>
                  <a:schemeClr val="accent1">
                    <a:tint val="88000"/>
                    <a:satMod val="150000"/>
                  </a:schemeClr>
                </a:solidFill>
              </a:rPr>
              <a:t/>
            </a:r>
            <a:br>
              <a:rPr lang="ru-RU" sz="3800" dirty="0" smtClean="0">
                <a:solidFill>
                  <a:schemeClr val="accent1">
                    <a:tint val="88000"/>
                    <a:satMod val="150000"/>
                  </a:schemeClr>
                </a:solidFill>
              </a:rPr>
            </a:br>
            <a:r>
              <a:rPr lang="ru-RU" sz="3800" dirty="0" smtClean="0">
                <a:solidFill>
                  <a:schemeClr val="accent1">
                    <a:tint val="88000"/>
                    <a:satMod val="150000"/>
                  </a:schemeClr>
                </a:solidFill>
              </a:rPr>
              <a:t> </a:t>
            </a:r>
            <a:r>
              <a:rPr lang="ru-RU" sz="3100" dirty="0" err="1" smtClean="0">
                <a:solidFill>
                  <a:schemeClr val="accent1">
                    <a:tint val="88000"/>
                    <a:satMod val="150000"/>
                  </a:schemeClr>
                </a:solidFill>
              </a:rPr>
              <a:t>Қазақстанда аралас</a:t>
            </a:r>
            <a:r>
              <a:rPr lang="ru-RU" sz="3100" dirty="0" smtClean="0">
                <a:solidFill>
                  <a:schemeClr val="accent1">
                    <a:tint val="88000"/>
                    <a:satMod val="150000"/>
                  </a:schemeClr>
                </a:solidFill>
              </a:rPr>
              <a:t> </a:t>
            </a:r>
            <a:r>
              <a:rPr lang="ru-RU" sz="3100" dirty="0" err="1" smtClean="0">
                <a:solidFill>
                  <a:schemeClr val="accent1">
                    <a:tint val="88000"/>
                    <a:satMod val="150000"/>
                  </a:schemeClr>
                </a:solidFill>
              </a:rPr>
              <a:t>сайлау</a:t>
            </a:r>
            <a:r>
              <a:rPr lang="ru-RU" sz="3100" dirty="0" smtClean="0">
                <a:solidFill>
                  <a:schemeClr val="accent1">
                    <a:tint val="88000"/>
                    <a:satMod val="150000"/>
                  </a:schemeClr>
                </a:solidFill>
              </a:rPr>
              <a:t> </a:t>
            </a:r>
            <a:br>
              <a:rPr lang="ru-RU" sz="3100" dirty="0" smtClean="0">
                <a:solidFill>
                  <a:schemeClr val="accent1">
                    <a:tint val="88000"/>
                    <a:satMod val="150000"/>
                  </a:schemeClr>
                </a:solidFill>
              </a:rPr>
            </a:br>
            <a:r>
              <a:rPr lang="ru-RU" sz="3100" dirty="0" err="1" smtClean="0">
                <a:solidFill>
                  <a:schemeClr val="accent1">
                    <a:tint val="88000"/>
                    <a:satMod val="150000"/>
                  </a:schemeClr>
                </a:solidFill>
              </a:rPr>
              <a:t>жүйесі </a:t>
            </a:r>
            <a:r>
              <a:rPr lang="ru-RU" sz="3100" dirty="0" err="1">
                <a:solidFill>
                  <a:schemeClr val="accent1">
                    <a:tint val="88000"/>
                    <a:satMod val="150000"/>
                  </a:schemeClr>
                </a:solidFill>
              </a:rPr>
              <a:t>алғаш рет</a:t>
            </a:r>
            <a:r>
              <a:rPr lang="ru-RU" sz="3100" dirty="0">
                <a:solidFill>
                  <a:schemeClr val="accent1">
                    <a:tint val="88000"/>
                    <a:satMod val="150000"/>
                  </a:schemeClr>
                </a:solidFill>
              </a:rPr>
              <a:t> 1999 </a:t>
            </a:r>
            <a:r>
              <a:rPr lang="ru-RU" sz="3100" dirty="0" err="1">
                <a:solidFill>
                  <a:schemeClr val="accent1">
                    <a:tint val="88000"/>
                    <a:satMod val="150000"/>
                  </a:schemeClr>
                </a:solidFill>
              </a:rPr>
              <a:t>жылы</a:t>
            </a:r>
            <a:r>
              <a:rPr lang="ru-RU" sz="3100" dirty="0">
                <a:solidFill>
                  <a:schemeClr val="accent1">
                    <a:tint val="88000"/>
                    <a:satMod val="150000"/>
                  </a:schemeClr>
                </a:solidFill>
              </a:rPr>
              <a:t> Парламент </a:t>
            </a:r>
            <a:r>
              <a:rPr lang="ru-RU" sz="3100" dirty="0" err="1">
                <a:solidFill>
                  <a:schemeClr val="accent1">
                    <a:tint val="88000"/>
                    <a:satMod val="150000"/>
                  </a:schemeClr>
                </a:solidFill>
              </a:rPr>
              <a:t>Мәжілісі сайлауында</a:t>
            </a:r>
            <a:r>
              <a:rPr lang="ru-RU" sz="3100" dirty="0">
                <a:solidFill>
                  <a:schemeClr val="accent1">
                    <a:tint val="88000"/>
                    <a:satMod val="150000"/>
                  </a:schemeClr>
                </a:solidFill>
              </a:rPr>
              <a:t> </a:t>
            </a:r>
            <a:r>
              <a:rPr lang="ru-RU" sz="3100" dirty="0" err="1">
                <a:solidFill>
                  <a:schemeClr val="accent1">
                    <a:tint val="88000"/>
                    <a:satMod val="150000"/>
                  </a:schemeClr>
                </a:solidFill>
              </a:rPr>
              <a:t>қолданылды</a:t>
            </a:r>
            <a:r>
              <a:rPr lang="ru-RU" sz="3100" dirty="0">
                <a:solidFill>
                  <a:schemeClr val="accent1">
                    <a:tint val="88000"/>
                    <a:satMod val="150000"/>
                  </a:schemeClr>
                </a:solidFill>
              </a:rPr>
              <a:t>. </a:t>
            </a:r>
            <a:r>
              <a:rPr lang="ru-RU" sz="3100" dirty="0" err="1">
                <a:solidFill>
                  <a:schemeClr val="accent1">
                    <a:tint val="88000"/>
                    <a:satMod val="150000"/>
                  </a:schemeClr>
                </a:solidFill>
              </a:rPr>
              <a:t>Сайлаудың нәтижесі бойынша</a:t>
            </a:r>
            <a:r>
              <a:rPr lang="ru-RU" sz="3100" dirty="0">
                <a:solidFill>
                  <a:schemeClr val="accent1">
                    <a:tint val="88000"/>
                    <a:satMod val="150000"/>
                  </a:schemeClr>
                </a:solidFill>
              </a:rPr>
              <a:t>, партия </a:t>
            </a:r>
            <a:r>
              <a:rPr lang="ru-RU" sz="3100" dirty="0" err="1">
                <a:solidFill>
                  <a:schemeClr val="accent1">
                    <a:tint val="88000"/>
                    <a:satMod val="150000"/>
                  </a:schemeClr>
                </a:solidFill>
              </a:rPr>
              <a:t>өкілдеріне </a:t>
            </a:r>
            <a:r>
              <a:rPr lang="ru-RU" sz="3100" dirty="0">
                <a:solidFill>
                  <a:schemeClr val="accent1">
                    <a:tint val="88000"/>
                    <a:satMod val="150000"/>
                  </a:schemeClr>
                </a:solidFill>
              </a:rPr>
              <a:t>77 </a:t>
            </a:r>
            <a:r>
              <a:rPr lang="ru-RU" sz="3100" dirty="0" err="1">
                <a:solidFill>
                  <a:schemeClr val="accent1">
                    <a:tint val="88000"/>
                    <a:satMod val="150000"/>
                  </a:schemeClr>
                </a:solidFill>
              </a:rPr>
              <a:t>орыннан</a:t>
            </a:r>
            <a:r>
              <a:rPr lang="ru-RU" sz="3100" dirty="0">
                <a:solidFill>
                  <a:schemeClr val="accent1">
                    <a:tint val="88000"/>
                    <a:satMod val="150000"/>
                  </a:schemeClr>
                </a:solidFill>
              </a:rPr>
              <a:t> 10-ы </a:t>
            </a:r>
            <a:r>
              <a:rPr lang="ru-RU" sz="3100" dirty="0" err="1">
                <a:solidFill>
                  <a:schemeClr val="accent1">
                    <a:tint val="88000"/>
                    <a:satMod val="150000"/>
                  </a:schemeClr>
                </a:solidFill>
              </a:rPr>
              <a:t>берілді</a:t>
            </a:r>
            <a:r>
              <a:rPr lang="ru-RU" sz="3100" dirty="0">
                <a:solidFill>
                  <a:schemeClr val="accent1">
                    <a:tint val="88000"/>
                    <a:satMod val="150000"/>
                  </a:schemeClr>
                </a:solidFill>
              </a:rPr>
              <a:t>. </a:t>
            </a:r>
            <a:r>
              <a:rPr lang="ru-RU" sz="3100" dirty="0" err="1">
                <a:solidFill>
                  <a:schemeClr val="accent1">
                    <a:tint val="88000"/>
                    <a:satMod val="150000"/>
                  </a:schemeClr>
                </a:solidFill>
              </a:rPr>
              <a:t>Екінші</a:t>
            </a:r>
            <a:r>
              <a:rPr lang="ru-RU" sz="3100" dirty="0">
                <a:solidFill>
                  <a:schemeClr val="accent1">
                    <a:tint val="88000"/>
                    <a:satMod val="150000"/>
                  </a:schemeClr>
                </a:solidFill>
              </a:rPr>
              <a:t> </a:t>
            </a:r>
            <a:r>
              <a:rPr lang="ru-RU" sz="3100" dirty="0" err="1">
                <a:solidFill>
                  <a:schemeClr val="accent1">
                    <a:tint val="88000"/>
                    <a:satMod val="150000"/>
                  </a:schemeClr>
                </a:solidFill>
              </a:rPr>
              <a:t>рет</a:t>
            </a:r>
            <a:r>
              <a:rPr lang="ru-RU" sz="3100" dirty="0">
                <a:solidFill>
                  <a:schemeClr val="accent1">
                    <a:tint val="88000"/>
                    <a:satMod val="150000"/>
                  </a:schemeClr>
                </a:solidFill>
              </a:rPr>
              <a:t> </a:t>
            </a:r>
            <a:r>
              <a:rPr lang="ru-RU" sz="3100" dirty="0" err="1">
                <a:solidFill>
                  <a:schemeClr val="accent1">
                    <a:tint val="88000"/>
                    <a:satMod val="150000"/>
                  </a:schemeClr>
                </a:solidFill>
              </a:rPr>
              <a:t>сайлаудың бұл жүйесі </a:t>
            </a:r>
            <a:r>
              <a:rPr lang="ru-RU" sz="3100" dirty="0">
                <a:solidFill>
                  <a:schemeClr val="accent1">
                    <a:tint val="88000"/>
                    <a:satMod val="150000"/>
                  </a:schemeClr>
                </a:solidFill>
              </a:rPr>
              <a:t>2004 </a:t>
            </a:r>
            <a:r>
              <a:rPr lang="ru-RU" sz="3100" dirty="0" err="1">
                <a:solidFill>
                  <a:schemeClr val="accent1">
                    <a:tint val="88000"/>
                    <a:satMod val="150000"/>
                  </a:schemeClr>
                </a:solidFill>
              </a:rPr>
              <a:t>жылы</a:t>
            </a:r>
            <a:r>
              <a:rPr lang="ru-RU" sz="3100" dirty="0">
                <a:solidFill>
                  <a:schemeClr val="accent1">
                    <a:tint val="88000"/>
                    <a:satMod val="150000"/>
                  </a:schemeClr>
                </a:solidFill>
              </a:rPr>
              <a:t> </a:t>
            </a:r>
            <a:r>
              <a:rPr lang="ru-RU" sz="3100" dirty="0" err="1">
                <a:solidFill>
                  <a:schemeClr val="accent1">
                    <a:tint val="88000"/>
                    <a:satMod val="150000"/>
                  </a:schemeClr>
                </a:solidFill>
              </a:rPr>
              <a:t>қолданылды</a:t>
            </a:r>
            <a:r>
              <a:rPr lang="ru-RU" sz="3100" dirty="0">
                <a:solidFill>
                  <a:schemeClr val="accent1">
                    <a:tint val="88000"/>
                    <a:satMod val="150000"/>
                  </a:schemeClr>
                </a:solidFill>
              </a:rPr>
              <a:t>. </a:t>
            </a:r>
          </a:p>
        </p:txBody>
      </p:sp>
      <p:pic>
        <p:nvPicPr>
          <p:cNvPr id="239618" name="Picture 8"/>
          <p:cNvPicPr>
            <a:picLocks noChangeAspect="1" noChangeArrowheads="1"/>
          </p:cNvPicPr>
          <p:nvPr/>
        </p:nvPicPr>
        <p:blipFill>
          <a:blip r:embed="rId2"/>
          <a:srcRect/>
          <a:stretch>
            <a:fillRect/>
          </a:stretch>
        </p:blipFill>
        <p:spPr bwMode="auto">
          <a:xfrm>
            <a:off x="395288" y="476250"/>
            <a:ext cx="3960812" cy="1593850"/>
          </a:xfrm>
          <a:prstGeom prst="rect">
            <a:avLst/>
          </a:prstGeom>
          <a:noFill/>
          <a:ln w="9525">
            <a:noFill/>
            <a:miter lim="800000"/>
            <a:headEnd/>
            <a:tailEnd/>
          </a:ln>
        </p:spPr>
      </p:pic>
    </p:spTree>
  </p:cSld>
  <p:clrMapOvr>
    <a:masterClrMapping/>
  </p:clrMapOvr>
  <p:transition>
    <p:newsflash/>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6" name="Rectangle 4"/>
          <p:cNvSpPr>
            <a:spLocks noGrp="1" noChangeArrowheads="1"/>
          </p:cNvSpPr>
          <p:nvPr>
            <p:ph type="title"/>
          </p:nvPr>
        </p:nvSpPr>
        <p:spPr>
          <a:xfrm>
            <a:off x="533400" y="2362200"/>
            <a:ext cx="8229600" cy="3659188"/>
          </a:xfrm>
        </p:spPr>
        <p:txBody>
          <a:bodyPr/>
          <a:lstStyle/>
          <a:p>
            <a:pPr eaLnBrk="1" fontAlgn="auto" hangingPunct="1">
              <a:spcAft>
                <a:spcPts val="0"/>
              </a:spcAft>
              <a:defRPr/>
            </a:pPr>
            <a:r>
              <a:rPr lang="ru-RU" sz="2800" dirty="0" smtClean="0">
                <a:solidFill>
                  <a:schemeClr val="accent1">
                    <a:tint val="88000"/>
                    <a:satMod val="150000"/>
                  </a:schemeClr>
                </a:solidFill>
              </a:rPr>
              <a:t/>
            </a:r>
            <a:br>
              <a:rPr lang="ru-RU" sz="2800" dirty="0" smtClean="0">
                <a:solidFill>
                  <a:schemeClr val="accent1">
                    <a:tint val="88000"/>
                    <a:satMod val="150000"/>
                  </a:schemeClr>
                </a:solidFill>
              </a:rPr>
            </a:br>
            <a:r>
              <a:rPr lang="ru-RU" sz="2800" dirty="0" smtClean="0">
                <a:solidFill>
                  <a:schemeClr val="accent1">
                    <a:tint val="88000"/>
                    <a:satMod val="150000"/>
                  </a:schemeClr>
                </a:solidFill>
              </a:rPr>
              <a:t/>
            </a:r>
            <a:br>
              <a:rPr lang="ru-RU" sz="2800" dirty="0" smtClean="0">
                <a:solidFill>
                  <a:schemeClr val="accent1">
                    <a:tint val="88000"/>
                    <a:satMod val="150000"/>
                  </a:schemeClr>
                </a:solidFill>
              </a:rPr>
            </a:br>
            <a:r>
              <a:rPr lang="ru-RU" sz="2800" dirty="0" smtClean="0">
                <a:solidFill>
                  <a:schemeClr val="accent1">
                    <a:tint val="88000"/>
                    <a:satMod val="150000"/>
                  </a:schemeClr>
                </a:solidFill>
              </a:rPr>
              <a:t/>
            </a:r>
            <a:br>
              <a:rPr lang="ru-RU" sz="2800" dirty="0" smtClean="0">
                <a:solidFill>
                  <a:schemeClr val="accent1">
                    <a:tint val="88000"/>
                    <a:satMod val="150000"/>
                  </a:schemeClr>
                </a:solidFill>
              </a:rPr>
            </a:br>
            <a:r>
              <a:rPr lang="ru-RU" sz="2800" dirty="0" smtClean="0">
                <a:solidFill>
                  <a:schemeClr val="accent1">
                    <a:tint val="88000"/>
                    <a:satMod val="150000"/>
                  </a:schemeClr>
                </a:solidFill>
              </a:rPr>
              <a:t/>
            </a:r>
            <a:br>
              <a:rPr lang="ru-RU" sz="2800" dirty="0" smtClean="0">
                <a:solidFill>
                  <a:schemeClr val="accent1">
                    <a:tint val="88000"/>
                    <a:satMod val="150000"/>
                  </a:schemeClr>
                </a:solidFill>
              </a:rPr>
            </a:br>
            <a:r>
              <a:rPr lang="ru-RU" sz="2800" dirty="0" smtClean="0">
                <a:solidFill>
                  <a:schemeClr val="accent1">
                    <a:tint val="88000"/>
                    <a:satMod val="150000"/>
                  </a:schemeClr>
                </a:solidFill>
              </a:rPr>
              <a:t/>
            </a:r>
            <a:br>
              <a:rPr lang="ru-RU" sz="2800" dirty="0" smtClean="0">
                <a:solidFill>
                  <a:schemeClr val="accent1">
                    <a:tint val="88000"/>
                    <a:satMod val="150000"/>
                  </a:schemeClr>
                </a:solidFill>
              </a:rPr>
            </a:br>
            <a:endParaRPr lang="ru-RU" sz="2800" dirty="0">
              <a:solidFill>
                <a:schemeClr val="accent1">
                  <a:tint val="88000"/>
                  <a:satMod val="150000"/>
                </a:schemeClr>
              </a:solidFill>
            </a:endParaRPr>
          </a:p>
        </p:txBody>
      </p:sp>
      <p:pic>
        <p:nvPicPr>
          <p:cNvPr id="240642" name="Picture 6"/>
          <p:cNvPicPr>
            <a:picLocks noChangeAspect="1" noChangeArrowheads="1"/>
          </p:cNvPicPr>
          <p:nvPr/>
        </p:nvPicPr>
        <p:blipFill>
          <a:blip r:embed="rId2"/>
          <a:srcRect/>
          <a:stretch>
            <a:fillRect/>
          </a:stretch>
        </p:blipFill>
        <p:spPr bwMode="auto">
          <a:xfrm>
            <a:off x="381000" y="228600"/>
            <a:ext cx="3505200" cy="1809750"/>
          </a:xfrm>
          <a:prstGeom prst="rect">
            <a:avLst/>
          </a:prstGeom>
          <a:noFill/>
          <a:ln w="9525">
            <a:noFill/>
            <a:miter lim="800000"/>
            <a:headEnd/>
            <a:tailEnd/>
          </a:ln>
        </p:spPr>
      </p:pic>
      <p:pic>
        <p:nvPicPr>
          <p:cNvPr id="240643" name="Picture 7"/>
          <p:cNvPicPr>
            <a:picLocks noChangeAspect="1" noChangeArrowheads="1"/>
          </p:cNvPicPr>
          <p:nvPr/>
        </p:nvPicPr>
        <p:blipFill>
          <a:blip r:embed="rId2"/>
          <a:srcRect/>
          <a:stretch>
            <a:fillRect/>
          </a:stretch>
        </p:blipFill>
        <p:spPr bwMode="auto">
          <a:xfrm>
            <a:off x="395288" y="188913"/>
            <a:ext cx="3505200" cy="1809750"/>
          </a:xfrm>
          <a:prstGeom prst="rect">
            <a:avLst/>
          </a:prstGeom>
          <a:noFill/>
          <a:ln w="9525">
            <a:noFill/>
            <a:miter lim="800000"/>
            <a:headEnd/>
            <a:tailEnd/>
          </a:ln>
        </p:spPr>
      </p:pic>
      <p:pic>
        <p:nvPicPr>
          <p:cNvPr id="240644" name="Picture 8"/>
          <p:cNvPicPr>
            <a:picLocks noChangeAspect="1" noChangeArrowheads="1"/>
          </p:cNvPicPr>
          <p:nvPr/>
        </p:nvPicPr>
        <p:blipFill>
          <a:blip r:embed="rId2"/>
          <a:srcRect/>
          <a:stretch>
            <a:fillRect/>
          </a:stretch>
        </p:blipFill>
        <p:spPr bwMode="auto">
          <a:xfrm>
            <a:off x="381000" y="476250"/>
            <a:ext cx="3505200" cy="1562100"/>
          </a:xfrm>
          <a:prstGeom prst="rect">
            <a:avLst/>
          </a:prstGeom>
          <a:noFill/>
          <a:ln w="9525">
            <a:noFill/>
            <a:miter lim="800000"/>
            <a:headEnd/>
            <a:tailEnd/>
          </a:ln>
        </p:spPr>
      </p:pic>
      <p:sp>
        <p:nvSpPr>
          <p:cNvPr id="240645" name="Прямоугольник 5"/>
          <p:cNvSpPr>
            <a:spLocks noChangeArrowheads="1"/>
          </p:cNvSpPr>
          <p:nvPr/>
        </p:nvSpPr>
        <p:spPr bwMode="auto">
          <a:xfrm>
            <a:off x="323850" y="2276475"/>
            <a:ext cx="8351838" cy="3416300"/>
          </a:xfrm>
          <a:prstGeom prst="rect">
            <a:avLst/>
          </a:prstGeom>
          <a:noFill/>
          <a:ln w="9525">
            <a:noFill/>
            <a:miter lim="800000"/>
            <a:headEnd/>
            <a:tailEnd/>
          </a:ln>
        </p:spPr>
        <p:txBody>
          <a:bodyPr>
            <a:spAutoFit/>
          </a:bodyPr>
          <a:lstStyle/>
          <a:p>
            <a:r>
              <a:rPr lang="ru-RU" sz="2400">
                <a:latin typeface="Verdana" pitchFamily="34" charset="0"/>
              </a:rPr>
              <a:t>Қазақстан Республикасының «Сайлау туралы» заңына сәйкес, дауыс берудің екі түрі бар: төте және жанама. Төте сайлауда азаматтар республика Президентін, Парламент Мәжілісі мен мәслихат депутаттарын тікелей сайлайды. Жанама сайлау Парламент Сенаты депутаттарын сайлаған іске асады. Азаматтар бірінші мәслихат депуттарын сайлайды, содан соң олар Сенат депутаттарын сайлайды.</a:t>
            </a:r>
          </a:p>
        </p:txBody>
      </p:sp>
    </p:spTree>
  </p:cSld>
  <p:clrMapOvr>
    <a:masterClrMapping/>
  </p:clrMapOvr>
  <p:transition>
    <p:newsflash/>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6"/>
          <p:cNvSpPr>
            <a:spLocks noGrp="1" noChangeArrowheads="1"/>
          </p:cNvSpPr>
          <p:nvPr>
            <p:ph type="body" idx="1"/>
          </p:nvPr>
        </p:nvSpPr>
        <p:spPr>
          <a:xfrm>
            <a:off x="457200" y="2133600"/>
            <a:ext cx="8229600" cy="4530725"/>
          </a:xfrm>
        </p:spPr>
        <p:txBody>
          <a:bodyPr/>
          <a:lstStyle/>
          <a:p>
            <a:pPr eaLnBrk="1" hangingPunct="1"/>
            <a:r>
              <a:rPr lang="ru-RU" sz="3600" smtClean="0"/>
              <a:t>Қазақстандағы сайлау жүйесінің ерекшелігі: аралас және пропорционалды жүйелерді салыстырмалы талдау.</a:t>
            </a:r>
            <a:br>
              <a:rPr lang="ru-RU" sz="3600" smtClean="0"/>
            </a:br>
            <a:endParaRPr lang="ru-RU" sz="3600" smtClean="0"/>
          </a:p>
        </p:txBody>
      </p:sp>
      <p:pic>
        <p:nvPicPr>
          <p:cNvPr id="241666" name="Picture 7"/>
          <p:cNvPicPr>
            <a:picLocks noGrp="1" noChangeAspect="1" noChangeArrowheads="1"/>
          </p:cNvPicPr>
          <p:nvPr>
            <p:ph type="title"/>
          </p:nvPr>
        </p:nvPicPr>
        <p:blipFill>
          <a:blip r:embed="rId2"/>
          <a:srcRect/>
          <a:stretch>
            <a:fillRect/>
          </a:stretch>
        </p:blipFill>
        <p:spPr bwMode="auto">
          <a:xfrm>
            <a:off x="533400" y="228600"/>
            <a:ext cx="3657600" cy="1828800"/>
          </a:xfrm>
        </p:spPr>
      </p:pic>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609600" y="188913"/>
            <a:ext cx="8229600" cy="1511300"/>
          </a:xfrm>
        </p:spPr>
        <p:txBody>
          <a:bodyPr>
            <a:normAutofit fontScale="90000"/>
          </a:bodyPr>
          <a:lstStyle/>
          <a:p>
            <a:pPr eaLnBrk="1" fontAlgn="auto" hangingPunct="1">
              <a:spcAft>
                <a:spcPts val="0"/>
              </a:spcAft>
              <a:defRPr/>
            </a:pPr>
            <a:r>
              <a:rPr lang="ru-RU" sz="3800" dirty="0" smtClean="0">
                <a:solidFill>
                  <a:schemeClr val="accent1">
                    <a:tint val="88000"/>
                    <a:satMod val="150000"/>
                  </a:schemeClr>
                </a:solidFill>
              </a:rPr>
              <a:t/>
            </a:r>
            <a:br>
              <a:rPr lang="ru-RU" sz="3800" dirty="0" smtClean="0">
                <a:solidFill>
                  <a:schemeClr val="accent1">
                    <a:tint val="88000"/>
                    <a:satMod val="150000"/>
                  </a:schemeClr>
                </a:solidFill>
              </a:rPr>
            </a:br>
            <a:r>
              <a:rPr lang="ru-RU" sz="3800" dirty="0" smtClean="0">
                <a:solidFill>
                  <a:schemeClr val="accent1">
                    <a:tint val="88000"/>
                    <a:satMod val="150000"/>
                  </a:schemeClr>
                </a:solidFill>
              </a:rPr>
              <a:t/>
            </a:r>
            <a:br>
              <a:rPr lang="ru-RU" sz="3800" dirty="0" smtClean="0">
                <a:solidFill>
                  <a:schemeClr val="accent1">
                    <a:tint val="88000"/>
                    <a:satMod val="150000"/>
                  </a:schemeClr>
                </a:solidFill>
              </a:rPr>
            </a:br>
            <a:r>
              <a:rPr lang="ru-RU" sz="3800" dirty="0" smtClean="0">
                <a:solidFill>
                  <a:schemeClr val="accent1">
                    <a:tint val="88000"/>
                    <a:satMod val="150000"/>
                  </a:schemeClr>
                </a:solidFill>
              </a:rPr>
              <a:t/>
            </a:r>
            <a:br>
              <a:rPr lang="ru-RU" sz="3800" dirty="0" smtClean="0">
                <a:solidFill>
                  <a:schemeClr val="accent1">
                    <a:tint val="88000"/>
                    <a:satMod val="150000"/>
                  </a:schemeClr>
                </a:solidFill>
              </a:rPr>
            </a:br>
            <a:r>
              <a:rPr lang="ru-RU" sz="3800" dirty="0" smtClean="0">
                <a:solidFill>
                  <a:schemeClr val="accent1">
                    <a:tint val="88000"/>
                    <a:satMod val="150000"/>
                  </a:schemeClr>
                </a:solidFill>
              </a:rPr>
              <a:t/>
            </a:r>
            <a:br>
              <a:rPr lang="ru-RU" sz="3800" dirty="0" smtClean="0">
                <a:solidFill>
                  <a:schemeClr val="accent1">
                    <a:tint val="88000"/>
                    <a:satMod val="150000"/>
                  </a:schemeClr>
                </a:solidFill>
              </a:rPr>
            </a:br>
            <a:r>
              <a:rPr lang="ru-RU" sz="3800" dirty="0" smtClean="0">
                <a:solidFill>
                  <a:schemeClr val="accent1">
                    <a:tint val="88000"/>
                    <a:satMod val="150000"/>
                  </a:schemeClr>
                </a:solidFill>
              </a:rPr>
              <a:t/>
            </a:r>
            <a:br>
              <a:rPr lang="ru-RU" sz="3800" dirty="0" smtClean="0">
                <a:solidFill>
                  <a:schemeClr val="accent1">
                    <a:tint val="88000"/>
                    <a:satMod val="150000"/>
                  </a:schemeClr>
                </a:solidFill>
              </a:rPr>
            </a:br>
            <a:r>
              <a:rPr lang="ru-RU" sz="3800" dirty="0" smtClean="0">
                <a:solidFill>
                  <a:schemeClr val="accent1">
                    <a:tint val="88000"/>
                    <a:satMod val="150000"/>
                  </a:schemeClr>
                </a:solidFill>
              </a:rPr>
              <a:t/>
            </a:r>
            <a:br>
              <a:rPr lang="ru-RU" sz="3800" dirty="0" smtClean="0">
                <a:solidFill>
                  <a:schemeClr val="accent1">
                    <a:tint val="88000"/>
                    <a:satMod val="150000"/>
                  </a:schemeClr>
                </a:solidFill>
              </a:rPr>
            </a:br>
            <a:r>
              <a:rPr lang="ru-RU" sz="3800" dirty="0" err="1" smtClean="0">
                <a:solidFill>
                  <a:schemeClr val="accent1">
                    <a:tint val="88000"/>
                    <a:satMod val="150000"/>
                  </a:schemeClr>
                </a:solidFill>
              </a:rPr>
              <a:t>Қазақстандағы </a:t>
            </a:r>
            <a:r>
              <a:rPr lang="ru-RU" sz="3800" dirty="0" err="1">
                <a:solidFill>
                  <a:schemeClr val="accent1">
                    <a:tint val="88000"/>
                    <a:satMod val="150000"/>
                  </a:schemeClr>
                </a:solidFill>
              </a:rPr>
              <a:t>сайлау</a:t>
            </a:r>
            <a:r>
              <a:rPr lang="ru-RU" sz="3800" dirty="0">
                <a:solidFill>
                  <a:schemeClr val="accent1">
                    <a:tint val="88000"/>
                    <a:satMod val="150000"/>
                  </a:schemeClr>
                </a:solidFill>
              </a:rPr>
              <a:t> </a:t>
            </a:r>
            <a:r>
              <a:rPr lang="ru-RU" sz="3800" dirty="0" err="1">
                <a:solidFill>
                  <a:schemeClr val="accent1">
                    <a:tint val="88000"/>
                    <a:satMod val="150000"/>
                  </a:schemeClr>
                </a:solidFill>
              </a:rPr>
              <a:t>жүйелеріне салыстырмалы</a:t>
            </a:r>
            <a:r>
              <a:rPr lang="ru-RU" sz="3800" dirty="0">
                <a:solidFill>
                  <a:schemeClr val="accent1">
                    <a:tint val="88000"/>
                    <a:satMod val="150000"/>
                  </a:schemeClr>
                </a:solidFill>
              </a:rPr>
              <a:t> </a:t>
            </a:r>
            <a:r>
              <a:rPr lang="ru-RU" sz="3800" dirty="0" err="1">
                <a:solidFill>
                  <a:schemeClr val="accent1">
                    <a:tint val="88000"/>
                    <a:satMod val="150000"/>
                  </a:schemeClr>
                </a:solidFill>
              </a:rPr>
              <a:t>талдау</a:t>
            </a:r>
            <a:r>
              <a:rPr lang="ru-RU" sz="3800" dirty="0">
                <a:solidFill>
                  <a:schemeClr val="accent1">
                    <a:tint val="88000"/>
                    <a:satMod val="150000"/>
                  </a:schemeClr>
                </a:solidFill>
              </a:rPr>
              <a:t>.</a:t>
            </a:r>
          </a:p>
        </p:txBody>
      </p:sp>
      <p:graphicFrame>
        <p:nvGraphicFramePr>
          <p:cNvPr id="81992" name="Group 72"/>
          <p:cNvGraphicFramePr>
            <a:graphicFrameLocks noGrp="1"/>
          </p:cNvGraphicFramePr>
          <p:nvPr>
            <p:ph type="tbl" idx="1"/>
          </p:nvPr>
        </p:nvGraphicFramePr>
        <p:xfrm>
          <a:off x="609600" y="1905000"/>
          <a:ext cx="8229600" cy="4827588"/>
        </p:xfrm>
        <a:graphic>
          <a:graphicData uri="http://schemas.openxmlformats.org/drawingml/2006/table">
            <a:tbl>
              <a:tblPr/>
              <a:tblGrid>
                <a:gridCol w="2743200">
                  <a:extLst>
                    <a:ext uri="{9D8B030D-6E8A-4147-A177-3AD203B41FA5}">
                      <a16:colId xmlns:a16="http://schemas.microsoft.com/office/drawing/2014/main" val="20000"/>
                    </a:ext>
                  </a:extLst>
                </a:gridCol>
                <a:gridCol w="2590800">
                  <a:extLst>
                    <a:ext uri="{9D8B030D-6E8A-4147-A177-3AD203B41FA5}">
                      <a16:colId xmlns:a16="http://schemas.microsoft.com/office/drawing/2014/main" val="20001"/>
                    </a:ext>
                  </a:extLst>
                </a:gridCol>
                <a:gridCol w="2895600">
                  <a:extLst>
                    <a:ext uri="{9D8B030D-6E8A-4147-A177-3AD203B41FA5}">
                      <a16:colId xmlns:a16="http://schemas.microsoft.com/office/drawing/2014/main" val="20002"/>
                    </a:ext>
                  </a:extLst>
                </a:gridCol>
              </a:tblGrid>
              <a:tr h="60960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400" b="0" i="0" u="none" strike="noStrike" cap="none" normalizeH="0" baseline="0" smtClean="0">
                          <a:ln>
                            <a:noFill/>
                          </a:ln>
                          <a:solidFill>
                            <a:schemeClr val="tx1"/>
                          </a:solidFill>
                          <a:effectLst/>
                          <a:latin typeface="Arial" charset="0"/>
                          <a:cs typeface="Arial" charset="0"/>
                        </a:rPr>
                        <a:t>Сайлау жүйесі</a:t>
                      </a:r>
                    </a:p>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400" b="0" i="0" u="none" strike="noStrike" cap="none" normalizeH="0" baseline="0" smtClean="0">
                          <a:ln>
                            <a:noFill/>
                          </a:ln>
                          <a:solidFill>
                            <a:schemeClr val="tx1"/>
                          </a:solidFill>
                          <a:effectLst/>
                          <a:latin typeface="Arial" charset="0"/>
                          <a:cs typeface="Arial" charset="0"/>
                        </a:rPr>
                        <a:t>Критерийлер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400" b="0" i="0" u="none" strike="noStrike" cap="none" normalizeH="0" baseline="0" smtClean="0">
                          <a:ln>
                            <a:noFill/>
                          </a:ln>
                          <a:solidFill>
                            <a:schemeClr val="tx1"/>
                          </a:solidFill>
                          <a:effectLst/>
                          <a:latin typeface="Arial" charset="0"/>
                          <a:cs typeface="Arial" charset="0"/>
                        </a:rPr>
                        <a:t>Аралас</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400" b="0" i="0" u="none" strike="noStrike" cap="none" normalizeH="0" baseline="0" smtClean="0">
                          <a:ln>
                            <a:noFill/>
                          </a:ln>
                          <a:solidFill>
                            <a:schemeClr val="tx1"/>
                          </a:solidFill>
                          <a:effectLst/>
                          <a:latin typeface="Arial" charset="0"/>
                          <a:cs typeface="Arial" charset="0"/>
                        </a:rPr>
                        <a:t>Пропорционалды</a:t>
                      </a:r>
                    </a:p>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400" b="0" i="0" u="none" strike="noStrike" cap="none" normalizeH="0" baseline="0" smtClean="0">
                          <a:ln>
                            <a:noFill/>
                          </a:ln>
                          <a:solidFill>
                            <a:schemeClr val="tx1"/>
                          </a:solidFill>
                          <a:effectLst/>
                          <a:latin typeface="Arial" charset="0"/>
                          <a:cs typeface="Arial" charset="0"/>
                        </a:rPr>
                        <a:t>(жабық тізім)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61975">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400" b="0" i="0" u="none" strike="noStrike" cap="none" normalizeH="0" baseline="0" smtClean="0">
                          <a:ln>
                            <a:noFill/>
                          </a:ln>
                          <a:solidFill>
                            <a:schemeClr val="tx1"/>
                          </a:solidFill>
                          <a:effectLst/>
                          <a:latin typeface="Arial" charset="0"/>
                          <a:cs typeface="Arial" charset="0"/>
                        </a:rPr>
                        <a:t>Сайлаушылар дауыс береді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400" b="0" i="0" u="none" strike="noStrike" cap="none" normalizeH="0" baseline="0" smtClean="0">
                          <a:ln>
                            <a:noFill/>
                          </a:ln>
                          <a:solidFill>
                            <a:schemeClr val="tx1"/>
                          </a:solidFill>
                          <a:effectLst/>
                          <a:latin typeface="Arial" charset="0"/>
                          <a:cs typeface="Arial" charset="0"/>
                        </a:rPr>
                        <a:t>Нақты үміткерге және партияға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400" b="0" i="0" u="none" strike="noStrike" cap="none" normalizeH="0" baseline="0" smtClean="0">
                          <a:ln>
                            <a:noFill/>
                          </a:ln>
                          <a:solidFill>
                            <a:schemeClr val="tx1"/>
                          </a:solidFill>
                          <a:effectLst/>
                          <a:latin typeface="Arial" charset="0"/>
                          <a:cs typeface="Arial" charset="0"/>
                        </a:rPr>
                        <a:t>Партияға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95313">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400" b="0" i="0" u="none" strike="noStrike" cap="none" normalizeH="0" baseline="0" smtClean="0">
                          <a:ln>
                            <a:noFill/>
                          </a:ln>
                          <a:solidFill>
                            <a:schemeClr val="tx1"/>
                          </a:solidFill>
                          <a:effectLst/>
                          <a:latin typeface="Arial" charset="0"/>
                          <a:cs typeface="Arial" charset="0"/>
                        </a:rPr>
                        <a:t>Депутаттар жауапты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400" b="0" i="0" u="none" strike="noStrike" cap="none" normalizeH="0" baseline="0" smtClean="0">
                          <a:ln>
                            <a:noFill/>
                          </a:ln>
                          <a:solidFill>
                            <a:schemeClr val="tx1"/>
                          </a:solidFill>
                          <a:effectLst/>
                          <a:latin typeface="Arial" charset="0"/>
                          <a:cs typeface="Arial" charset="0"/>
                        </a:rPr>
                        <a:t>Халық алдында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400" b="0" i="0" u="none" strike="noStrike" cap="none" normalizeH="0" baseline="0" smtClean="0">
                          <a:ln>
                            <a:noFill/>
                          </a:ln>
                          <a:solidFill>
                            <a:schemeClr val="tx1"/>
                          </a:solidFill>
                          <a:effectLst/>
                          <a:latin typeface="Arial" charset="0"/>
                          <a:cs typeface="Arial" charset="0"/>
                        </a:rPr>
                        <a:t>Партия алдында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61975">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400" b="0" i="0" u="none" strike="noStrike" cap="none" normalizeH="0" baseline="0" smtClean="0">
                          <a:ln>
                            <a:noFill/>
                          </a:ln>
                          <a:solidFill>
                            <a:schemeClr val="tx1"/>
                          </a:solidFill>
                          <a:effectLst/>
                          <a:latin typeface="Arial" charset="0"/>
                          <a:cs typeface="Arial" charset="0"/>
                        </a:rPr>
                        <a:t>Жекелеген депутат өзін сайлаған адамдарға тікелей есеп береді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400" b="0" i="0" u="none" strike="noStrike" cap="none" normalizeH="0" baseline="0" smtClean="0">
                          <a:ln>
                            <a:noFill/>
                          </a:ln>
                          <a:solidFill>
                            <a:schemeClr val="tx1"/>
                          </a:solidFill>
                          <a:effectLst/>
                          <a:latin typeface="Arial" charset="0"/>
                          <a:cs typeface="Arial" charset="0"/>
                        </a:rPr>
                        <a:t>иә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400" b="0" i="0" u="none" strike="noStrike" cap="none" normalizeH="0" baseline="0" smtClean="0">
                          <a:ln>
                            <a:noFill/>
                          </a:ln>
                          <a:solidFill>
                            <a:schemeClr val="tx1"/>
                          </a:solidFill>
                          <a:effectLst/>
                          <a:latin typeface="Arial" charset="0"/>
                          <a:cs typeface="Arial" charset="0"/>
                        </a:rPr>
                        <a:t>жоқ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4005" name="Group 37"/>
          <p:cNvGraphicFramePr>
            <a:graphicFrameLocks noGrp="1"/>
          </p:cNvGraphicFramePr>
          <p:nvPr>
            <p:ph type="tbl" idx="4294967295"/>
          </p:nvPr>
        </p:nvGraphicFramePr>
        <p:xfrm>
          <a:off x="304800" y="381000"/>
          <a:ext cx="8610600" cy="5913438"/>
        </p:xfrm>
        <a:graphic>
          <a:graphicData uri="http://schemas.openxmlformats.org/drawingml/2006/table">
            <a:tbl>
              <a:tblPr/>
              <a:tblGrid>
                <a:gridCol w="30480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819400">
                  <a:extLst>
                    <a:ext uri="{9D8B030D-6E8A-4147-A177-3AD203B41FA5}">
                      <a16:colId xmlns:a16="http://schemas.microsoft.com/office/drawing/2014/main" val="20002"/>
                    </a:ext>
                  </a:extLst>
                </a:gridCol>
              </a:tblGrid>
              <a:tr h="2306638">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000" b="0" i="0" u="none" strike="noStrike" cap="none" normalizeH="0" baseline="0" smtClean="0">
                          <a:ln>
                            <a:noFill/>
                          </a:ln>
                          <a:solidFill>
                            <a:schemeClr val="tx1"/>
                          </a:solidFill>
                          <a:effectLst/>
                          <a:latin typeface="Arial" charset="0"/>
                          <a:cs typeface="Arial" charset="0"/>
                        </a:rPr>
                        <a:t>Бір депутатты сайлау үшін қажетті дауыстың минималды көрсеткіш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000" b="0" i="0" u="none" strike="noStrike" cap="none" normalizeH="0" baseline="0" smtClean="0">
                          <a:ln>
                            <a:noFill/>
                          </a:ln>
                          <a:solidFill>
                            <a:schemeClr val="tx1"/>
                          </a:solidFill>
                          <a:effectLst/>
                          <a:latin typeface="Arial" charset="0"/>
                          <a:cs typeface="Arial" charset="0"/>
                        </a:rPr>
                        <a:t>35-40 мың дауыс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000" b="0" i="0" u="none" strike="noStrike" cap="none" normalizeH="0" baseline="0" smtClean="0">
                          <a:ln>
                            <a:noFill/>
                          </a:ln>
                          <a:solidFill>
                            <a:schemeClr val="tx1"/>
                          </a:solidFill>
                          <a:effectLst/>
                          <a:latin typeface="Arial" charset="0"/>
                          <a:cs typeface="Arial" charset="0"/>
                        </a:rPr>
                        <a:t>642 600 дауыс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147763">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000" b="0" i="0" u="none" strike="noStrike" cap="none" normalizeH="0" baseline="0" smtClean="0">
                          <a:ln>
                            <a:noFill/>
                          </a:ln>
                          <a:solidFill>
                            <a:schemeClr val="tx1"/>
                          </a:solidFill>
                          <a:effectLst/>
                          <a:latin typeface="Arial" charset="0"/>
                          <a:cs typeface="Arial" charset="0"/>
                        </a:rPr>
                        <a:t>Мәжіліс құрамын халық анықтайды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000" b="0" i="0" u="none" strike="noStrike" cap="none" normalizeH="0" baseline="0" smtClean="0">
                          <a:ln>
                            <a:noFill/>
                          </a:ln>
                          <a:solidFill>
                            <a:schemeClr val="tx1"/>
                          </a:solidFill>
                          <a:effectLst/>
                          <a:latin typeface="Arial" charset="0"/>
                          <a:cs typeface="Arial" charset="0"/>
                        </a:rPr>
                        <a:t>тікелей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000" b="0" i="0" u="none" strike="noStrike" cap="none" normalizeH="0" baseline="0" smtClean="0">
                          <a:ln>
                            <a:noFill/>
                          </a:ln>
                          <a:solidFill>
                            <a:schemeClr val="tx1"/>
                          </a:solidFill>
                          <a:effectLst/>
                          <a:latin typeface="Arial" charset="0"/>
                          <a:cs typeface="Arial" charset="0"/>
                        </a:rPr>
                        <a:t>Партия арқылы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147763">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000" b="0" i="0" u="none" strike="noStrike" cap="none" normalizeH="0" baseline="0" smtClean="0">
                          <a:ln>
                            <a:noFill/>
                          </a:ln>
                          <a:solidFill>
                            <a:schemeClr val="tx1"/>
                          </a:solidFill>
                          <a:effectLst/>
                          <a:latin typeface="Arial" charset="0"/>
                          <a:cs typeface="Arial" charset="0"/>
                        </a:rPr>
                        <a:t>Сайлаушылармен сайланушылардың арасында байланыс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000" b="0" i="0" u="none" strike="noStrike" cap="none" normalizeH="0" baseline="0" smtClean="0">
                          <a:ln>
                            <a:noFill/>
                          </a:ln>
                          <a:solidFill>
                            <a:schemeClr val="tx1"/>
                          </a:solidFill>
                          <a:effectLst/>
                          <a:latin typeface="Arial" charset="0"/>
                          <a:cs typeface="Arial" charset="0"/>
                        </a:rPr>
                        <a:t>күшті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000" b="0" i="0" u="none" strike="noStrike" cap="none" normalizeH="0" baseline="0" smtClean="0">
                          <a:ln>
                            <a:noFill/>
                          </a:ln>
                          <a:solidFill>
                            <a:schemeClr val="tx1"/>
                          </a:solidFill>
                          <a:effectLst/>
                          <a:latin typeface="Arial" charset="0"/>
                          <a:cs typeface="Arial" charset="0"/>
                        </a:rPr>
                        <a:t>әлсіз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147763">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000" b="0" i="0" u="none" strike="noStrike" cap="none" normalizeH="0" baseline="0" smtClean="0">
                          <a:ln>
                            <a:noFill/>
                          </a:ln>
                          <a:solidFill>
                            <a:schemeClr val="tx1"/>
                          </a:solidFill>
                          <a:effectLst/>
                          <a:latin typeface="Arial" charset="0"/>
                          <a:cs typeface="Arial" charset="0"/>
                        </a:rPr>
                        <a:t>Партия депутаттық мандатты тағайында аймақтық пропорцияны ескереді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600" b="0" i="0" u="none" strike="noStrike" cap="none" normalizeH="0" baseline="0" smtClean="0">
                          <a:ln>
                            <a:noFill/>
                          </a:ln>
                          <a:solidFill>
                            <a:schemeClr val="tx1"/>
                          </a:solidFill>
                          <a:effectLst/>
                          <a:latin typeface="Arial" charset="0"/>
                          <a:cs typeface="Arial" charset="0"/>
                        </a:rPr>
                        <a:t>иә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600" b="0" i="0" u="none" strike="noStrike" cap="none" normalizeH="0" baseline="0" smtClean="0">
                          <a:ln>
                            <a:noFill/>
                          </a:ln>
                          <a:solidFill>
                            <a:schemeClr val="tx1"/>
                          </a:solidFill>
                          <a:effectLst/>
                          <a:latin typeface="Arial" charset="0"/>
                          <a:cs typeface="Arial" charset="0"/>
                        </a:rPr>
                        <a:t>жоқ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4983163"/>
            <a:ext cx="8183562" cy="1052512"/>
          </a:xfrm>
        </p:spPr>
        <p:txBody>
          <a:bodyPr/>
          <a:lstStyle/>
          <a:p>
            <a:pPr eaLnBrk="1" fontAlgn="auto" hangingPunct="1">
              <a:spcAft>
                <a:spcPts val="0"/>
              </a:spcAft>
              <a:defRPr/>
            </a:pPr>
            <a:endParaRPr lang="ru-RU">
              <a:solidFill>
                <a:schemeClr val="accent1">
                  <a:tint val="88000"/>
                  <a:satMod val="150000"/>
                </a:schemeClr>
              </a:solidFill>
            </a:endParaRPr>
          </a:p>
        </p:txBody>
      </p:sp>
      <p:sp>
        <p:nvSpPr>
          <p:cNvPr id="244738" name="Содержимое 2"/>
          <p:cNvSpPr>
            <a:spLocks noGrp="1"/>
          </p:cNvSpPr>
          <p:nvPr>
            <p:ph idx="1"/>
          </p:nvPr>
        </p:nvSpPr>
        <p:spPr>
          <a:xfrm>
            <a:off x="503238" y="530225"/>
            <a:ext cx="8183562" cy="4187825"/>
          </a:xfrm>
        </p:spPr>
        <p:txBody>
          <a:bodyPr/>
          <a:lstStyle/>
          <a:p>
            <a:pPr eaLnBrk="1" hangingPunct="1"/>
            <a:endParaRPr lang="kk-KZ" smtClean="0"/>
          </a:p>
          <a:p>
            <a:pPr eaLnBrk="1" hangingPunct="1"/>
            <a:endParaRPr lang="kk-KZ" smtClean="0"/>
          </a:p>
          <a:p>
            <a:pPr eaLnBrk="1" hangingPunct="1"/>
            <a:endParaRPr lang="kk-KZ" smtClean="0"/>
          </a:p>
          <a:p>
            <a:pPr eaLnBrk="1" hangingPunct="1"/>
            <a:endParaRPr lang="kk-KZ" smtClean="0"/>
          </a:p>
          <a:p>
            <a:pPr algn="ctr" eaLnBrk="1" hangingPunct="1"/>
            <a:r>
              <a:rPr lang="kk-KZ" sz="3600" smtClean="0"/>
              <a:t>НАЗАРЛАРЫҢЫЗҒА РАХМЕТ</a:t>
            </a:r>
            <a:endParaRPr lang="ru-RU" sz="3600" smtClean="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Аспект">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Аспект">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1513</TotalTime>
  <Words>7630</Words>
  <Application>Microsoft Office PowerPoint</Application>
  <PresentationFormat>Экран (4:3)</PresentationFormat>
  <Paragraphs>1347</Paragraphs>
  <Slides>221</Slides>
  <Notes>3</Notes>
  <HiddenSlides>0</HiddenSlides>
  <MMClips>0</MMClips>
  <ScaleCrop>false</ScaleCrop>
  <HeadingPairs>
    <vt:vector size="6" baseType="variant">
      <vt:variant>
        <vt:lpstr>Использованные шрифты</vt:lpstr>
      </vt:variant>
      <vt:variant>
        <vt:i4>10</vt:i4>
      </vt:variant>
      <vt:variant>
        <vt:lpstr>Тема</vt:lpstr>
      </vt:variant>
      <vt:variant>
        <vt:i4>1</vt:i4>
      </vt:variant>
      <vt:variant>
        <vt:lpstr>Заголовки слайдов</vt:lpstr>
      </vt:variant>
      <vt:variant>
        <vt:i4>221</vt:i4>
      </vt:variant>
    </vt:vector>
  </HeadingPairs>
  <TitlesOfParts>
    <vt:vector size="232" baseType="lpstr">
      <vt:lpstr>Arial</vt:lpstr>
      <vt:lpstr>Arial Unicode MS</vt:lpstr>
      <vt:lpstr>Calibri</vt:lpstr>
      <vt:lpstr>Constantia</vt:lpstr>
      <vt:lpstr>Symbol</vt:lpstr>
      <vt:lpstr>Tahoma</vt:lpstr>
      <vt:lpstr>Times New Roman</vt:lpstr>
      <vt:lpstr>Verdana</vt:lpstr>
      <vt:lpstr>Wingdings</vt:lpstr>
      <vt:lpstr>Wingdings 2</vt:lpstr>
      <vt:lpstr>Аспект</vt:lpstr>
      <vt:lpstr>САЯСАТТАНУ</vt:lpstr>
      <vt:lpstr>КІРІСПЕ</vt:lpstr>
      <vt:lpstr>ТАҚЫРЫПТАРДЫҢ МАЗМУНЫ</vt:lpstr>
      <vt:lpstr>1.Саясаттану ғылым және пән ретінде</vt:lpstr>
      <vt:lpstr>Презентация PowerPoint</vt:lpstr>
      <vt:lpstr>Саясаттың сипатты белгілері</vt:lpstr>
      <vt:lpstr>Саясаттың аңықтамалары.</vt:lpstr>
      <vt:lpstr>Презентация PowerPoint</vt:lpstr>
      <vt:lpstr>Презентация PowerPoint</vt:lpstr>
      <vt:lpstr>САЯСАТТАНУ ПӘНІҢІҢ БӨЛШЕКТЕРІ</vt:lpstr>
      <vt:lpstr>ӘДІСТЕРІ</vt:lpstr>
      <vt:lpstr>Саясаттанудың функциялары ( қызметтері)</vt:lpstr>
      <vt:lpstr>Презентация PowerPoint</vt:lpstr>
      <vt:lpstr>Презентация PowerPoint</vt:lpstr>
      <vt:lpstr>Презентация PowerPoint</vt:lpstr>
      <vt:lpstr>Презентация PowerPoint</vt:lpstr>
      <vt:lpstr>2.Саяси билік</vt:lpstr>
      <vt:lpstr>Презентация PowerPoint</vt:lpstr>
      <vt:lpstr>Презентация PowerPoint</vt:lpstr>
      <vt:lpstr>Билік анықтамалары</vt:lpstr>
      <vt:lpstr>Презентация PowerPoint</vt:lpstr>
      <vt:lpstr> Биліктің пайда болуының шарттары:</vt:lpstr>
      <vt:lpstr>Презентация PowerPoint</vt:lpstr>
      <vt:lpstr>Саяси биліктің құрылымы : </vt:lpstr>
      <vt:lpstr>Саяси биліктің құрылымы : </vt:lpstr>
      <vt:lpstr>Саяси биліктің  ерекшеліктері.</vt:lpstr>
      <vt:lpstr> Саяси биліктің белгілері: </vt:lpstr>
      <vt:lpstr>Саяси биліктің көріністері</vt:lpstr>
      <vt:lpstr>Презентация PowerPoint</vt:lpstr>
      <vt:lpstr>Мемлекеттік билігіңің белгілері:</vt:lpstr>
      <vt:lpstr>ЛЕГИТИМДІК</vt:lpstr>
      <vt:lpstr>Презентация PowerPoint</vt:lpstr>
      <vt:lpstr>САЯСИ ҮСТЕМДІКТІҢ ТИПТЕРІ (М.ВЕБЕР)</vt:lpstr>
      <vt:lpstr>Билік бөлу идеясы</vt:lpstr>
      <vt:lpstr>Презентация PowerPoint</vt:lpstr>
      <vt:lpstr>3.Саяси жүйе</vt:lpstr>
      <vt:lpstr>Презентация PowerPoint</vt:lpstr>
      <vt:lpstr>қоғамдық жүйе </vt:lpstr>
      <vt:lpstr>Презентация PowerPoint</vt:lpstr>
      <vt:lpstr>Жүйенің түсінік ретінде ғылымға енуі </vt:lpstr>
      <vt:lpstr> САЯСИ ЖҮЙЕ ТҮРАЛЫ ТЕОРИЯЛАР</vt:lpstr>
      <vt:lpstr>Презентация PowerPoint</vt:lpstr>
      <vt:lpstr>Презентация PowerPoint</vt:lpstr>
      <vt:lpstr>САЯСИ ЖҮЙЕНІҢ ҚЫЗМЕТ АТҚАРУ МЕХАНИЗМІ</vt:lpstr>
      <vt:lpstr>Политическая система</vt:lpstr>
      <vt:lpstr>САЯСИ ЖҮЙЕНІҢ ҚЫЗМЕТТЕРІ</vt:lpstr>
      <vt:lpstr>САЯСИ ЖҮЙЕНІҢ ҚЫЗМЕТТЕРІ</vt:lpstr>
      <vt:lpstr>САЯСИ ЖҮЙЕНІҢ ЖІКТЕЛУІ </vt:lpstr>
      <vt:lpstr>  </vt:lpstr>
      <vt:lpstr>4.Мемлекет – саясаттың негізі</vt:lpstr>
      <vt:lpstr>Мемлекет түралы  қарсы көзғарастар</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Мемлекеттің белгілері</vt:lpstr>
      <vt:lpstr>МЕМЛЕКЕТТІҢ ҚЫЗМЕТТЕРІ</vt:lpstr>
      <vt:lpstr>Презентация PowerPoint</vt:lpstr>
      <vt:lpstr>Мемлекеттің түрлері</vt:lpstr>
      <vt:lpstr> Мемлекеттің  түрлеріңің  негіздері: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6.Саяси партиялар және партиялық жүйелер</vt:lpstr>
      <vt:lpstr>Партия үғымы</vt:lpstr>
      <vt:lpstr>Саяси партиялардың белгілері</vt:lpstr>
      <vt:lpstr>Саяси партиялардың пайда болу себептері</vt:lpstr>
      <vt:lpstr>ПАРТИЯЛАРДЫҢ ДАМУ КЕЗЕҢДЕРІ. </vt:lpstr>
      <vt:lpstr>Партияның қүрылымы</vt:lpstr>
      <vt:lpstr>Партиялардың қаржыландыру мәселесі</vt:lpstr>
      <vt:lpstr> Мемлекеттік қаржыландырудың жетістіктері: </vt:lpstr>
      <vt:lpstr>Партияның қызметтері</vt:lpstr>
      <vt:lpstr>Партиялардың түрлері</vt:lpstr>
      <vt:lpstr>Партиялардың түрлері</vt:lpstr>
      <vt:lpstr>Партиялық жүйелер</vt:lpstr>
      <vt:lpstr>7.Саяси режим (тәртіп)</vt:lpstr>
      <vt:lpstr>САЯСИ РЕЖИМНІҢ ТҰСІНІГІ</vt:lpstr>
      <vt:lpstr>Презентация PowerPoint</vt:lpstr>
      <vt:lpstr>ДЕМОКРАТИЯЛЫҚ ЕМЕС РЕЖИМДЕР</vt:lpstr>
      <vt:lpstr>Тоталитарлық режимдер үшін тән үрдістер (ТЕНДЕНЦИИ): </vt:lpstr>
      <vt:lpstr>Тоталитаризімңің түрлері</vt:lpstr>
      <vt:lpstr>Презентация PowerPoint</vt:lpstr>
      <vt:lpstr>Презентация PowerPoint</vt:lpstr>
      <vt:lpstr>Авторитарлық режимнің түрлері</vt:lpstr>
      <vt:lpstr>Демократиялық режим</vt:lpstr>
      <vt:lpstr>Демократияның ерекшеліктері: </vt:lpstr>
      <vt:lpstr>Демократиялық түрлері</vt:lpstr>
      <vt:lpstr>8.Саяси элита және саяси топ бастаушылық</vt:lpstr>
      <vt:lpstr>"Элита" </vt:lpstr>
      <vt:lpstr>Элита туралы теориялар </vt:lpstr>
      <vt:lpstr>Элита туралы теориялар</vt:lpstr>
      <vt:lpstr>Элита туралы теориялар</vt:lpstr>
      <vt:lpstr>Элита туралы теориялар</vt:lpstr>
      <vt:lpstr>Элита туралы теориялар</vt:lpstr>
      <vt:lpstr>Саяси элитаны тудыратын факторлар </vt:lpstr>
      <vt:lpstr>Саяси элита </vt:lpstr>
      <vt:lpstr>Презентация PowerPoint</vt:lpstr>
      <vt:lpstr>Презентация PowerPoint</vt:lpstr>
      <vt:lpstr>Презентация PowerPoint</vt:lpstr>
      <vt:lpstr>Саяси басшылық</vt:lpstr>
      <vt:lpstr>Саяси басшылық типологиясы</vt:lpstr>
      <vt:lpstr>Саяси басшылық типологиясы</vt:lpstr>
      <vt:lpstr>Саяси басшылық типологиясы</vt:lpstr>
      <vt:lpstr>Саяси басшылық типологиясы</vt:lpstr>
      <vt:lpstr>Саяси топ бастаушылардың қызметтеры </vt:lpstr>
      <vt:lpstr>9.Саяси идеология</vt:lpstr>
      <vt:lpstr>Идеология ұғымы</vt:lpstr>
      <vt:lpstr>Идеология ұғымы</vt:lpstr>
      <vt:lpstr>Идеология</vt:lpstr>
      <vt:lpstr>Саяси идеология деңгейлері</vt:lpstr>
      <vt:lpstr>Саяси идеология деңгейлері </vt:lpstr>
      <vt:lpstr>Саяси идеология қызметі</vt:lpstr>
      <vt:lpstr>Саяси идеология қызметі</vt:lpstr>
      <vt:lpstr>Саяси идеологиялар тарихы пен теориялары</vt:lpstr>
      <vt:lpstr>Либерализм </vt:lpstr>
      <vt:lpstr> Неолиберализм</vt:lpstr>
      <vt:lpstr>либерализм және неолиберализм</vt:lpstr>
      <vt:lpstr>Консерватизм</vt:lpstr>
      <vt:lpstr>Консерватизм</vt:lpstr>
      <vt:lpstr>Консерватизм және неоконсерватизм</vt:lpstr>
      <vt:lpstr>социализм </vt:lpstr>
      <vt:lpstr>социализм</vt:lpstr>
      <vt:lpstr>Фашизм </vt:lpstr>
      <vt:lpstr>Фашизмге тән белгілер</vt:lpstr>
      <vt:lpstr>Фашизм</vt:lpstr>
      <vt:lpstr>10.Саяси процесс. саяси мінез қүлық</vt:lpstr>
      <vt:lpstr>Саяси процесс- қозғалысты сипаттайды (лат.processus-қозғалыс)</vt:lpstr>
      <vt:lpstr>Саяси процесс </vt:lpstr>
      <vt:lpstr>Саяси процесстің белгілері</vt:lpstr>
      <vt:lpstr>Саяси процесстің ролі :</vt:lpstr>
      <vt:lpstr>саяси процесстің қүрылымы</vt:lpstr>
      <vt:lpstr>Саяси процесстердің түрлері</vt:lpstr>
      <vt:lpstr>Презентация PowerPoint</vt:lpstr>
      <vt:lpstr>Презентация PowerPoint</vt:lpstr>
      <vt:lpstr>Презентация PowerPoint</vt:lpstr>
      <vt:lpstr>Саяси процестердің өтү режимдері</vt:lpstr>
      <vt:lpstr>Саяси мінезқүлықтың түрлері</vt:lpstr>
      <vt:lpstr>Презентация PowerPoint</vt:lpstr>
      <vt:lpstr>Саяси қатысу</vt:lpstr>
      <vt:lpstr>саяси қатысудың түрлері</vt:lpstr>
      <vt:lpstr>11.Саясат және түлға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12.Саяси мәдениет</vt:lpstr>
      <vt:lpstr>Презентация PowerPoint</vt:lpstr>
      <vt:lpstr>Презентация PowerPoint</vt:lpstr>
      <vt:lpstr>Презентация PowerPoint</vt:lpstr>
      <vt:lpstr>Презентация PowerPoint</vt:lpstr>
      <vt:lpstr>Презентация PowerPoint</vt:lpstr>
      <vt:lpstr> САЯСИ МӘДЕНИЕТТІҢ ҚЫЗМЕТТЕРІ </vt:lpstr>
      <vt:lpstr>шағын мәдениет(СУБМӘДЕНИЕТ) </vt:lpstr>
      <vt:lpstr>Саяси мәдениеттің жіктелуі</vt:lpstr>
      <vt:lpstr>Презентация PowerPoint</vt:lpstr>
      <vt:lpstr>Презентация PowerPoint</vt:lpstr>
      <vt:lpstr>13.ҒАЛАМДЫҚ ПРОБЛЕМАЛАР</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ХАЛЫҚАРАЛЫҚ  ҮЖЫМДАР </vt:lpstr>
      <vt:lpstr>Новое политическое мышление</vt:lpstr>
      <vt:lpstr>14.Сыртқы және әлемдік саясат,халықаралық қатнастар</vt:lpstr>
      <vt:lpstr>Презентация PowerPoint</vt:lpstr>
      <vt:lpstr>СЫРТҚЫ САЯСАТТЫҢ МАҚСАТТАРЫ:</vt:lpstr>
      <vt:lpstr>Презентация PowerPoint</vt:lpstr>
      <vt:lpstr>Казіргі әлемнің негізгі белгілері</vt:lpstr>
      <vt:lpstr>Презентация PowerPoint</vt:lpstr>
      <vt:lpstr>Әлемдік саясаттың мақсаттары:</vt:lpstr>
      <vt:lpstr>Презентация PowerPoint</vt:lpstr>
      <vt:lpstr>Халықаралық қатнастардың жіктелуі</vt:lpstr>
      <vt:lpstr>Халықаралық қатнастар 2 жүйеге бөлінеді:</vt:lpstr>
      <vt:lpstr>Халықаралық қатнастардың жіктелуі</vt:lpstr>
      <vt:lpstr>Халықаралық қатнастар 2 жүйеге бөлінеді:</vt:lpstr>
      <vt:lpstr>15.ҚР САЯСИ ӨМІРІНІҢ ПРОБЛЕМАЛАРЫ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ЖЕРГІЛІКТІ ӨКІЛДІ ОРГАНДАО</vt:lpstr>
      <vt:lpstr>ЖЕРГІЛІКТІ АТҚАРҮШЫ ОРГАНДАР</vt:lpstr>
      <vt:lpstr>Сайлаудың негізгі екі түрі бар </vt:lpstr>
      <vt:lpstr>Мажоритарлы жүйе </vt:lpstr>
      <vt:lpstr>Мажоритарлы жүйе</vt:lpstr>
      <vt:lpstr>Қазақстанда абсолютті мажоритарлы жүйе қызмет етеді.</vt:lpstr>
      <vt:lpstr>Пропорционалды жүйе </vt:lpstr>
      <vt:lpstr>Пропорционалды жүйе</vt:lpstr>
      <vt:lpstr>          Қазақстан Республикасы Конституциясының 95-бабының, 2-тармағына сәйкес, Парламент Мәжілісі депутаттары партиялық тізім негізінде сайланады, яғни пропорционалды жүйенің ішінде «жабық тізімі» қолданылады.</vt:lpstr>
      <vt:lpstr>Аралас сайлау жүйесі </vt:lpstr>
      <vt:lpstr>          Қазақстанда аралас сайлау  жүйесі алғаш рет 1999 жылы Парламент Мәжілісі сайлауында қолданылды. Сайлаудың нәтижесі бойынша, партия өкілдеріне 77 орыннан 10-ы берілді. Екінші рет сайлаудың бұл жүйесі 2004 жылы қолданылды. </vt:lpstr>
      <vt:lpstr>     </vt:lpstr>
      <vt:lpstr>Презентация PowerPoint</vt:lpstr>
      <vt:lpstr>      Қазақстандағы сайлау жүйелеріне салыстырмалы талдау.</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САЯСАТТАНУ</dc:title>
  <dc:creator>user</dc:creator>
  <cp:lastModifiedBy>User</cp:lastModifiedBy>
  <cp:revision>155</cp:revision>
  <dcterms:created xsi:type="dcterms:W3CDTF">2013-12-29T13:44:09Z</dcterms:created>
  <dcterms:modified xsi:type="dcterms:W3CDTF">2019-11-04T07:47:30Z</dcterms:modified>
</cp:coreProperties>
</file>